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58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0" r:id="rId2"/>
    <p:sldMasterId id="2147483685" r:id="rId3"/>
    <p:sldMasterId id="2147483712" r:id="rId4"/>
    <p:sldMasterId id="2147483699" r:id="rId5"/>
    <p:sldMasterId id="2147483772" r:id="rId6"/>
    <p:sldMasterId id="2147483832" r:id="rId7"/>
    <p:sldMasterId id="2147483877" r:id="rId8"/>
    <p:sldMasterId id="2147483892" r:id="rId9"/>
  </p:sldMasterIdLst>
  <p:notesMasterIdLst>
    <p:notesMasterId r:id="rId210"/>
  </p:notesMasterIdLst>
  <p:handoutMasterIdLst>
    <p:handoutMasterId r:id="rId211"/>
  </p:handoutMasterIdLst>
  <p:sldIdLst>
    <p:sldId id="622" r:id="rId10"/>
    <p:sldId id="786" r:id="rId11"/>
    <p:sldId id="656" r:id="rId12"/>
    <p:sldId id="623" r:id="rId13"/>
    <p:sldId id="624" r:id="rId14"/>
    <p:sldId id="801" r:id="rId15"/>
    <p:sldId id="802" r:id="rId16"/>
    <p:sldId id="803" r:id="rId17"/>
    <p:sldId id="804" r:id="rId18"/>
    <p:sldId id="788" r:id="rId19"/>
    <p:sldId id="789" r:id="rId20"/>
    <p:sldId id="790" r:id="rId21"/>
    <p:sldId id="791" r:id="rId22"/>
    <p:sldId id="792" r:id="rId23"/>
    <p:sldId id="793" r:id="rId24"/>
    <p:sldId id="732" r:id="rId25"/>
    <p:sldId id="733" r:id="rId26"/>
    <p:sldId id="735" r:id="rId27"/>
    <p:sldId id="736" r:id="rId28"/>
    <p:sldId id="737" r:id="rId29"/>
    <p:sldId id="778" r:id="rId30"/>
    <p:sldId id="543" r:id="rId31"/>
    <p:sldId id="517" r:id="rId32"/>
    <p:sldId id="518" r:id="rId33"/>
    <p:sldId id="519" r:id="rId34"/>
    <p:sldId id="520" r:id="rId35"/>
    <p:sldId id="521" r:id="rId36"/>
    <p:sldId id="593" r:id="rId37"/>
    <p:sldId id="594" r:id="rId38"/>
    <p:sldId id="595" r:id="rId39"/>
    <p:sldId id="621" r:id="rId40"/>
    <p:sldId id="549" r:id="rId41"/>
    <p:sldId id="597" r:id="rId42"/>
    <p:sldId id="770" r:id="rId43"/>
    <p:sldId id="772" r:id="rId44"/>
    <p:sldId id="773" r:id="rId45"/>
    <p:sldId id="776" r:id="rId46"/>
    <p:sldId id="777" r:id="rId47"/>
    <p:sldId id="598" r:id="rId48"/>
    <p:sldId id="692" r:id="rId49"/>
    <p:sldId id="693" r:id="rId50"/>
    <p:sldId id="599" r:id="rId51"/>
    <p:sldId id="600" r:id="rId52"/>
    <p:sldId id="785" r:id="rId53"/>
    <p:sldId id="525" r:id="rId54"/>
    <p:sldId id="526" r:id="rId55"/>
    <p:sldId id="738" r:id="rId56"/>
    <p:sldId id="739" r:id="rId57"/>
    <p:sldId id="740" r:id="rId58"/>
    <p:sldId id="741" r:id="rId59"/>
    <p:sldId id="528" r:id="rId60"/>
    <p:sldId id="627" r:id="rId61"/>
    <p:sldId id="579" r:id="rId62"/>
    <p:sldId id="628" r:id="rId63"/>
    <p:sldId id="530" r:id="rId64"/>
    <p:sldId id="552" r:id="rId65"/>
    <p:sldId id="533" r:id="rId66"/>
    <p:sldId id="646" r:id="rId67"/>
    <p:sldId id="535" r:id="rId68"/>
    <p:sldId id="582" r:id="rId69"/>
    <p:sldId id="536" r:id="rId70"/>
    <p:sldId id="537" r:id="rId71"/>
    <p:sldId id="695" r:id="rId72"/>
    <p:sldId id="694" r:id="rId73"/>
    <p:sldId id="742" r:id="rId74"/>
    <p:sldId id="538" r:id="rId75"/>
    <p:sldId id="696" r:id="rId76"/>
    <p:sldId id="697" r:id="rId77"/>
    <p:sldId id="698" r:id="rId78"/>
    <p:sldId id="699" r:id="rId79"/>
    <p:sldId id="700" r:id="rId80"/>
    <p:sldId id="701" r:id="rId81"/>
    <p:sldId id="702" r:id="rId82"/>
    <p:sldId id="539" r:id="rId83"/>
    <p:sldId id="620" r:id="rId84"/>
    <p:sldId id="629" r:id="rId85"/>
    <p:sldId id="540" r:id="rId86"/>
    <p:sldId id="458" r:id="rId87"/>
    <p:sldId id="688" r:id="rId88"/>
    <p:sldId id="689" r:id="rId89"/>
    <p:sldId id="721" r:id="rId90"/>
    <p:sldId id="808" r:id="rId91"/>
    <p:sldId id="809" r:id="rId92"/>
    <p:sldId id="810" r:id="rId93"/>
    <p:sldId id="811" r:id="rId94"/>
    <p:sldId id="812" r:id="rId95"/>
    <p:sldId id="813" r:id="rId96"/>
    <p:sldId id="814" r:id="rId97"/>
    <p:sldId id="815" r:id="rId98"/>
    <p:sldId id="817" r:id="rId99"/>
    <p:sldId id="669" r:id="rId100"/>
    <p:sldId id="829" r:id="rId101"/>
    <p:sldId id="830" r:id="rId102"/>
    <p:sldId id="831" r:id="rId103"/>
    <p:sldId id="832" r:id="rId104"/>
    <p:sldId id="834" r:id="rId105"/>
    <p:sldId id="835" r:id="rId106"/>
    <p:sldId id="836" r:id="rId107"/>
    <p:sldId id="837" r:id="rId108"/>
    <p:sldId id="838" r:id="rId109"/>
    <p:sldId id="839" r:id="rId110"/>
    <p:sldId id="840" r:id="rId111"/>
    <p:sldId id="844" r:id="rId112"/>
    <p:sldId id="727" r:id="rId113"/>
    <p:sldId id="728" r:id="rId114"/>
    <p:sldId id="601" r:id="rId115"/>
    <p:sldId id="602" r:id="rId116"/>
    <p:sldId id="603" r:id="rId117"/>
    <p:sldId id="818" r:id="rId118"/>
    <p:sldId id="819" r:id="rId119"/>
    <p:sldId id="820" r:id="rId120"/>
    <p:sldId id="821" r:id="rId121"/>
    <p:sldId id="608" r:id="rId122"/>
    <p:sldId id="827" r:id="rId123"/>
    <p:sldId id="828" r:id="rId124"/>
    <p:sldId id="822" r:id="rId125"/>
    <p:sldId id="823" r:id="rId126"/>
    <p:sldId id="824" r:id="rId127"/>
    <p:sldId id="825" r:id="rId128"/>
    <p:sldId id="826" r:id="rId129"/>
    <p:sldId id="567" r:id="rId130"/>
    <p:sldId id="805" r:id="rId131"/>
    <p:sldId id="807" r:id="rId132"/>
    <p:sldId id="568" r:id="rId133"/>
    <p:sldId id="591" r:id="rId134"/>
    <p:sldId id="638" r:id="rId135"/>
    <p:sldId id="779" r:id="rId136"/>
    <p:sldId id="632" r:id="rId137"/>
    <p:sldId id="633" r:id="rId138"/>
    <p:sldId id="634" r:id="rId139"/>
    <p:sldId id="449" r:id="rId140"/>
    <p:sldId id="450" r:id="rId141"/>
    <p:sldId id="635" r:id="rId142"/>
    <p:sldId id="577" r:id="rId143"/>
    <p:sldId id="618" r:id="rId144"/>
    <p:sldId id="651" r:id="rId145"/>
    <p:sldId id="751" r:id="rId146"/>
    <p:sldId id="631" r:id="rId147"/>
    <p:sldId id="578" r:id="rId148"/>
    <p:sldId id="619" r:id="rId149"/>
    <p:sldId id="637" r:id="rId150"/>
    <p:sldId id="704" r:id="rId151"/>
    <p:sldId id="653" r:id="rId152"/>
    <p:sldId id="654" r:id="rId153"/>
    <p:sldId id="655" r:id="rId154"/>
    <p:sldId id="451" r:id="rId155"/>
    <p:sldId id="703" r:id="rId156"/>
    <p:sldId id="749" r:id="rId157"/>
    <p:sldId id="750" r:id="rId158"/>
    <p:sldId id="545" r:id="rId159"/>
    <p:sldId id="452" r:id="rId160"/>
    <p:sldId id="453" r:id="rId161"/>
    <p:sldId id="454" r:id="rId162"/>
    <p:sldId id="455" r:id="rId163"/>
    <p:sldId id="456" r:id="rId164"/>
    <p:sldId id="780" r:id="rId165"/>
    <p:sldId id="636" r:id="rId166"/>
    <p:sldId id="784" r:id="rId167"/>
    <p:sldId id="652" r:id="rId168"/>
    <p:sldId id="296" r:id="rId169"/>
    <p:sldId id="345" r:id="rId170"/>
    <p:sldId id="705" r:id="rId171"/>
    <p:sldId id="706" r:id="rId172"/>
    <p:sldId id="707" r:id="rId173"/>
    <p:sldId id="708" r:id="rId174"/>
    <p:sldId id="709" r:id="rId175"/>
    <p:sldId id="710" r:id="rId176"/>
    <p:sldId id="711" r:id="rId177"/>
    <p:sldId id="712" r:id="rId178"/>
    <p:sldId id="713" r:id="rId179"/>
    <p:sldId id="333" r:id="rId180"/>
    <p:sldId id="715" r:id="rId181"/>
    <p:sldId id="716" r:id="rId182"/>
    <p:sldId id="717" r:id="rId183"/>
    <p:sldId id="718" r:id="rId184"/>
    <p:sldId id="719" r:id="rId185"/>
    <p:sldId id="592" r:id="rId186"/>
    <p:sldId id="781" r:id="rId187"/>
    <p:sldId id="364" r:id="rId188"/>
    <p:sldId id="370" r:id="rId189"/>
    <p:sldId id="371" r:id="rId190"/>
    <p:sldId id="547" r:id="rId191"/>
    <p:sldId id="372" r:id="rId192"/>
    <p:sldId id="720" r:id="rId193"/>
    <p:sldId id="377" r:id="rId194"/>
    <p:sldId id="378" r:id="rId195"/>
    <p:sldId id="379" r:id="rId196"/>
    <p:sldId id="380" r:id="rId197"/>
    <p:sldId id="639" r:id="rId198"/>
    <p:sldId id="640" r:id="rId199"/>
    <p:sldId id="641" r:id="rId200"/>
    <p:sldId id="642" r:id="rId201"/>
    <p:sldId id="731" r:id="rId202"/>
    <p:sldId id="643" r:id="rId203"/>
    <p:sldId id="644" r:id="rId204"/>
    <p:sldId id="723" r:id="rId205"/>
    <p:sldId id="724" r:id="rId206"/>
    <p:sldId id="725" r:id="rId207"/>
    <p:sldId id="645" r:id="rId208"/>
    <p:sldId id="544" r:id="rId20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FFFF66"/>
    <a:srgbClr val="00FF00"/>
    <a:srgbClr val="0000FF"/>
    <a:srgbClr val="CC99FF"/>
    <a:srgbClr val="3D34F6"/>
    <a:srgbClr val="CCCC00"/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23" autoAdjust="0"/>
  </p:normalViewPr>
  <p:slideViewPr>
    <p:cSldViewPr>
      <p:cViewPr>
        <p:scale>
          <a:sx n="70" d="100"/>
          <a:sy n="70" d="100"/>
        </p:scale>
        <p:origin x="-11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18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59" Type="http://schemas.openxmlformats.org/officeDocument/2006/relationships/slide" Target="slides/slide150.xml"/><Relationship Id="rId170" Type="http://schemas.openxmlformats.org/officeDocument/2006/relationships/slide" Target="slides/slide161.xml"/><Relationship Id="rId191" Type="http://schemas.openxmlformats.org/officeDocument/2006/relationships/slide" Target="slides/slide182.xml"/><Relationship Id="rId205" Type="http://schemas.openxmlformats.org/officeDocument/2006/relationships/slide" Target="slides/slide196.xml"/><Relationship Id="rId226" Type="http://schemas.microsoft.com/office/2015/10/relationships/revisionInfo" Target="revisionInfo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65" Type="http://schemas.openxmlformats.org/officeDocument/2006/relationships/slide" Target="slides/slide156.xml"/><Relationship Id="rId181" Type="http://schemas.openxmlformats.org/officeDocument/2006/relationships/slide" Target="slides/slide172.xml"/><Relationship Id="rId186" Type="http://schemas.openxmlformats.org/officeDocument/2006/relationships/slide" Target="slides/slide177.xml"/><Relationship Id="rId211" Type="http://schemas.openxmlformats.org/officeDocument/2006/relationships/handoutMaster" Target="handoutMasters/handoutMaster1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slide" Target="slides/slide146.xml"/><Relationship Id="rId171" Type="http://schemas.openxmlformats.org/officeDocument/2006/relationships/slide" Target="slides/slide162.xml"/><Relationship Id="rId176" Type="http://schemas.openxmlformats.org/officeDocument/2006/relationships/slide" Target="slides/slide167.xml"/><Relationship Id="rId192" Type="http://schemas.openxmlformats.org/officeDocument/2006/relationships/slide" Target="slides/slide183.xml"/><Relationship Id="rId197" Type="http://schemas.openxmlformats.org/officeDocument/2006/relationships/slide" Target="slides/slide188.xml"/><Relationship Id="rId206" Type="http://schemas.openxmlformats.org/officeDocument/2006/relationships/slide" Target="slides/slide197.xml"/><Relationship Id="rId201" Type="http://schemas.openxmlformats.org/officeDocument/2006/relationships/slide" Target="slides/slide19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82" Type="http://schemas.openxmlformats.org/officeDocument/2006/relationships/slide" Target="slides/slide173.xml"/><Relationship Id="rId187" Type="http://schemas.openxmlformats.org/officeDocument/2006/relationships/slide" Target="slides/slide1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presProps" Target="presProps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77" Type="http://schemas.openxmlformats.org/officeDocument/2006/relationships/slide" Target="slides/slide168.xml"/><Relationship Id="rId198" Type="http://schemas.openxmlformats.org/officeDocument/2006/relationships/slide" Target="slides/slide189.xml"/><Relationship Id="rId172" Type="http://schemas.openxmlformats.org/officeDocument/2006/relationships/slide" Target="slides/slide163.xml"/><Relationship Id="rId193" Type="http://schemas.openxmlformats.org/officeDocument/2006/relationships/slide" Target="slides/slide184.xml"/><Relationship Id="rId202" Type="http://schemas.openxmlformats.org/officeDocument/2006/relationships/slide" Target="slides/slide193.xml"/><Relationship Id="rId207" Type="http://schemas.openxmlformats.org/officeDocument/2006/relationships/slide" Target="slides/slide19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188" Type="http://schemas.openxmlformats.org/officeDocument/2006/relationships/slide" Target="slides/slide1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183" Type="http://schemas.openxmlformats.org/officeDocument/2006/relationships/slide" Target="slides/slide174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178" Type="http://schemas.openxmlformats.org/officeDocument/2006/relationships/slide" Target="slides/slide169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slide" Target="slides/slide164.xml"/><Relationship Id="rId194" Type="http://schemas.openxmlformats.org/officeDocument/2006/relationships/slide" Target="slides/slide185.xml"/><Relationship Id="rId199" Type="http://schemas.openxmlformats.org/officeDocument/2006/relationships/slide" Target="slides/slide190.xml"/><Relationship Id="rId203" Type="http://schemas.openxmlformats.org/officeDocument/2006/relationships/slide" Target="slides/slide194.xml"/><Relationship Id="rId208" Type="http://schemas.openxmlformats.org/officeDocument/2006/relationships/slide" Target="slides/slide199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184" Type="http://schemas.openxmlformats.org/officeDocument/2006/relationships/slide" Target="slides/slide175.xml"/><Relationship Id="rId189" Type="http://schemas.openxmlformats.org/officeDocument/2006/relationships/slide" Target="slides/slide180.xml"/><Relationship Id="rId3" Type="http://schemas.openxmlformats.org/officeDocument/2006/relationships/slideMaster" Target="slideMasters/slideMaster3.xml"/><Relationship Id="rId214" Type="http://schemas.openxmlformats.org/officeDocument/2006/relationships/theme" Target="theme/theme1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slide" Target="slides/slide165.xml"/><Relationship Id="rId179" Type="http://schemas.openxmlformats.org/officeDocument/2006/relationships/slide" Target="slides/slide170.xml"/><Relationship Id="rId195" Type="http://schemas.openxmlformats.org/officeDocument/2006/relationships/slide" Target="slides/slide186.xml"/><Relationship Id="rId209" Type="http://schemas.openxmlformats.org/officeDocument/2006/relationships/slide" Target="slides/slide200.xml"/><Relationship Id="rId190" Type="http://schemas.openxmlformats.org/officeDocument/2006/relationships/slide" Target="slides/slide181.xml"/><Relationship Id="rId204" Type="http://schemas.openxmlformats.org/officeDocument/2006/relationships/slide" Target="slides/slide195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185" Type="http://schemas.openxmlformats.org/officeDocument/2006/relationships/slide" Target="slides/slide1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71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slide" Target="slides/slide145.xml"/><Relationship Id="rId175" Type="http://schemas.openxmlformats.org/officeDocument/2006/relationships/slide" Target="slides/slide166.xml"/><Relationship Id="rId196" Type="http://schemas.openxmlformats.org/officeDocument/2006/relationships/slide" Target="slides/slide187.xml"/><Relationship Id="rId200" Type="http://schemas.openxmlformats.org/officeDocument/2006/relationships/slide" Target="slides/slide191.xml"/><Relationship Id="rId16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4FD4A-76D2-45E0-B5EA-3CA4424A45B2}" type="doc">
      <dgm:prSet loTypeId="urn:microsoft.com/office/officeart/2005/8/layout/vList4#39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th-TH"/>
        </a:p>
      </dgm:t>
    </dgm:pt>
    <dgm:pt modelId="{7802819F-C24B-4BAF-BF9F-4928E0B91C08}">
      <dgm:prSet phldrT="[ข้อความ]" custT="1"/>
      <dgm:spPr>
        <a:gradFill rotWithShape="0">
          <a:gsLst>
            <a:gs pos="98000">
              <a:srgbClr val="92D050"/>
            </a:gs>
            <a:gs pos="99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BrowalliaUPC" pitchFamily="34" charset="-34"/>
              <a:cs typeface="BrowalliaUPC" pitchFamily="34" charset="-34"/>
            </a:rPr>
            <a:t>พระราชบัญญัติการจัดซื้อจัดจ้างและการบริหารพัสดุภาครัฐ พ.ศ. ๒๕๖๐</a:t>
          </a:r>
          <a:endParaRPr lang="th-TH" sz="3600" b="1" dirty="0">
            <a:solidFill>
              <a:schemeClr val="tx1"/>
            </a:solidFill>
            <a:latin typeface="BrowalliaUPC" pitchFamily="34" charset="-34"/>
            <a:cs typeface="BrowalliaUPC" pitchFamily="34" charset="-34"/>
          </a:endParaRPr>
        </a:p>
      </dgm:t>
    </dgm:pt>
    <dgm:pt modelId="{7492FC1B-15F8-4F21-B310-45113D8CABAA}" type="parTrans" cxnId="{F9E213E0-FCA6-40EE-9E2C-BA6A15CE5D3B}">
      <dgm:prSet/>
      <dgm:spPr/>
      <dgm:t>
        <a:bodyPr/>
        <a:lstStyle/>
        <a:p>
          <a:endParaRPr lang="th-TH" sz="3200"/>
        </a:p>
      </dgm:t>
    </dgm:pt>
    <dgm:pt modelId="{49CAF098-C674-460F-8B58-FD42780C4426}" type="sibTrans" cxnId="{F9E213E0-FCA6-40EE-9E2C-BA6A15CE5D3B}">
      <dgm:prSet/>
      <dgm:spPr/>
      <dgm:t>
        <a:bodyPr/>
        <a:lstStyle/>
        <a:p>
          <a:endParaRPr lang="th-TH" sz="3200"/>
        </a:p>
      </dgm:t>
    </dgm:pt>
    <dgm:pt modelId="{E99FCB8C-2A3E-4615-8EF1-6155246A14AD}">
      <dgm:prSet custT="1"/>
      <dgm:spPr>
        <a:solidFill>
          <a:srgbClr val="FFFF66"/>
        </a:solidFill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ระเบียบกระทรวงการคลังว่าด้วยการจัดซื้อจัดจ้างและการบริหารพัสดุภาครัฐ พ.ศ. ๒๕๖๐</a:t>
          </a:r>
          <a:endParaRPr lang="th-TH" sz="3600" b="1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gm:t>
    </dgm:pt>
    <dgm:pt modelId="{C34050C1-3539-4D4B-BB18-025EBCFA3B38}" type="parTrans" cxnId="{63F6B697-2F40-4E28-94A3-5EFC8CDF5E4C}">
      <dgm:prSet/>
      <dgm:spPr/>
      <dgm:t>
        <a:bodyPr/>
        <a:lstStyle/>
        <a:p>
          <a:endParaRPr lang="th-TH"/>
        </a:p>
      </dgm:t>
    </dgm:pt>
    <dgm:pt modelId="{0C9D5333-F139-45C2-8C31-1531AC7E5230}" type="sibTrans" cxnId="{63F6B697-2F40-4E28-94A3-5EFC8CDF5E4C}">
      <dgm:prSet/>
      <dgm:spPr/>
      <dgm:t>
        <a:bodyPr/>
        <a:lstStyle/>
        <a:p>
          <a:endParaRPr lang="th-TH"/>
        </a:p>
      </dgm:t>
    </dgm:pt>
    <dgm:pt modelId="{EEAA1E7E-9F7B-4E87-9FAC-F4E5B40E16C3}" type="pres">
      <dgm:prSet presAssocID="{0C54FD4A-76D2-45E0-B5EA-3CA4424A45B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1BCA1BC-DFE1-4454-81E3-0ED18F948C42}" type="pres">
      <dgm:prSet presAssocID="{7802819F-C24B-4BAF-BF9F-4928E0B91C08}" presName="comp" presStyleCnt="0"/>
      <dgm:spPr/>
    </dgm:pt>
    <dgm:pt modelId="{DC09029B-1F6E-4573-89C4-36F349FD127A}" type="pres">
      <dgm:prSet presAssocID="{7802819F-C24B-4BAF-BF9F-4928E0B91C08}" presName="box" presStyleLbl="node1" presStyleIdx="0" presStyleCnt="2" custScaleY="76099"/>
      <dgm:spPr/>
      <dgm:t>
        <a:bodyPr/>
        <a:lstStyle/>
        <a:p>
          <a:endParaRPr lang="th-TH"/>
        </a:p>
      </dgm:t>
    </dgm:pt>
    <dgm:pt modelId="{55E199D2-3EDC-46A7-9841-0BBD71CED1A1}" type="pres">
      <dgm:prSet presAssocID="{7802819F-C24B-4BAF-BF9F-4928E0B91C08}" presName="img" presStyleLbl="fgImgPlace1" presStyleIdx="0" presStyleCnt="2" custScaleY="741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F37D5799-6CD6-4A95-840C-0AC17E2A0FFA}" type="pres">
      <dgm:prSet presAssocID="{7802819F-C24B-4BAF-BF9F-4928E0B91C0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7862E6-592C-424E-AE63-217F386BEDB4}" type="pres">
      <dgm:prSet presAssocID="{49CAF098-C674-460F-8B58-FD42780C4426}" presName="spacer" presStyleCnt="0"/>
      <dgm:spPr/>
    </dgm:pt>
    <dgm:pt modelId="{97581223-5830-49A9-9EF6-C9950C3C9167}" type="pres">
      <dgm:prSet presAssocID="{E99FCB8C-2A3E-4615-8EF1-6155246A14AD}" presName="comp" presStyleCnt="0"/>
      <dgm:spPr/>
    </dgm:pt>
    <dgm:pt modelId="{AF6EDCB1-2F39-4020-8C65-ADE9E599E375}" type="pres">
      <dgm:prSet presAssocID="{E99FCB8C-2A3E-4615-8EF1-6155246A14AD}" presName="box" presStyleLbl="node1" presStyleIdx="1" presStyleCnt="2" custScaleY="75387" custLinFactNeighborX="885" custLinFactNeighborY="-1477"/>
      <dgm:spPr/>
      <dgm:t>
        <a:bodyPr/>
        <a:lstStyle/>
        <a:p>
          <a:endParaRPr lang="th-TH"/>
        </a:p>
      </dgm:t>
    </dgm:pt>
    <dgm:pt modelId="{C05B54D1-8490-43AD-9839-44397A8A4394}" type="pres">
      <dgm:prSet presAssocID="{E99FCB8C-2A3E-4615-8EF1-6155246A14AD}" presName="img" presStyleLbl="fgImgPlace1" presStyleIdx="1" presStyleCnt="2" custScaleY="746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154CAF8F-66F2-424E-9BA8-2F952059978E}" type="pres">
      <dgm:prSet presAssocID="{E99FCB8C-2A3E-4615-8EF1-6155246A14A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9E213E0-FCA6-40EE-9E2C-BA6A15CE5D3B}" srcId="{0C54FD4A-76D2-45E0-B5EA-3CA4424A45B2}" destId="{7802819F-C24B-4BAF-BF9F-4928E0B91C08}" srcOrd="0" destOrd="0" parTransId="{7492FC1B-15F8-4F21-B310-45113D8CABAA}" sibTransId="{49CAF098-C674-460F-8B58-FD42780C4426}"/>
    <dgm:cxn modelId="{2E3E1341-CA05-4A57-ACB6-C19731CBA458}" type="presOf" srcId="{0C54FD4A-76D2-45E0-B5EA-3CA4424A45B2}" destId="{EEAA1E7E-9F7B-4E87-9FAC-F4E5B40E16C3}" srcOrd="0" destOrd="0" presId="urn:microsoft.com/office/officeart/2005/8/layout/vList4#39"/>
    <dgm:cxn modelId="{63F6B697-2F40-4E28-94A3-5EFC8CDF5E4C}" srcId="{0C54FD4A-76D2-45E0-B5EA-3CA4424A45B2}" destId="{E99FCB8C-2A3E-4615-8EF1-6155246A14AD}" srcOrd="1" destOrd="0" parTransId="{C34050C1-3539-4D4B-BB18-025EBCFA3B38}" sibTransId="{0C9D5333-F139-45C2-8C31-1531AC7E5230}"/>
    <dgm:cxn modelId="{E56C93BE-7E5D-4BC0-9CFF-83EC03DFBA20}" type="presOf" srcId="{E99FCB8C-2A3E-4615-8EF1-6155246A14AD}" destId="{154CAF8F-66F2-424E-9BA8-2F952059978E}" srcOrd="1" destOrd="0" presId="urn:microsoft.com/office/officeart/2005/8/layout/vList4#39"/>
    <dgm:cxn modelId="{7642DAE2-CE6E-44D2-A128-B33448C1F014}" type="presOf" srcId="{E99FCB8C-2A3E-4615-8EF1-6155246A14AD}" destId="{AF6EDCB1-2F39-4020-8C65-ADE9E599E375}" srcOrd="0" destOrd="0" presId="urn:microsoft.com/office/officeart/2005/8/layout/vList4#39"/>
    <dgm:cxn modelId="{11DB1298-7F23-4DDB-86D9-2FD2EE485EE3}" type="presOf" srcId="{7802819F-C24B-4BAF-BF9F-4928E0B91C08}" destId="{F37D5799-6CD6-4A95-840C-0AC17E2A0FFA}" srcOrd="1" destOrd="0" presId="urn:microsoft.com/office/officeart/2005/8/layout/vList4#39"/>
    <dgm:cxn modelId="{77742661-BEE1-4E13-B0AA-D673CB05C9A6}" type="presOf" srcId="{7802819F-C24B-4BAF-BF9F-4928E0B91C08}" destId="{DC09029B-1F6E-4573-89C4-36F349FD127A}" srcOrd="0" destOrd="0" presId="urn:microsoft.com/office/officeart/2005/8/layout/vList4#39"/>
    <dgm:cxn modelId="{393BA1B7-BF19-4174-8A4C-E2EAE39CB2C8}" type="presParOf" srcId="{EEAA1E7E-9F7B-4E87-9FAC-F4E5B40E16C3}" destId="{91BCA1BC-DFE1-4454-81E3-0ED18F948C42}" srcOrd="0" destOrd="0" presId="urn:microsoft.com/office/officeart/2005/8/layout/vList4#39"/>
    <dgm:cxn modelId="{8AFBC83F-CB2D-46A9-B56B-761D3A867129}" type="presParOf" srcId="{91BCA1BC-DFE1-4454-81E3-0ED18F948C42}" destId="{DC09029B-1F6E-4573-89C4-36F349FD127A}" srcOrd="0" destOrd="0" presId="urn:microsoft.com/office/officeart/2005/8/layout/vList4#39"/>
    <dgm:cxn modelId="{3CE14D39-3C6D-4ADB-A38C-A60263CEE3EC}" type="presParOf" srcId="{91BCA1BC-DFE1-4454-81E3-0ED18F948C42}" destId="{55E199D2-3EDC-46A7-9841-0BBD71CED1A1}" srcOrd="1" destOrd="0" presId="urn:microsoft.com/office/officeart/2005/8/layout/vList4#39"/>
    <dgm:cxn modelId="{C489C6C5-80DA-4C4B-9C6C-A683EBA304C0}" type="presParOf" srcId="{91BCA1BC-DFE1-4454-81E3-0ED18F948C42}" destId="{F37D5799-6CD6-4A95-840C-0AC17E2A0FFA}" srcOrd="2" destOrd="0" presId="urn:microsoft.com/office/officeart/2005/8/layout/vList4#39"/>
    <dgm:cxn modelId="{691E6C96-8FA5-48D3-B2BB-DB93138B92D0}" type="presParOf" srcId="{EEAA1E7E-9F7B-4E87-9FAC-F4E5B40E16C3}" destId="{3D7862E6-592C-424E-AE63-217F386BEDB4}" srcOrd="1" destOrd="0" presId="urn:microsoft.com/office/officeart/2005/8/layout/vList4#39"/>
    <dgm:cxn modelId="{633AED19-FB16-4B49-9022-98B8C5D9AB15}" type="presParOf" srcId="{EEAA1E7E-9F7B-4E87-9FAC-F4E5B40E16C3}" destId="{97581223-5830-49A9-9EF6-C9950C3C9167}" srcOrd="2" destOrd="0" presId="urn:microsoft.com/office/officeart/2005/8/layout/vList4#39"/>
    <dgm:cxn modelId="{41201516-3346-4D14-9793-8B57871BAF4A}" type="presParOf" srcId="{97581223-5830-49A9-9EF6-C9950C3C9167}" destId="{AF6EDCB1-2F39-4020-8C65-ADE9E599E375}" srcOrd="0" destOrd="0" presId="urn:microsoft.com/office/officeart/2005/8/layout/vList4#39"/>
    <dgm:cxn modelId="{E1A86A13-9973-47BB-B989-077F619AD6D2}" type="presParOf" srcId="{97581223-5830-49A9-9EF6-C9950C3C9167}" destId="{C05B54D1-8490-43AD-9839-44397A8A4394}" srcOrd="1" destOrd="0" presId="urn:microsoft.com/office/officeart/2005/8/layout/vList4#39"/>
    <dgm:cxn modelId="{0D655EE9-5A00-4640-9DA5-99E161C863D0}" type="presParOf" srcId="{97581223-5830-49A9-9EF6-C9950C3C9167}" destId="{154CAF8F-66F2-424E-9BA8-2F952059978E}" srcOrd="2" destOrd="0" presId="urn:microsoft.com/office/officeart/2005/8/layout/vList4#3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0D4DCB-96E2-4202-88E9-E989C1523710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9A37248F-A256-465E-BCFB-0DA378C9FE67}">
      <dgm:prSet phldrT="[Text]" custT="1"/>
      <dgm:spPr/>
      <dgm:t>
        <a:bodyPr/>
        <a:lstStyle/>
        <a:p>
          <a:r>
            <a:rPr lang="th-TH" altLang="th-TH" sz="2400" b="1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งานก่อสร้างอาคาร </a:t>
          </a:r>
          <a:endParaRPr lang="th-TH" sz="24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61D3746-EBE1-48A6-AE5F-7DA1259DD938}" type="parTrans" cxnId="{D9DBE2C5-DB51-4473-B04C-36547052AA35}">
      <dgm:prSet/>
      <dgm:spPr/>
      <dgm:t>
        <a:bodyPr/>
        <a:lstStyle/>
        <a:p>
          <a:endParaRPr lang="th-TH"/>
        </a:p>
      </dgm:t>
    </dgm:pt>
    <dgm:pt modelId="{7E03B20F-7352-47CB-A517-C2E5F32C3C93}" type="sibTrans" cxnId="{D9DBE2C5-DB51-4473-B04C-36547052AA35}">
      <dgm:prSet/>
      <dgm:spPr/>
      <dgm:t>
        <a:bodyPr/>
        <a:lstStyle/>
        <a:p>
          <a:endParaRPr lang="th-TH"/>
        </a:p>
      </dgm:t>
    </dgm:pt>
    <dgm:pt modelId="{0355F28E-548E-4DB7-94B9-9B998815BD64}">
      <dgm:prSet phldrT="[Text]" custT="1"/>
      <dgm:spPr/>
      <dgm:t>
        <a:bodyPr/>
        <a:lstStyle/>
        <a:p>
          <a:r>
            <a:rPr lang="th-TH" altLang="th-TH" sz="2400" b="1" spc="-30" baseline="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งานก่อสร้างสาธารณูปโภค</a:t>
          </a:r>
          <a:endParaRPr lang="th-TH" sz="2400" b="1" spc="-30" baseline="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D880EF1-E639-4FBF-B043-EAF9F91BEE0A}" type="parTrans" cxnId="{F835FBB4-B576-4F45-AFAB-BD35D2B7BF2E}">
      <dgm:prSet/>
      <dgm:spPr/>
      <dgm:t>
        <a:bodyPr/>
        <a:lstStyle/>
        <a:p>
          <a:endParaRPr lang="th-TH"/>
        </a:p>
      </dgm:t>
    </dgm:pt>
    <dgm:pt modelId="{C7F7B514-6758-4F6A-88DB-CB1C6BB6D39F}" type="sibTrans" cxnId="{F835FBB4-B576-4F45-AFAB-BD35D2B7BF2E}">
      <dgm:prSet/>
      <dgm:spPr/>
      <dgm:t>
        <a:bodyPr/>
        <a:lstStyle/>
        <a:p>
          <a:endParaRPr lang="th-TH"/>
        </a:p>
      </dgm:t>
    </dgm:pt>
    <dgm:pt modelId="{256CBFF5-BEDC-44A9-AD76-E9F213126E03}">
      <dgm:prSet phldrT="[Text]" custT="1"/>
      <dgm:spPr/>
      <dgm:t>
        <a:bodyPr/>
        <a:lstStyle/>
        <a:p>
          <a:r>
            <a:rPr lang="th-TH" sz="2000" b="1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การซ่อมแซม ต่อเติม ปรับปรุง รื้อถอน</a:t>
          </a:r>
          <a:endParaRPr lang="th-TH" sz="20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56694E0-C86E-4A0B-AAA1-E1D7D15453BC}" type="parTrans" cxnId="{4EDFCD66-4FD5-4A83-85EA-4D17DC413803}">
      <dgm:prSet/>
      <dgm:spPr/>
      <dgm:t>
        <a:bodyPr/>
        <a:lstStyle/>
        <a:p>
          <a:endParaRPr lang="th-TH"/>
        </a:p>
      </dgm:t>
    </dgm:pt>
    <dgm:pt modelId="{285FF16A-B305-4FF3-B54C-2DE5F3F10A86}" type="sibTrans" cxnId="{4EDFCD66-4FD5-4A83-85EA-4D17DC413803}">
      <dgm:prSet/>
      <dgm:spPr/>
      <dgm:t>
        <a:bodyPr/>
        <a:lstStyle/>
        <a:p>
          <a:endParaRPr lang="th-TH"/>
        </a:p>
      </dgm:t>
    </dgm:pt>
    <dgm:pt modelId="{D2270497-3724-4ECF-9F79-C4D824B24A57}" type="pres">
      <dgm:prSet presAssocID="{720D4DCB-96E2-4202-88E9-E989C152371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0F63C6D4-BBCF-470C-A5D2-C9326A40A229}" type="pres">
      <dgm:prSet presAssocID="{9A37248F-A256-465E-BCFB-0DA378C9FE67}" presName="composite" presStyleCnt="0"/>
      <dgm:spPr/>
    </dgm:pt>
    <dgm:pt modelId="{2078C053-09D9-41E3-8920-2C280E9410A5}" type="pres">
      <dgm:prSet presAssocID="{9A37248F-A256-465E-BCFB-0DA378C9FE67}" presName="Accent" presStyleLbl="alignNode1" presStyleIdx="0" presStyleCnt="5" custScaleX="122876" custScaleY="100588">
        <dgm:presLayoutVars>
          <dgm:chMax val="0"/>
          <dgm:chPref val="0"/>
        </dgm:presLayoutVars>
      </dgm:prSet>
      <dgm:spPr/>
    </dgm:pt>
    <dgm:pt modelId="{5DA53C46-DD6F-46CE-9362-5F5B5EB9D67D}" type="pres">
      <dgm:prSet presAssocID="{9A37248F-A256-465E-BCFB-0DA378C9FE67}" presName="Image" presStyleLbl="bgImgPlace1" presStyleIdx="0" presStyleCnt="3" custLinFactNeighborX="-37477" custLinFactNeighborY="-4116">
        <dgm:presLayoutVars>
          <dgm:chMax val="0"/>
          <dgm:chPref val="0"/>
          <dgm:bulletEnabled val="1"/>
        </dgm:presLayoutVars>
      </dgm:prSet>
      <dgm:spPr/>
    </dgm:pt>
    <dgm:pt modelId="{2D964B8A-70A9-4B9C-A989-4CE2B48F5C16}" type="pres">
      <dgm:prSet presAssocID="{9A37248F-A256-465E-BCFB-0DA378C9FE67}" presName="Parent" presStyleLbl="fgAccFollowNode1" presStyleIdx="0" presStyleCnt="3" custScaleX="1288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1A1D52-57F4-4652-8156-34C2D294CB26}" type="pres">
      <dgm:prSet presAssocID="{9A37248F-A256-465E-BCFB-0DA378C9FE67}" presName="Space" presStyleCnt="0">
        <dgm:presLayoutVars>
          <dgm:chMax val="0"/>
          <dgm:chPref val="0"/>
        </dgm:presLayoutVars>
      </dgm:prSet>
      <dgm:spPr/>
    </dgm:pt>
    <dgm:pt modelId="{8D18F135-9398-4361-990A-A4593D44DECC}" type="pres">
      <dgm:prSet presAssocID="{7E03B20F-7352-47CB-A517-C2E5F32C3C93}" presName="ConnectorComposite" presStyleCnt="0"/>
      <dgm:spPr/>
    </dgm:pt>
    <dgm:pt modelId="{AFBA6FD8-FB2F-43CC-98FB-B2ECC821F442}" type="pres">
      <dgm:prSet presAssocID="{7E03B20F-7352-47CB-A517-C2E5F32C3C93}" presName="TopSpacing" presStyleCnt="0"/>
      <dgm:spPr/>
    </dgm:pt>
    <dgm:pt modelId="{45670E29-A2B3-414C-B1F4-BD4EA013E4F7}" type="pres">
      <dgm:prSet presAssocID="{7E03B20F-7352-47CB-A517-C2E5F32C3C93}" presName="Connector" presStyleLbl="alignNode1" presStyleIdx="1" presStyleCnt="5"/>
      <dgm:spPr/>
    </dgm:pt>
    <dgm:pt modelId="{F676E28D-224E-424E-BDE5-D57DD3370678}" type="pres">
      <dgm:prSet presAssocID="{7E03B20F-7352-47CB-A517-C2E5F32C3C93}" presName="BottomSpacing" presStyleCnt="0"/>
      <dgm:spPr/>
    </dgm:pt>
    <dgm:pt modelId="{5A2237CF-FF44-478C-AC25-3428DE05E92A}" type="pres">
      <dgm:prSet presAssocID="{0355F28E-548E-4DB7-94B9-9B998815BD64}" presName="composite" presStyleCnt="0"/>
      <dgm:spPr/>
    </dgm:pt>
    <dgm:pt modelId="{7E4547BE-FA7A-4DE1-8376-F82698739CE6}" type="pres">
      <dgm:prSet presAssocID="{0355F28E-548E-4DB7-94B9-9B998815BD64}" presName="Accent" presStyleLbl="alignNode1" presStyleIdx="2" presStyleCnt="5" custScaleX="122876" custScaleY="113218">
        <dgm:presLayoutVars>
          <dgm:chMax val="0"/>
          <dgm:chPref val="0"/>
        </dgm:presLayoutVars>
      </dgm:prSet>
      <dgm:spPr/>
    </dgm:pt>
    <dgm:pt modelId="{ECC61F39-34CB-462D-96CA-4A713A5004B6}" type="pres">
      <dgm:prSet presAssocID="{0355F28E-548E-4DB7-94B9-9B998815BD64}" presName="Image" presStyleLbl="bgImgPlace1" presStyleIdx="1" presStyleCnt="3" custLinFactNeighborX="30691" custLinFactNeighborY="8401">
        <dgm:presLayoutVars>
          <dgm:chMax val="0"/>
          <dgm:chPref val="0"/>
          <dgm:bulletEnabled val="1"/>
        </dgm:presLayoutVars>
      </dgm:prSet>
      <dgm:spPr/>
    </dgm:pt>
    <dgm:pt modelId="{CAC84456-AEC3-4DE8-8D10-7B1F09AAC3FE}" type="pres">
      <dgm:prSet presAssocID="{0355F28E-548E-4DB7-94B9-9B998815BD64}" presName="Parent" presStyleLbl="fgAccFollowNode1" presStyleIdx="1" presStyleCnt="3" custScaleX="177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80B283-1BEF-4D71-9245-9D5E293E0469}" type="pres">
      <dgm:prSet presAssocID="{0355F28E-548E-4DB7-94B9-9B998815BD64}" presName="Space" presStyleCnt="0">
        <dgm:presLayoutVars>
          <dgm:chMax val="0"/>
          <dgm:chPref val="0"/>
        </dgm:presLayoutVars>
      </dgm:prSet>
      <dgm:spPr/>
    </dgm:pt>
    <dgm:pt modelId="{1D9FC0EB-0D65-4202-B6BB-C4E9C9C9836C}" type="pres">
      <dgm:prSet presAssocID="{C7F7B514-6758-4F6A-88DB-CB1C6BB6D39F}" presName="ConnectorComposite" presStyleCnt="0"/>
      <dgm:spPr/>
    </dgm:pt>
    <dgm:pt modelId="{2E182510-519B-4F3D-A197-3E5D82AFE30C}" type="pres">
      <dgm:prSet presAssocID="{C7F7B514-6758-4F6A-88DB-CB1C6BB6D39F}" presName="TopSpacing" presStyleCnt="0"/>
      <dgm:spPr/>
    </dgm:pt>
    <dgm:pt modelId="{678B8CFC-FC6A-4DB9-B37B-AC7506EBB9FC}" type="pres">
      <dgm:prSet presAssocID="{C7F7B514-6758-4F6A-88DB-CB1C6BB6D39F}" presName="Connector" presStyleLbl="alignNode1" presStyleIdx="3" presStyleCnt="5"/>
      <dgm:spPr/>
    </dgm:pt>
    <dgm:pt modelId="{2066ED8F-4C9A-4F90-A736-ED45E3607A7B}" type="pres">
      <dgm:prSet presAssocID="{C7F7B514-6758-4F6A-88DB-CB1C6BB6D39F}" presName="BottomSpacing" presStyleCnt="0"/>
      <dgm:spPr/>
    </dgm:pt>
    <dgm:pt modelId="{FF7B046A-22BA-4C3E-A290-2E077D20E9DE}" type="pres">
      <dgm:prSet presAssocID="{256CBFF5-BEDC-44A9-AD76-E9F213126E03}" presName="composite" presStyleCnt="0"/>
      <dgm:spPr/>
    </dgm:pt>
    <dgm:pt modelId="{E88F44C9-E599-47A5-821A-5F63BC08E271}" type="pres">
      <dgm:prSet presAssocID="{256CBFF5-BEDC-44A9-AD76-E9F213126E03}" presName="Accent" presStyleLbl="alignNode1" presStyleIdx="4" presStyleCnt="5" custScaleX="170662" custScaleY="120154" custLinFactNeighborX="11566" custLinFactNeighborY="-1883">
        <dgm:presLayoutVars>
          <dgm:chMax val="0"/>
          <dgm:chPref val="0"/>
        </dgm:presLayoutVars>
      </dgm:prSet>
      <dgm:spPr/>
    </dgm:pt>
    <dgm:pt modelId="{1CA1335D-BAE6-490F-A0CC-88C2B248878C}" type="pres">
      <dgm:prSet presAssocID="{256CBFF5-BEDC-44A9-AD76-E9F213126E03}" presName="Image" presStyleLbl="bgImgPlace1" presStyleIdx="2" presStyleCnt="3" custLinFactNeighborX="-48069" custLinFactNeighborY="-15586">
        <dgm:presLayoutVars>
          <dgm:chMax val="0"/>
          <dgm:chPref val="0"/>
          <dgm:bulletEnabled val="1"/>
        </dgm:presLayoutVars>
      </dgm:prSet>
      <dgm:spPr/>
    </dgm:pt>
    <dgm:pt modelId="{ED8BD9E9-D379-4FE1-9550-B4AEF4A44AA7}" type="pres">
      <dgm:prSet presAssocID="{256CBFF5-BEDC-44A9-AD76-E9F213126E03}" presName="Parent" presStyleLbl="fgAccFollowNode1" presStyleIdx="2" presStyleCnt="3" custScaleX="169143" custLinFactNeighborX="14831" custLinFactNeighborY="-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DAC4C5-A40E-4E31-B3AF-54A0E13BFEFD}" type="pres">
      <dgm:prSet presAssocID="{256CBFF5-BEDC-44A9-AD76-E9F213126E03}" presName="Space" presStyleCnt="0">
        <dgm:presLayoutVars>
          <dgm:chMax val="0"/>
          <dgm:chPref val="0"/>
        </dgm:presLayoutVars>
      </dgm:prSet>
      <dgm:spPr/>
    </dgm:pt>
  </dgm:ptLst>
  <dgm:cxnLst>
    <dgm:cxn modelId="{D82D8764-FA87-49F5-8466-C1A1D47F49A7}" type="presOf" srcId="{720D4DCB-96E2-4202-88E9-E989C1523710}" destId="{D2270497-3724-4ECF-9F79-C4D824B24A57}" srcOrd="0" destOrd="0" presId="urn:microsoft.com/office/officeart/2008/layout/AlternatingPictureCircles"/>
    <dgm:cxn modelId="{4EDFCD66-4FD5-4A83-85EA-4D17DC413803}" srcId="{720D4DCB-96E2-4202-88E9-E989C1523710}" destId="{256CBFF5-BEDC-44A9-AD76-E9F213126E03}" srcOrd="2" destOrd="0" parTransId="{F56694E0-C86E-4A0B-AAA1-E1D7D15453BC}" sibTransId="{285FF16A-B305-4FF3-B54C-2DE5F3F10A86}"/>
    <dgm:cxn modelId="{D9DBE2C5-DB51-4473-B04C-36547052AA35}" srcId="{720D4DCB-96E2-4202-88E9-E989C1523710}" destId="{9A37248F-A256-465E-BCFB-0DA378C9FE67}" srcOrd="0" destOrd="0" parTransId="{961D3746-EBE1-48A6-AE5F-7DA1259DD938}" sibTransId="{7E03B20F-7352-47CB-A517-C2E5F32C3C93}"/>
    <dgm:cxn modelId="{07010269-222B-43F3-8AE2-A015A333371D}" type="presOf" srcId="{0355F28E-548E-4DB7-94B9-9B998815BD64}" destId="{CAC84456-AEC3-4DE8-8D10-7B1F09AAC3FE}" srcOrd="0" destOrd="0" presId="urn:microsoft.com/office/officeart/2008/layout/AlternatingPictureCircles"/>
    <dgm:cxn modelId="{F835FBB4-B576-4F45-AFAB-BD35D2B7BF2E}" srcId="{720D4DCB-96E2-4202-88E9-E989C1523710}" destId="{0355F28E-548E-4DB7-94B9-9B998815BD64}" srcOrd="1" destOrd="0" parTransId="{6D880EF1-E639-4FBF-B043-EAF9F91BEE0A}" sibTransId="{C7F7B514-6758-4F6A-88DB-CB1C6BB6D39F}"/>
    <dgm:cxn modelId="{E3BDEC5A-D396-4F26-9E70-6193FD8D72EC}" type="presOf" srcId="{9A37248F-A256-465E-BCFB-0DA378C9FE67}" destId="{2D964B8A-70A9-4B9C-A989-4CE2B48F5C16}" srcOrd="0" destOrd="0" presId="urn:microsoft.com/office/officeart/2008/layout/AlternatingPictureCircles"/>
    <dgm:cxn modelId="{2A6244BB-6AF7-47DD-91D9-01164BC45F0D}" type="presOf" srcId="{256CBFF5-BEDC-44A9-AD76-E9F213126E03}" destId="{ED8BD9E9-D379-4FE1-9550-B4AEF4A44AA7}" srcOrd="0" destOrd="0" presId="urn:microsoft.com/office/officeart/2008/layout/AlternatingPictureCircles"/>
    <dgm:cxn modelId="{475A4F90-79C1-44EA-9B4D-47C7A2202502}" type="presParOf" srcId="{D2270497-3724-4ECF-9F79-C4D824B24A57}" destId="{0F63C6D4-BBCF-470C-A5D2-C9326A40A229}" srcOrd="0" destOrd="0" presId="urn:microsoft.com/office/officeart/2008/layout/AlternatingPictureCircles"/>
    <dgm:cxn modelId="{91B8EAE8-DFF0-44CF-BF8D-F963FF249B59}" type="presParOf" srcId="{0F63C6D4-BBCF-470C-A5D2-C9326A40A229}" destId="{2078C053-09D9-41E3-8920-2C280E9410A5}" srcOrd="0" destOrd="0" presId="urn:microsoft.com/office/officeart/2008/layout/AlternatingPictureCircles"/>
    <dgm:cxn modelId="{2578F298-5FD0-4DF3-A63C-D711CF2C8D8B}" type="presParOf" srcId="{0F63C6D4-BBCF-470C-A5D2-C9326A40A229}" destId="{5DA53C46-DD6F-46CE-9362-5F5B5EB9D67D}" srcOrd="1" destOrd="0" presId="urn:microsoft.com/office/officeart/2008/layout/AlternatingPictureCircles"/>
    <dgm:cxn modelId="{CB30C0FC-97D5-4B2B-AD33-0102DE16AF10}" type="presParOf" srcId="{0F63C6D4-BBCF-470C-A5D2-C9326A40A229}" destId="{2D964B8A-70A9-4B9C-A989-4CE2B48F5C16}" srcOrd="2" destOrd="0" presId="urn:microsoft.com/office/officeart/2008/layout/AlternatingPictureCircles"/>
    <dgm:cxn modelId="{4BF049E9-9DF7-4785-A050-CD1EE0C22BF8}" type="presParOf" srcId="{0F63C6D4-BBCF-470C-A5D2-C9326A40A229}" destId="{291A1D52-57F4-4652-8156-34C2D294CB26}" srcOrd="3" destOrd="0" presId="urn:microsoft.com/office/officeart/2008/layout/AlternatingPictureCircles"/>
    <dgm:cxn modelId="{153B1A39-E442-4314-A03D-5CA7D295DD05}" type="presParOf" srcId="{D2270497-3724-4ECF-9F79-C4D824B24A57}" destId="{8D18F135-9398-4361-990A-A4593D44DECC}" srcOrd="1" destOrd="0" presId="urn:microsoft.com/office/officeart/2008/layout/AlternatingPictureCircles"/>
    <dgm:cxn modelId="{551AD756-2D56-4FAF-AF6F-8EA4F0C21452}" type="presParOf" srcId="{8D18F135-9398-4361-990A-A4593D44DECC}" destId="{AFBA6FD8-FB2F-43CC-98FB-B2ECC821F442}" srcOrd="0" destOrd="0" presId="urn:microsoft.com/office/officeart/2008/layout/AlternatingPictureCircles"/>
    <dgm:cxn modelId="{8E23C288-279A-464E-8ECC-4463BCD2FD5E}" type="presParOf" srcId="{8D18F135-9398-4361-990A-A4593D44DECC}" destId="{45670E29-A2B3-414C-B1F4-BD4EA013E4F7}" srcOrd="1" destOrd="0" presId="urn:microsoft.com/office/officeart/2008/layout/AlternatingPictureCircles"/>
    <dgm:cxn modelId="{92A872DC-40EF-4217-8C44-695B3FE5126D}" type="presParOf" srcId="{8D18F135-9398-4361-990A-A4593D44DECC}" destId="{F676E28D-224E-424E-BDE5-D57DD3370678}" srcOrd="2" destOrd="0" presId="urn:microsoft.com/office/officeart/2008/layout/AlternatingPictureCircles"/>
    <dgm:cxn modelId="{08178D35-8671-4526-82BE-B1FF853DCE4A}" type="presParOf" srcId="{D2270497-3724-4ECF-9F79-C4D824B24A57}" destId="{5A2237CF-FF44-478C-AC25-3428DE05E92A}" srcOrd="2" destOrd="0" presId="urn:microsoft.com/office/officeart/2008/layout/AlternatingPictureCircles"/>
    <dgm:cxn modelId="{EB985828-8EB4-4E8C-8C53-85B79F5B7AF4}" type="presParOf" srcId="{5A2237CF-FF44-478C-AC25-3428DE05E92A}" destId="{7E4547BE-FA7A-4DE1-8376-F82698739CE6}" srcOrd="0" destOrd="0" presId="urn:microsoft.com/office/officeart/2008/layout/AlternatingPictureCircles"/>
    <dgm:cxn modelId="{20F5C144-0F4E-42A7-A517-C4C9C703EC2A}" type="presParOf" srcId="{5A2237CF-FF44-478C-AC25-3428DE05E92A}" destId="{ECC61F39-34CB-462D-96CA-4A713A5004B6}" srcOrd="1" destOrd="0" presId="urn:microsoft.com/office/officeart/2008/layout/AlternatingPictureCircles"/>
    <dgm:cxn modelId="{03FBA240-5D3A-4D94-9B62-D8ACCD6D2B60}" type="presParOf" srcId="{5A2237CF-FF44-478C-AC25-3428DE05E92A}" destId="{CAC84456-AEC3-4DE8-8D10-7B1F09AAC3FE}" srcOrd="2" destOrd="0" presId="urn:microsoft.com/office/officeart/2008/layout/AlternatingPictureCircles"/>
    <dgm:cxn modelId="{7EF590AD-2726-40C8-9DC0-EB7ADF5C48CC}" type="presParOf" srcId="{5A2237CF-FF44-478C-AC25-3428DE05E92A}" destId="{AF80B283-1BEF-4D71-9245-9D5E293E0469}" srcOrd="3" destOrd="0" presId="urn:microsoft.com/office/officeart/2008/layout/AlternatingPictureCircles"/>
    <dgm:cxn modelId="{E2C93FD0-02EA-417E-9159-0227410CDC08}" type="presParOf" srcId="{D2270497-3724-4ECF-9F79-C4D824B24A57}" destId="{1D9FC0EB-0D65-4202-B6BB-C4E9C9C9836C}" srcOrd="3" destOrd="0" presId="urn:microsoft.com/office/officeart/2008/layout/AlternatingPictureCircles"/>
    <dgm:cxn modelId="{A35B8981-9D13-49FC-92BE-6E93CF46F7CD}" type="presParOf" srcId="{1D9FC0EB-0D65-4202-B6BB-C4E9C9C9836C}" destId="{2E182510-519B-4F3D-A197-3E5D82AFE30C}" srcOrd="0" destOrd="0" presId="urn:microsoft.com/office/officeart/2008/layout/AlternatingPictureCircles"/>
    <dgm:cxn modelId="{82B853FF-4FF2-467D-869B-FA74FF9080AF}" type="presParOf" srcId="{1D9FC0EB-0D65-4202-B6BB-C4E9C9C9836C}" destId="{678B8CFC-FC6A-4DB9-B37B-AC7506EBB9FC}" srcOrd="1" destOrd="0" presId="urn:microsoft.com/office/officeart/2008/layout/AlternatingPictureCircles"/>
    <dgm:cxn modelId="{3A08F1B4-C294-4E21-AE46-51B93AAC50CC}" type="presParOf" srcId="{1D9FC0EB-0D65-4202-B6BB-C4E9C9C9836C}" destId="{2066ED8F-4C9A-4F90-A736-ED45E3607A7B}" srcOrd="2" destOrd="0" presId="urn:microsoft.com/office/officeart/2008/layout/AlternatingPictureCircles"/>
    <dgm:cxn modelId="{3BAE74A5-2E77-472F-BDAA-99DE894AD5A2}" type="presParOf" srcId="{D2270497-3724-4ECF-9F79-C4D824B24A57}" destId="{FF7B046A-22BA-4C3E-A290-2E077D20E9DE}" srcOrd="4" destOrd="0" presId="urn:microsoft.com/office/officeart/2008/layout/AlternatingPictureCircles"/>
    <dgm:cxn modelId="{2A55DCFE-B3F4-423D-8D30-4862744468AD}" type="presParOf" srcId="{FF7B046A-22BA-4C3E-A290-2E077D20E9DE}" destId="{E88F44C9-E599-47A5-821A-5F63BC08E271}" srcOrd="0" destOrd="0" presId="urn:microsoft.com/office/officeart/2008/layout/AlternatingPictureCircles"/>
    <dgm:cxn modelId="{F5F33FD2-1255-4AF9-A327-B96358F55F47}" type="presParOf" srcId="{FF7B046A-22BA-4C3E-A290-2E077D20E9DE}" destId="{1CA1335D-BAE6-490F-A0CC-88C2B248878C}" srcOrd="1" destOrd="0" presId="urn:microsoft.com/office/officeart/2008/layout/AlternatingPictureCircles"/>
    <dgm:cxn modelId="{C486C218-C24F-44BA-88BE-F68235F02BD1}" type="presParOf" srcId="{FF7B046A-22BA-4C3E-A290-2E077D20E9DE}" destId="{ED8BD9E9-D379-4FE1-9550-B4AEF4A44AA7}" srcOrd="2" destOrd="0" presId="urn:microsoft.com/office/officeart/2008/layout/AlternatingPictureCircles"/>
    <dgm:cxn modelId="{4B8EC072-E36D-4A71-A07F-614F252F236E}" type="presParOf" srcId="{FF7B046A-22BA-4C3E-A290-2E077D20E9DE}" destId="{42DAC4C5-A40E-4E31-B3AF-54A0E13BFEFD}" srcOrd="3" destOrd="0" presId="urn:microsoft.com/office/officeart/2008/layout/AlternatingPictureCircle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54FD4A-76D2-45E0-B5EA-3CA4424A45B2}" type="doc">
      <dgm:prSet loTypeId="urn:microsoft.com/office/officeart/2005/8/layout/vList4#39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th-TH"/>
        </a:p>
      </dgm:t>
    </dgm:pt>
    <dgm:pt modelId="{7802819F-C24B-4BAF-BF9F-4928E0B91C08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๑.  </a:t>
          </a:r>
          <a:r>
            <a:rPr lang="th-TH" sz="3200" b="1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วิธีปฏิบัติราชการทางปกครอง พ.ศ. ๒๕๓๙</a:t>
          </a:r>
          <a:endParaRPr lang="th-TH" sz="3200" dirty="0">
            <a:solidFill>
              <a:srgbClr val="000099"/>
            </a:solidFill>
          </a:endParaRPr>
        </a:p>
      </dgm:t>
    </dgm:pt>
    <dgm:pt modelId="{7492FC1B-15F8-4F21-B310-45113D8CABAA}" type="parTrans" cxnId="{F9E213E0-FCA6-40EE-9E2C-BA6A15CE5D3B}">
      <dgm:prSet/>
      <dgm:spPr/>
      <dgm:t>
        <a:bodyPr/>
        <a:lstStyle/>
        <a:p>
          <a:endParaRPr lang="th-TH" sz="3200"/>
        </a:p>
      </dgm:t>
    </dgm:pt>
    <dgm:pt modelId="{49CAF098-C674-460F-8B58-FD42780C4426}" type="sibTrans" cxnId="{F9E213E0-FCA6-40EE-9E2C-BA6A15CE5D3B}">
      <dgm:prSet/>
      <dgm:spPr/>
      <dgm:t>
        <a:bodyPr/>
        <a:lstStyle/>
        <a:p>
          <a:endParaRPr lang="th-TH" sz="3200"/>
        </a:p>
      </dgm:t>
    </dgm:pt>
    <dgm:pt modelId="{A7AED734-46D8-4ADE-86FE-1E34AEE9BDAF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๓. </a:t>
          </a:r>
          <a:r>
            <a:rPr lang="th-TH" sz="3200" b="1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ข้อมูลข่าวสารของทางราชการ พ.ศ. ๒๕๔๐</a:t>
          </a:r>
          <a:endParaRPr lang="th-TH" sz="3200" dirty="0">
            <a:solidFill>
              <a:srgbClr val="000099"/>
            </a:solidFill>
          </a:endParaRPr>
        </a:p>
      </dgm:t>
    </dgm:pt>
    <dgm:pt modelId="{8B1A353C-A3A6-455A-BB72-D2396262A2D0}" type="parTrans" cxnId="{2D6B3B9F-7370-41D2-9B87-74BD6433A0DB}">
      <dgm:prSet/>
      <dgm:spPr/>
      <dgm:t>
        <a:bodyPr/>
        <a:lstStyle/>
        <a:p>
          <a:endParaRPr lang="th-TH" sz="3200"/>
        </a:p>
      </dgm:t>
    </dgm:pt>
    <dgm:pt modelId="{D09E8944-E3D4-4478-A0FB-23366E6A255B}" type="sibTrans" cxnId="{2D6B3B9F-7370-41D2-9B87-74BD6433A0DB}">
      <dgm:prSet/>
      <dgm:spPr/>
      <dgm:t>
        <a:bodyPr/>
        <a:lstStyle/>
        <a:p>
          <a:endParaRPr lang="th-TH" sz="3200"/>
        </a:p>
      </dgm:t>
    </dgm:pt>
    <dgm:pt modelId="{C05DC004-AEE6-4C2E-8FCD-7F120260E3A7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๔. </a:t>
          </a:r>
          <a:r>
            <a:rPr lang="th-TH" sz="3200" b="1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ว่าด้วยความผิดเกี่ยวกับการเสนอราคาต่อ หน่วยงานของรัฐ พ.ศ. ๒๕๔๒</a:t>
          </a:r>
          <a:endParaRPr lang="th-TH" sz="3200" dirty="0">
            <a:solidFill>
              <a:srgbClr val="000099"/>
            </a:solidFill>
          </a:endParaRPr>
        </a:p>
      </dgm:t>
    </dgm:pt>
    <dgm:pt modelId="{E1FF7FDB-6370-42EE-913B-EC98BE969D16}" type="parTrans" cxnId="{2C802C91-0D97-48FF-AEA5-3EE5AE156316}">
      <dgm:prSet/>
      <dgm:spPr/>
      <dgm:t>
        <a:bodyPr/>
        <a:lstStyle/>
        <a:p>
          <a:endParaRPr lang="th-TH" sz="3200"/>
        </a:p>
      </dgm:t>
    </dgm:pt>
    <dgm:pt modelId="{F8B441C5-4A5A-4E6F-9826-DBDEDEDA49F8}" type="sibTrans" cxnId="{2C802C91-0D97-48FF-AEA5-3EE5AE156316}">
      <dgm:prSet/>
      <dgm:spPr/>
      <dgm:t>
        <a:bodyPr/>
        <a:lstStyle/>
        <a:p>
          <a:endParaRPr lang="th-TH" sz="3200"/>
        </a:p>
      </dgm:t>
    </dgm:pt>
    <dgm:pt modelId="{E99FCB8C-2A3E-4615-8EF1-6155246A14AD}">
      <dgm:prSet custT="1"/>
      <dgm:spPr/>
      <dgm:t>
        <a:bodyPr/>
        <a:lstStyle/>
        <a:p>
          <a:r>
            <a:rPr lang="th-TH" sz="3200" b="1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๒. ระเบียบสำนักนายกรัฐมนตรีว่าด้วยหลักเกณฑ์การปฏิบัติเกี่ยวกับความรับผิดทางละเมิดของเจ้าหน้าที่ พ.ศ. ๒๕๓๙</a:t>
          </a:r>
          <a:endParaRPr lang="th-TH" sz="3200" b="1" dirty="0">
            <a:solidFill>
              <a:srgbClr val="000099"/>
            </a:solidFill>
            <a:latin typeface="Browallia New" pitchFamily="34" charset="-34"/>
            <a:cs typeface="Browallia New" pitchFamily="34" charset="-34"/>
          </a:endParaRPr>
        </a:p>
      </dgm:t>
    </dgm:pt>
    <dgm:pt modelId="{C34050C1-3539-4D4B-BB18-025EBCFA3B38}" type="parTrans" cxnId="{63F6B697-2F40-4E28-94A3-5EFC8CDF5E4C}">
      <dgm:prSet/>
      <dgm:spPr/>
      <dgm:t>
        <a:bodyPr/>
        <a:lstStyle/>
        <a:p>
          <a:endParaRPr lang="th-TH"/>
        </a:p>
      </dgm:t>
    </dgm:pt>
    <dgm:pt modelId="{0C9D5333-F139-45C2-8C31-1531AC7E5230}" type="sibTrans" cxnId="{63F6B697-2F40-4E28-94A3-5EFC8CDF5E4C}">
      <dgm:prSet/>
      <dgm:spPr/>
      <dgm:t>
        <a:bodyPr/>
        <a:lstStyle/>
        <a:p>
          <a:endParaRPr lang="th-TH"/>
        </a:p>
      </dgm:t>
    </dgm:pt>
    <dgm:pt modelId="{EEAA1E7E-9F7B-4E87-9FAC-F4E5B40E16C3}" type="pres">
      <dgm:prSet presAssocID="{0C54FD4A-76D2-45E0-B5EA-3CA4424A45B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1BCA1BC-DFE1-4454-81E3-0ED18F948C42}" type="pres">
      <dgm:prSet presAssocID="{7802819F-C24B-4BAF-BF9F-4928E0B91C08}" presName="comp" presStyleCnt="0"/>
      <dgm:spPr/>
    </dgm:pt>
    <dgm:pt modelId="{DC09029B-1F6E-4573-89C4-36F349FD127A}" type="pres">
      <dgm:prSet presAssocID="{7802819F-C24B-4BAF-BF9F-4928E0B91C08}" presName="box" presStyleLbl="node1" presStyleIdx="0" presStyleCnt="4"/>
      <dgm:spPr/>
      <dgm:t>
        <a:bodyPr/>
        <a:lstStyle/>
        <a:p>
          <a:endParaRPr lang="th-TH"/>
        </a:p>
      </dgm:t>
    </dgm:pt>
    <dgm:pt modelId="{55E199D2-3EDC-46A7-9841-0BBD71CED1A1}" type="pres">
      <dgm:prSet presAssocID="{7802819F-C24B-4BAF-BF9F-4928E0B91C0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F37D5799-6CD6-4A95-840C-0AC17E2A0FFA}" type="pres">
      <dgm:prSet presAssocID="{7802819F-C24B-4BAF-BF9F-4928E0B91C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7862E6-592C-424E-AE63-217F386BEDB4}" type="pres">
      <dgm:prSet presAssocID="{49CAF098-C674-460F-8B58-FD42780C4426}" presName="spacer" presStyleCnt="0"/>
      <dgm:spPr/>
    </dgm:pt>
    <dgm:pt modelId="{97581223-5830-49A9-9EF6-C9950C3C9167}" type="pres">
      <dgm:prSet presAssocID="{E99FCB8C-2A3E-4615-8EF1-6155246A14AD}" presName="comp" presStyleCnt="0"/>
      <dgm:spPr/>
    </dgm:pt>
    <dgm:pt modelId="{AF6EDCB1-2F39-4020-8C65-ADE9E599E375}" type="pres">
      <dgm:prSet presAssocID="{E99FCB8C-2A3E-4615-8EF1-6155246A14AD}" presName="box" presStyleLbl="node1" presStyleIdx="1" presStyleCnt="4" custScaleY="140226" custLinFactNeighborX="885" custLinFactNeighborY="-1477"/>
      <dgm:spPr/>
      <dgm:t>
        <a:bodyPr/>
        <a:lstStyle/>
        <a:p>
          <a:endParaRPr lang="th-TH"/>
        </a:p>
      </dgm:t>
    </dgm:pt>
    <dgm:pt modelId="{C05B54D1-8490-43AD-9839-44397A8A4394}" type="pres">
      <dgm:prSet presAssocID="{E99FCB8C-2A3E-4615-8EF1-6155246A14AD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154CAF8F-66F2-424E-9BA8-2F952059978E}" type="pres">
      <dgm:prSet presAssocID="{E99FCB8C-2A3E-4615-8EF1-6155246A14A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BD862A-9180-4D71-B581-CE47E39C3E6C}" type="pres">
      <dgm:prSet presAssocID="{0C9D5333-F139-45C2-8C31-1531AC7E5230}" presName="spacer" presStyleCnt="0"/>
      <dgm:spPr/>
    </dgm:pt>
    <dgm:pt modelId="{B1318C82-A3F2-4620-B4F4-13A2BEE72847}" type="pres">
      <dgm:prSet presAssocID="{A7AED734-46D8-4ADE-86FE-1E34AEE9BDAF}" presName="comp" presStyleCnt="0"/>
      <dgm:spPr/>
    </dgm:pt>
    <dgm:pt modelId="{AC9BDFE3-63AF-40E3-BCEC-DDFBCFA31CE2}" type="pres">
      <dgm:prSet presAssocID="{A7AED734-46D8-4ADE-86FE-1E34AEE9BDAF}" presName="box" presStyleLbl="node1" presStyleIdx="2" presStyleCnt="4"/>
      <dgm:spPr/>
      <dgm:t>
        <a:bodyPr/>
        <a:lstStyle/>
        <a:p>
          <a:endParaRPr lang="th-TH"/>
        </a:p>
      </dgm:t>
    </dgm:pt>
    <dgm:pt modelId="{B0DA7AD7-B991-4736-995A-3C12F911A47C}" type="pres">
      <dgm:prSet presAssocID="{A7AED734-46D8-4ADE-86FE-1E34AEE9BDAF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E68A3B5E-0FC9-494E-8926-14A4DDDE7DB0}" type="pres">
      <dgm:prSet presAssocID="{A7AED734-46D8-4ADE-86FE-1E34AEE9BDA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7EDBC8C-9E64-4466-8DDD-B877BD88181D}" type="pres">
      <dgm:prSet presAssocID="{D09E8944-E3D4-4478-A0FB-23366E6A255B}" presName="spacer" presStyleCnt="0"/>
      <dgm:spPr/>
    </dgm:pt>
    <dgm:pt modelId="{B7D150FD-6265-425A-A565-0FACDF856BA6}" type="pres">
      <dgm:prSet presAssocID="{C05DC004-AEE6-4C2E-8FCD-7F120260E3A7}" presName="comp" presStyleCnt="0"/>
      <dgm:spPr/>
    </dgm:pt>
    <dgm:pt modelId="{2267E983-77EF-493B-AF03-E7C419898621}" type="pres">
      <dgm:prSet presAssocID="{C05DC004-AEE6-4C2E-8FCD-7F120260E3A7}" presName="box" presStyleLbl="node1" presStyleIdx="3" presStyleCnt="4" custLinFactNeighborY="7273"/>
      <dgm:spPr/>
      <dgm:t>
        <a:bodyPr/>
        <a:lstStyle/>
        <a:p>
          <a:endParaRPr lang="th-TH"/>
        </a:p>
      </dgm:t>
    </dgm:pt>
    <dgm:pt modelId="{97622F2C-8094-4D36-BB7E-F7925CB4478E}" type="pres">
      <dgm:prSet presAssocID="{C05DC004-AEE6-4C2E-8FCD-7F120260E3A7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85DB5BB8-8A95-49BF-85E9-994B257DAEF5}" type="pres">
      <dgm:prSet presAssocID="{C05DC004-AEE6-4C2E-8FCD-7F120260E3A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10BD655-B008-4F5E-8C94-DC7D332FC281}" type="presOf" srcId="{A7AED734-46D8-4ADE-86FE-1E34AEE9BDAF}" destId="{E68A3B5E-0FC9-494E-8926-14A4DDDE7DB0}" srcOrd="1" destOrd="0" presId="urn:microsoft.com/office/officeart/2005/8/layout/vList4#39"/>
    <dgm:cxn modelId="{F9E213E0-FCA6-40EE-9E2C-BA6A15CE5D3B}" srcId="{0C54FD4A-76D2-45E0-B5EA-3CA4424A45B2}" destId="{7802819F-C24B-4BAF-BF9F-4928E0B91C08}" srcOrd="0" destOrd="0" parTransId="{7492FC1B-15F8-4F21-B310-45113D8CABAA}" sibTransId="{49CAF098-C674-460F-8B58-FD42780C4426}"/>
    <dgm:cxn modelId="{2C802C91-0D97-48FF-AEA5-3EE5AE156316}" srcId="{0C54FD4A-76D2-45E0-B5EA-3CA4424A45B2}" destId="{C05DC004-AEE6-4C2E-8FCD-7F120260E3A7}" srcOrd="3" destOrd="0" parTransId="{E1FF7FDB-6370-42EE-913B-EC98BE969D16}" sibTransId="{F8B441C5-4A5A-4E6F-9826-DBDEDEDA49F8}"/>
    <dgm:cxn modelId="{A1B6B6F0-9595-4705-B7EE-CE4B8521DF13}" type="presOf" srcId="{7802819F-C24B-4BAF-BF9F-4928E0B91C08}" destId="{F37D5799-6CD6-4A95-840C-0AC17E2A0FFA}" srcOrd="1" destOrd="0" presId="urn:microsoft.com/office/officeart/2005/8/layout/vList4#39"/>
    <dgm:cxn modelId="{527656C0-C137-4210-96FB-A180CE2E224A}" type="presOf" srcId="{7802819F-C24B-4BAF-BF9F-4928E0B91C08}" destId="{DC09029B-1F6E-4573-89C4-36F349FD127A}" srcOrd="0" destOrd="0" presId="urn:microsoft.com/office/officeart/2005/8/layout/vList4#39"/>
    <dgm:cxn modelId="{B979071E-A546-4157-A5DD-710556D82386}" type="presOf" srcId="{E99FCB8C-2A3E-4615-8EF1-6155246A14AD}" destId="{AF6EDCB1-2F39-4020-8C65-ADE9E599E375}" srcOrd="0" destOrd="0" presId="urn:microsoft.com/office/officeart/2005/8/layout/vList4#39"/>
    <dgm:cxn modelId="{8ABD28B7-F312-42AA-BE84-C46F2047C477}" type="presOf" srcId="{C05DC004-AEE6-4C2E-8FCD-7F120260E3A7}" destId="{2267E983-77EF-493B-AF03-E7C419898621}" srcOrd="0" destOrd="0" presId="urn:microsoft.com/office/officeart/2005/8/layout/vList4#39"/>
    <dgm:cxn modelId="{82121E8D-26C8-42A5-AA78-62C01F241FE3}" type="presOf" srcId="{E99FCB8C-2A3E-4615-8EF1-6155246A14AD}" destId="{154CAF8F-66F2-424E-9BA8-2F952059978E}" srcOrd="1" destOrd="0" presId="urn:microsoft.com/office/officeart/2005/8/layout/vList4#39"/>
    <dgm:cxn modelId="{C57EC872-AC0A-41AA-B81A-456C3435DBA8}" type="presOf" srcId="{A7AED734-46D8-4ADE-86FE-1E34AEE9BDAF}" destId="{AC9BDFE3-63AF-40E3-BCEC-DDFBCFA31CE2}" srcOrd="0" destOrd="0" presId="urn:microsoft.com/office/officeart/2005/8/layout/vList4#39"/>
    <dgm:cxn modelId="{63F6B697-2F40-4E28-94A3-5EFC8CDF5E4C}" srcId="{0C54FD4A-76D2-45E0-B5EA-3CA4424A45B2}" destId="{E99FCB8C-2A3E-4615-8EF1-6155246A14AD}" srcOrd="1" destOrd="0" parTransId="{C34050C1-3539-4D4B-BB18-025EBCFA3B38}" sibTransId="{0C9D5333-F139-45C2-8C31-1531AC7E5230}"/>
    <dgm:cxn modelId="{2D6B3B9F-7370-41D2-9B87-74BD6433A0DB}" srcId="{0C54FD4A-76D2-45E0-B5EA-3CA4424A45B2}" destId="{A7AED734-46D8-4ADE-86FE-1E34AEE9BDAF}" srcOrd="2" destOrd="0" parTransId="{8B1A353C-A3A6-455A-BB72-D2396262A2D0}" sibTransId="{D09E8944-E3D4-4478-A0FB-23366E6A255B}"/>
    <dgm:cxn modelId="{81A10FBD-8F30-48B7-B7E4-BB506DEA9D30}" type="presOf" srcId="{C05DC004-AEE6-4C2E-8FCD-7F120260E3A7}" destId="{85DB5BB8-8A95-49BF-85E9-994B257DAEF5}" srcOrd="1" destOrd="0" presId="urn:microsoft.com/office/officeart/2005/8/layout/vList4#39"/>
    <dgm:cxn modelId="{9A3AA34D-D17F-4A73-9B34-E357F782ABCE}" type="presOf" srcId="{0C54FD4A-76D2-45E0-B5EA-3CA4424A45B2}" destId="{EEAA1E7E-9F7B-4E87-9FAC-F4E5B40E16C3}" srcOrd="0" destOrd="0" presId="urn:microsoft.com/office/officeart/2005/8/layout/vList4#39"/>
    <dgm:cxn modelId="{FC15AA44-F4DA-4060-B351-2F2F315949D4}" type="presParOf" srcId="{EEAA1E7E-9F7B-4E87-9FAC-F4E5B40E16C3}" destId="{91BCA1BC-DFE1-4454-81E3-0ED18F948C42}" srcOrd="0" destOrd="0" presId="urn:microsoft.com/office/officeart/2005/8/layout/vList4#39"/>
    <dgm:cxn modelId="{C23132CF-6CA6-4DBB-AB10-34BCF9C7839B}" type="presParOf" srcId="{91BCA1BC-DFE1-4454-81E3-0ED18F948C42}" destId="{DC09029B-1F6E-4573-89C4-36F349FD127A}" srcOrd="0" destOrd="0" presId="urn:microsoft.com/office/officeart/2005/8/layout/vList4#39"/>
    <dgm:cxn modelId="{BCC473E4-AB4F-4EC5-9EC9-300F7798E75F}" type="presParOf" srcId="{91BCA1BC-DFE1-4454-81E3-0ED18F948C42}" destId="{55E199D2-3EDC-46A7-9841-0BBD71CED1A1}" srcOrd="1" destOrd="0" presId="urn:microsoft.com/office/officeart/2005/8/layout/vList4#39"/>
    <dgm:cxn modelId="{786195B7-0190-46A1-8EAE-CD299E4A82C6}" type="presParOf" srcId="{91BCA1BC-DFE1-4454-81E3-0ED18F948C42}" destId="{F37D5799-6CD6-4A95-840C-0AC17E2A0FFA}" srcOrd="2" destOrd="0" presId="urn:microsoft.com/office/officeart/2005/8/layout/vList4#39"/>
    <dgm:cxn modelId="{74CCE3C6-0A86-4AC7-8023-F60F12686140}" type="presParOf" srcId="{EEAA1E7E-9F7B-4E87-9FAC-F4E5B40E16C3}" destId="{3D7862E6-592C-424E-AE63-217F386BEDB4}" srcOrd="1" destOrd="0" presId="urn:microsoft.com/office/officeart/2005/8/layout/vList4#39"/>
    <dgm:cxn modelId="{B181D6EB-F552-4ED5-91A4-13661F022668}" type="presParOf" srcId="{EEAA1E7E-9F7B-4E87-9FAC-F4E5B40E16C3}" destId="{97581223-5830-49A9-9EF6-C9950C3C9167}" srcOrd="2" destOrd="0" presId="urn:microsoft.com/office/officeart/2005/8/layout/vList4#39"/>
    <dgm:cxn modelId="{0F4E017F-36D5-4588-8B92-B0447FA52206}" type="presParOf" srcId="{97581223-5830-49A9-9EF6-C9950C3C9167}" destId="{AF6EDCB1-2F39-4020-8C65-ADE9E599E375}" srcOrd="0" destOrd="0" presId="urn:microsoft.com/office/officeart/2005/8/layout/vList4#39"/>
    <dgm:cxn modelId="{E6D76F74-4764-4076-B575-D7E59E17CA9E}" type="presParOf" srcId="{97581223-5830-49A9-9EF6-C9950C3C9167}" destId="{C05B54D1-8490-43AD-9839-44397A8A4394}" srcOrd="1" destOrd="0" presId="urn:microsoft.com/office/officeart/2005/8/layout/vList4#39"/>
    <dgm:cxn modelId="{83A010F7-5EF6-466B-A016-98C67F48781F}" type="presParOf" srcId="{97581223-5830-49A9-9EF6-C9950C3C9167}" destId="{154CAF8F-66F2-424E-9BA8-2F952059978E}" srcOrd="2" destOrd="0" presId="urn:microsoft.com/office/officeart/2005/8/layout/vList4#39"/>
    <dgm:cxn modelId="{E7FE1D5F-76DA-4C99-A90F-BD17D83852FA}" type="presParOf" srcId="{EEAA1E7E-9F7B-4E87-9FAC-F4E5B40E16C3}" destId="{E1BD862A-9180-4D71-B581-CE47E39C3E6C}" srcOrd="3" destOrd="0" presId="urn:microsoft.com/office/officeart/2005/8/layout/vList4#39"/>
    <dgm:cxn modelId="{0D5D4E35-504F-47DF-91C4-9B83E3CB564D}" type="presParOf" srcId="{EEAA1E7E-9F7B-4E87-9FAC-F4E5B40E16C3}" destId="{B1318C82-A3F2-4620-B4F4-13A2BEE72847}" srcOrd="4" destOrd="0" presId="urn:microsoft.com/office/officeart/2005/8/layout/vList4#39"/>
    <dgm:cxn modelId="{841E2A70-6E3D-4D08-B04E-2F6FC6C21C29}" type="presParOf" srcId="{B1318C82-A3F2-4620-B4F4-13A2BEE72847}" destId="{AC9BDFE3-63AF-40E3-BCEC-DDFBCFA31CE2}" srcOrd="0" destOrd="0" presId="urn:microsoft.com/office/officeart/2005/8/layout/vList4#39"/>
    <dgm:cxn modelId="{3449E0D2-D38A-4AD7-9B74-FA7086A387A4}" type="presParOf" srcId="{B1318C82-A3F2-4620-B4F4-13A2BEE72847}" destId="{B0DA7AD7-B991-4736-995A-3C12F911A47C}" srcOrd="1" destOrd="0" presId="urn:microsoft.com/office/officeart/2005/8/layout/vList4#39"/>
    <dgm:cxn modelId="{2F36C054-B12B-4F13-89B3-D2DED9E9BD2D}" type="presParOf" srcId="{B1318C82-A3F2-4620-B4F4-13A2BEE72847}" destId="{E68A3B5E-0FC9-494E-8926-14A4DDDE7DB0}" srcOrd="2" destOrd="0" presId="urn:microsoft.com/office/officeart/2005/8/layout/vList4#39"/>
    <dgm:cxn modelId="{E47842E0-8433-4F1C-B0B1-9EF332E3E6DB}" type="presParOf" srcId="{EEAA1E7E-9F7B-4E87-9FAC-F4E5B40E16C3}" destId="{D7EDBC8C-9E64-4466-8DDD-B877BD88181D}" srcOrd="5" destOrd="0" presId="urn:microsoft.com/office/officeart/2005/8/layout/vList4#39"/>
    <dgm:cxn modelId="{939C1040-476E-434A-8B5F-E675E0489F49}" type="presParOf" srcId="{EEAA1E7E-9F7B-4E87-9FAC-F4E5B40E16C3}" destId="{B7D150FD-6265-425A-A565-0FACDF856BA6}" srcOrd="6" destOrd="0" presId="urn:microsoft.com/office/officeart/2005/8/layout/vList4#39"/>
    <dgm:cxn modelId="{D5C36484-F999-4A1F-8142-57D6C4C3775D}" type="presParOf" srcId="{B7D150FD-6265-425A-A565-0FACDF856BA6}" destId="{2267E983-77EF-493B-AF03-E7C419898621}" srcOrd="0" destOrd="0" presId="urn:microsoft.com/office/officeart/2005/8/layout/vList4#39"/>
    <dgm:cxn modelId="{6FD7E1E5-6D20-49FB-8E41-34E88C870252}" type="presParOf" srcId="{B7D150FD-6265-425A-A565-0FACDF856BA6}" destId="{97622F2C-8094-4D36-BB7E-F7925CB4478E}" srcOrd="1" destOrd="0" presId="urn:microsoft.com/office/officeart/2005/8/layout/vList4#39"/>
    <dgm:cxn modelId="{4EC9FA27-AAE7-4F09-9FA5-B34B4E4AC7A6}" type="presParOf" srcId="{B7D150FD-6265-425A-A565-0FACDF856BA6}" destId="{85DB5BB8-8A95-49BF-85E9-994B257DAEF5}" srcOrd="2" destOrd="0" presId="urn:microsoft.com/office/officeart/2005/8/layout/vList4#3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C47F32-E71B-4AD9-9DE8-DABB134CC6F7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th-TH"/>
        </a:p>
      </dgm:t>
    </dgm:pt>
    <dgm:pt modelId="{7C7AD056-B19F-4E5B-9DD2-D6B996881D6D}">
      <dgm:prSet phldrT="[ข้อความ]" custT="1"/>
      <dgm:spPr>
        <a:gradFill rotWithShape="0">
          <a:gsLst>
            <a:gs pos="100000">
              <a:srgbClr val="0000FF"/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/>
          <a:r>
            <a:rPr lang="th-TH" sz="4400" b="1" dirty="0" smtClean="0">
              <a:solidFill>
                <a:schemeClr val="bg1"/>
              </a:solidFill>
              <a:effectLst/>
              <a:latin typeface="BrowalliaUPC" pitchFamily="34" charset="-34"/>
              <a:ea typeface="+mj-ea"/>
              <a:cs typeface="BrowalliaUPC" pitchFamily="34" charset="-34"/>
            </a:rPr>
            <a:t>กฎหมายและระเบียบที่เกี่ยวข้องที่ต้องรู้</a:t>
          </a:r>
          <a:endParaRPr lang="th-TH" sz="4400" dirty="0">
            <a:solidFill>
              <a:schemeClr val="bg1"/>
            </a:solidFill>
            <a:effectLst/>
            <a:latin typeface="BrowalliaUPC" pitchFamily="34" charset="-34"/>
            <a:cs typeface="BrowalliaUPC" pitchFamily="34" charset="-34"/>
          </a:endParaRPr>
        </a:p>
      </dgm:t>
    </dgm:pt>
    <dgm:pt modelId="{7E243B1D-3A80-49A8-9C5C-50629EC00FF1}" type="sibTrans" cxnId="{5B09C6B8-584F-407A-B101-68AABEFB7451}">
      <dgm:prSet/>
      <dgm:spPr/>
      <dgm:t>
        <a:bodyPr/>
        <a:lstStyle/>
        <a:p>
          <a:pPr algn="ctr"/>
          <a:endParaRPr lang="th-TH" sz="36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01CCE-ECF1-483E-B8C8-514C6EB8C629}" type="parTrans" cxnId="{5B09C6B8-584F-407A-B101-68AABEFB7451}">
      <dgm:prSet/>
      <dgm:spPr/>
      <dgm:t>
        <a:bodyPr/>
        <a:lstStyle/>
        <a:p>
          <a:pPr algn="ctr"/>
          <a:endParaRPr lang="th-TH" sz="36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D32E3-D6CF-4EDE-AC21-84FD6A671ED1}" type="pres">
      <dgm:prSet presAssocID="{B7C47F32-E71B-4AD9-9DE8-DABB134CC6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5FA754B-6B14-45A6-A141-749246CAFD5B}" type="pres">
      <dgm:prSet presAssocID="{7C7AD056-B19F-4E5B-9DD2-D6B996881D6D}" presName="parentText" presStyleLbl="node1" presStyleIdx="0" presStyleCnt="1" custLinFactNeighborX="1250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B09C6B8-584F-407A-B101-68AABEFB7451}" srcId="{B7C47F32-E71B-4AD9-9DE8-DABB134CC6F7}" destId="{7C7AD056-B19F-4E5B-9DD2-D6B996881D6D}" srcOrd="0" destOrd="0" parTransId="{C2401CCE-ECF1-483E-B8C8-514C6EB8C629}" sibTransId="{7E243B1D-3A80-49A8-9C5C-50629EC00FF1}"/>
    <dgm:cxn modelId="{D85CC008-E3A5-41B6-8317-44A0C8B034EF}" type="presOf" srcId="{7C7AD056-B19F-4E5B-9DD2-D6B996881D6D}" destId="{25FA754B-6B14-45A6-A141-749246CAFD5B}" srcOrd="0" destOrd="0" presId="urn:microsoft.com/office/officeart/2005/8/layout/vList2"/>
    <dgm:cxn modelId="{0A807386-8418-4CCA-B5DD-E5D1A35F755B}" type="presOf" srcId="{B7C47F32-E71B-4AD9-9DE8-DABB134CC6F7}" destId="{911D32E3-D6CF-4EDE-AC21-84FD6A671ED1}" srcOrd="0" destOrd="0" presId="urn:microsoft.com/office/officeart/2005/8/layout/vList2"/>
    <dgm:cxn modelId="{139D6B91-15CF-4BCD-BC69-6677738B04B6}" type="presParOf" srcId="{911D32E3-D6CF-4EDE-AC21-84FD6A671ED1}" destId="{25FA754B-6B14-45A6-A141-749246CAFD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A42131-6C23-4B9D-A82C-025755DF7144}" type="doc">
      <dgm:prSet loTypeId="urn:microsoft.com/office/officeart/2005/8/layout/vList4#40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18AEF0B-F7F4-43D0-99CF-A4022F8D07E7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๕. ระเบียบ </a:t>
          </a:r>
          <a:r>
            <a:rPr lang="th-TH" sz="3600" b="1" dirty="0" err="1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คตง.</a:t>
          </a:r>
          <a:r>
            <a:rPr lang="th-TH" sz="3600" b="1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 ว่าด้วยวินัยทางงบประมาณและการคลังพ.ศ.  ๒๕๔๔</a:t>
          </a:r>
          <a:endParaRPr lang="th-TH" sz="3600" dirty="0">
            <a:solidFill>
              <a:srgbClr val="FFC000"/>
            </a:solidFill>
          </a:endParaRPr>
        </a:p>
      </dgm:t>
    </dgm:pt>
    <dgm:pt modelId="{E48CB086-8AA5-48DE-BD06-3094FCFD9439}" type="parTrans" cxnId="{CFC4AF4D-3C8E-4D29-AF42-6A8D7CE06EB7}">
      <dgm:prSet/>
      <dgm:spPr/>
      <dgm:t>
        <a:bodyPr/>
        <a:lstStyle/>
        <a:p>
          <a:endParaRPr lang="th-TH" sz="3600"/>
        </a:p>
      </dgm:t>
    </dgm:pt>
    <dgm:pt modelId="{1843DA01-4DA1-4E95-A8C5-8FBF0AA89FE5}" type="sibTrans" cxnId="{CFC4AF4D-3C8E-4D29-AF42-6A8D7CE06EB7}">
      <dgm:prSet/>
      <dgm:spPr/>
      <dgm:t>
        <a:bodyPr/>
        <a:lstStyle/>
        <a:p>
          <a:endParaRPr lang="th-TH" sz="3600"/>
        </a:p>
      </dgm:t>
    </dgm:pt>
    <dgm:pt modelId="{D043DADF-E522-406F-A8E9-C0522DCD5AA2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๖. พระราชบัญญัติฯ และระเบียบกระทรวงการ คลังว่าด้วยการจัดซื้อจัดจ้างและการบริหารพัสดุภาครัฐ พ.ศ. ๒๕๖๐</a:t>
          </a:r>
          <a:r>
            <a:rPr lang="en-US" sz="3600" b="1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  </a:t>
          </a:r>
          <a:endParaRPr lang="th-TH" sz="3600" dirty="0">
            <a:solidFill>
              <a:srgbClr val="FFC000"/>
            </a:solidFill>
            <a:effectLst/>
          </a:endParaRPr>
        </a:p>
      </dgm:t>
    </dgm:pt>
    <dgm:pt modelId="{72F8B98B-7C95-44EE-8248-8800014C9F52}" type="parTrans" cxnId="{1800CB60-007C-4325-ABA3-5251095F1105}">
      <dgm:prSet/>
      <dgm:spPr/>
      <dgm:t>
        <a:bodyPr/>
        <a:lstStyle/>
        <a:p>
          <a:endParaRPr lang="th-TH" sz="3600"/>
        </a:p>
      </dgm:t>
    </dgm:pt>
    <dgm:pt modelId="{C3EDCECB-346D-4E00-9B60-046399B27971}" type="sibTrans" cxnId="{1800CB60-007C-4325-ABA3-5251095F1105}">
      <dgm:prSet/>
      <dgm:spPr/>
      <dgm:t>
        <a:bodyPr/>
        <a:lstStyle/>
        <a:p>
          <a:endParaRPr lang="th-TH" sz="3600"/>
        </a:p>
      </dgm:t>
    </dgm:pt>
    <dgm:pt modelId="{541B4FE0-8A03-491E-B26F-F526B4501230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๗. หลักการจำแนกงบประมาณ / มาตรฐานครุภัณฑ์ของสำนักงบประมาณ</a:t>
          </a:r>
          <a:endParaRPr lang="th-TH" sz="3600" dirty="0">
            <a:solidFill>
              <a:srgbClr val="FFC000"/>
            </a:solidFill>
            <a:effectLst/>
          </a:endParaRPr>
        </a:p>
      </dgm:t>
    </dgm:pt>
    <dgm:pt modelId="{D22A3779-CBEE-42A4-B71C-5B5F0AC0A6D5}" type="parTrans" cxnId="{5F0D48C0-B061-4650-A975-056E38F50FCF}">
      <dgm:prSet/>
      <dgm:spPr/>
      <dgm:t>
        <a:bodyPr/>
        <a:lstStyle/>
        <a:p>
          <a:endParaRPr lang="th-TH" sz="3600"/>
        </a:p>
      </dgm:t>
    </dgm:pt>
    <dgm:pt modelId="{6EF41D8E-2C15-4988-B1DF-89B063E464C0}" type="sibTrans" cxnId="{5F0D48C0-B061-4650-A975-056E38F50FCF}">
      <dgm:prSet/>
      <dgm:spPr/>
      <dgm:t>
        <a:bodyPr/>
        <a:lstStyle/>
        <a:p>
          <a:endParaRPr lang="th-TH" sz="3600"/>
        </a:p>
      </dgm:t>
    </dgm:pt>
    <dgm:pt modelId="{0C5A2967-CFDA-466B-BC2B-C8063E2AA0AC}">
      <dgm:prSet phldrT="[ข้อความ]"/>
      <dgm:spPr/>
      <dgm:t>
        <a:bodyPr/>
        <a:lstStyle/>
        <a:p>
          <a:r>
            <a:rPr lang="th-TH" b="1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๘. หนังสือเวียน มติ ครม. แนวทางปฏิบัติ</a:t>
          </a:r>
          <a:endParaRPr lang="th-TH" dirty="0">
            <a:solidFill>
              <a:srgbClr val="FFC000"/>
            </a:solidFill>
          </a:endParaRPr>
        </a:p>
      </dgm:t>
    </dgm:pt>
    <dgm:pt modelId="{9F8024B3-8932-45D6-9C3A-A3C3C38E5578}" type="parTrans" cxnId="{5B06003C-F419-46EE-A53E-3762C81FEA3F}">
      <dgm:prSet/>
      <dgm:spPr/>
      <dgm:t>
        <a:bodyPr/>
        <a:lstStyle/>
        <a:p>
          <a:endParaRPr lang="th-TH"/>
        </a:p>
      </dgm:t>
    </dgm:pt>
    <dgm:pt modelId="{E6565FDD-5F91-406A-90E9-4376E886B8E8}" type="sibTrans" cxnId="{5B06003C-F419-46EE-A53E-3762C81FEA3F}">
      <dgm:prSet/>
      <dgm:spPr/>
      <dgm:t>
        <a:bodyPr/>
        <a:lstStyle/>
        <a:p>
          <a:endParaRPr lang="th-TH"/>
        </a:p>
      </dgm:t>
    </dgm:pt>
    <dgm:pt modelId="{3BB86737-1E17-46FB-9903-E35851E8486F}" type="pres">
      <dgm:prSet presAssocID="{33A42131-6C23-4B9D-A82C-025755DF71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D0175AB-F4B2-4FC3-B7BF-B6CBE0822986}" type="pres">
      <dgm:prSet presAssocID="{618AEF0B-F7F4-43D0-99CF-A4022F8D07E7}" presName="comp" presStyleCnt="0"/>
      <dgm:spPr/>
    </dgm:pt>
    <dgm:pt modelId="{AFCF15F6-BBE4-4095-96C6-69D40AA25B2C}" type="pres">
      <dgm:prSet presAssocID="{618AEF0B-F7F4-43D0-99CF-A4022F8D07E7}" presName="box" presStyleLbl="node1" presStyleIdx="0" presStyleCnt="4"/>
      <dgm:spPr/>
      <dgm:t>
        <a:bodyPr/>
        <a:lstStyle/>
        <a:p>
          <a:endParaRPr lang="th-TH"/>
        </a:p>
      </dgm:t>
    </dgm:pt>
    <dgm:pt modelId="{C59A911E-E38C-47EB-81D8-57FBA64EBDA8}" type="pres">
      <dgm:prSet presAssocID="{618AEF0B-F7F4-43D0-99CF-A4022F8D07E7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87189A90-3EC5-47DB-9507-CBFF347C8E96}" type="pres">
      <dgm:prSet presAssocID="{618AEF0B-F7F4-43D0-99CF-A4022F8D07E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F93EC01-8B5E-4714-BC73-688C86E85A5D}" type="pres">
      <dgm:prSet presAssocID="{1843DA01-4DA1-4E95-A8C5-8FBF0AA89FE5}" presName="spacer" presStyleCnt="0"/>
      <dgm:spPr/>
    </dgm:pt>
    <dgm:pt modelId="{A26B85F0-7DFF-4169-889D-C70553CA5BC7}" type="pres">
      <dgm:prSet presAssocID="{D043DADF-E522-406F-A8E9-C0522DCD5AA2}" presName="comp" presStyleCnt="0"/>
      <dgm:spPr/>
    </dgm:pt>
    <dgm:pt modelId="{61A6B924-DE95-42C4-8F88-BDCA964C5B1E}" type="pres">
      <dgm:prSet presAssocID="{D043DADF-E522-406F-A8E9-C0522DCD5AA2}" presName="box" presStyleLbl="node1" presStyleIdx="1" presStyleCnt="4" custScaleY="150980"/>
      <dgm:spPr/>
      <dgm:t>
        <a:bodyPr/>
        <a:lstStyle/>
        <a:p>
          <a:endParaRPr lang="th-TH"/>
        </a:p>
      </dgm:t>
    </dgm:pt>
    <dgm:pt modelId="{D52A519E-F8DB-4EA3-82B1-D2DB9D9088AE}" type="pres">
      <dgm:prSet presAssocID="{D043DADF-E522-406F-A8E9-C0522DCD5AA2}" presName="img" presStyleLbl="fgImgPlace1" presStyleIdx="1" presStyleCnt="4" custScaleY="14498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AB90A0BA-9DD9-422C-9DF1-E4E8D4BA6FE7}" type="pres">
      <dgm:prSet presAssocID="{D043DADF-E522-406F-A8E9-C0522DCD5AA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24B42D-CAB8-492F-ADAF-84DAA2CB43FB}" type="pres">
      <dgm:prSet presAssocID="{C3EDCECB-346D-4E00-9B60-046399B27971}" presName="spacer" presStyleCnt="0"/>
      <dgm:spPr/>
    </dgm:pt>
    <dgm:pt modelId="{60BDC691-AC51-442F-8FDF-77CB19A99BF1}" type="pres">
      <dgm:prSet presAssocID="{541B4FE0-8A03-491E-B26F-F526B4501230}" presName="comp" presStyleCnt="0"/>
      <dgm:spPr/>
    </dgm:pt>
    <dgm:pt modelId="{7ECBFA58-916D-46FB-A517-335A65E0FEFE}" type="pres">
      <dgm:prSet presAssocID="{541B4FE0-8A03-491E-B26F-F526B4501230}" presName="box" presStyleLbl="node1" presStyleIdx="2" presStyleCnt="4" custScaleY="148704" custLinFactNeighborX="-630" custLinFactNeighborY="5132"/>
      <dgm:spPr/>
      <dgm:t>
        <a:bodyPr/>
        <a:lstStyle/>
        <a:p>
          <a:endParaRPr lang="th-TH"/>
        </a:p>
      </dgm:t>
    </dgm:pt>
    <dgm:pt modelId="{9EF539AA-D73D-442C-9841-18D51AE8AA71}" type="pres">
      <dgm:prSet presAssocID="{541B4FE0-8A03-491E-B26F-F526B4501230}" presName="img" presStyleLbl="fgImgPlace1" presStyleIdx="2" presStyleCnt="4" custScaleY="145264" custLinFactNeighborX="-3216" custLinFactNeighborY="470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D0E37706-67CE-4427-B53C-28D1FCF408F0}" type="pres">
      <dgm:prSet presAssocID="{541B4FE0-8A03-491E-B26F-F526B450123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A4A328C-991E-4A1F-A173-FF6692D81767}" type="pres">
      <dgm:prSet presAssocID="{6EF41D8E-2C15-4988-B1DF-89B063E464C0}" presName="spacer" presStyleCnt="0"/>
      <dgm:spPr/>
    </dgm:pt>
    <dgm:pt modelId="{C1136037-1713-4D95-B032-74955A299B1E}" type="pres">
      <dgm:prSet presAssocID="{0C5A2967-CFDA-466B-BC2B-C8063E2AA0AC}" presName="comp" presStyleCnt="0"/>
      <dgm:spPr/>
    </dgm:pt>
    <dgm:pt modelId="{D5BC6F55-9E84-494E-9D10-6C815885A3E1}" type="pres">
      <dgm:prSet presAssocID="{0C5A2967-CFDA-466B-BC2B-C8063E2AA0AC}" presName="box" presStyleLbl="node1" presStyleIdx="3" presStyleCnt="4" custScaleY="80907"/>
      <dgm:spPr/>
      <dgm:t>
        <a:bodyPr/>
        <a:lstStyle/>
        <a:p>
          <a:endParaRPr lang="th-TH"/>
        </a:p>
      </dgm:t>
    </dgm:pt>
    <dgm:pt modelId="{9C7E0780-6BFD-4FD5-A09D-1CD1DBFB6A71}" type="pres">
      <dgm:prSet presAssocID="{0C5A2967-CFDA-466B-BC2B-C8063E2AA0AC}" presName="img" presStyleLbl="fgImgPlace1" presStyleIdx="3" presStyleCnt="4" custScaleX="92200" custScaleY="866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A9786E0A-FEAA-4EE5-8281-BDD218849A9C}" type="pres">
      <dgm:prSet presAssocID="{0C5A2967-CFDA-466B-BC2B-C8063E2AA0A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B06003C-F419-46EE-A53E-3762C81FEA3F}" srcId="{33A42131-6C23-4B9D-A82C-025755DF7144}" destId="{0C5A2967-CFDA-466B-BC2B-C8063E2AA0AC}" srcOrd="3" destOrd="0" parTransId="{9F8024B3-8932-45D6-9C3A-A3C3C38E5578}" sibTransId="{E6565FDD-5F91-406A-90E9-4376E886B8E8}"/>
    <dgm:cxn modelId="{5DEEAB60-A903-42A5-BA0F-F81B47C81012}" type="presOf" srcId="{618AEF0B-F7F4-43D0-99CF-A4022F8D07E7}" destId="{AFCF15F6-BBE4-4095-96C6-69D40AA25B2C}" srcOrd="0" destOrd="0" presId="urn:microsoft.com/office/officeart/2005/8/layout/vList4#40"/>
    <dgm:cxn modelId="{965ECCA2-856E-47B4-A429-0B9B5978A130}" type="presOf" srcId="{D043DADF-E522-406F-A8E9-C0522DCD5AA2}" destId="{61A6B924-DE95-42C4-8F88-BDCA964C5B1E}" srcOrd="0" destOrd="0" presId="urn:microsoft.com/office/officeart/2005/8/layout/vList4#40"/>
    <dgm:cxn modelId="{18F270BA-82F5-48B3-8581-151F8B941682}" type="presOf" srcId="{541B4FE0-8A03-491E-B26F-F526B4501230}" destId="{D0E37706-67CE-4427-B53C-28D1FCF408F0}" srcOrd="1" destOrd="0" presId="urn:microsoft.com/office/officeart/2005/8/layout/vList4#40"/>
    <dgm:cxn modelId="{56CDAC5B-0631-4892-B87F-EFC9A1A20552}" type="presOf" srcId="{0C5A2967-CFDA-466B-BC2B-C8063E2AA0AC}" destId="{A9786E0A-FEAA-4EE5-8281-BDD218849A9C}" srcOrd="1" destOrd="0" presId="urn:microsoft.com/office/officeart/2005/8/layout/vList4#40"/>
    <dgm:cxn modelId="{E9823655-F19E-4129-AD2A-64FE789B7F17}" type="presOf" srcId="{0C5A2967-CFDA-466B-BC2B-C8063E2AA0AC}" destId="{D5BC6F55-9E84-494E-9D10-6C815885A3E1}" srcOrd="0" destOrd="0" presId="urn:microsoft.com/office/officeart/2005/8/layout/vList4#40"/>
    <dgm:cxn modelId="{7107B4AD-E69F-485E-B4C4-868826FC94DF}" type="presOf" srcId="{541B4FE0-8A03-491E-B26F-F526B4501230}" destId="{7ECBFA58-916D-46FB-A517-335A65E0FEFE}" srcOrd="0" destOrd="0" presId="urn:microsoft.com/office/officeart/2005/8/layout/vList4#40"/>
    <dgm:cxn modelId="{1800CB60-007C-4325-ABA3-5251095F1105}" srcId="{33A42131-6C23-4B9D-A82C-025755DF7144}" destId="{D043DADF-E522-406F-A8E9-C0522DCD5AA2}" srcOrd="1" destOrd="0" parTransId="{72F8B98B-7C95-44EE-8248-8800014C9F52}" sibTransId="{C3EDCECB-346D-4E00-9B60-046399B27971}"/>
    <dgm:cxn modelId="{CFC4AF4D-3C8E-4D29-AF42-6A8D7CE06EB7}" srcId="{33A42131-6C23-4B9D-A82C-025755DF7144}" destId="{618AEF0B-F7F4-43D0-99CF-A4022F8D07E7}" srcOrd="0" destOrd="0" parTransId="{E48CB086-8AA5-48DE-BD06-3094FCFD9439}" sibTransId="{1843DA01-4DA1-4E95-A8C5-8FBF0AA89FE5}"/>
    <dgm:cxn modelId="{5F0D48C0-B061-4650-A975-056E38F50FCF}" srcId="{33A42131-6C23-4B9D-A82C-025755DF7144}" destId="{541B4FE0-8A03-491E-B26F-F526B4501230}" srcOrd="2" destOrd="0" parTransId="{D22A3779-CBEE-42A4-B71C-5B5F0AC0A6D5}" sibTransId="{6EF41D8E-2C15-4988-B1DF-89B063E464C0}"/>
    <dgm:cxn modelId="{649FD05E-5A08-4FCE-8AE3-4A9A24242B4F}" type="presOf" srcId="{33A42131-6C23-4B9D-A82C-025755DF7144}" destId="{3BB86737-1E17-46FB-9903-E35851E8486F}" srcOrd="0" destOrd="0" presId="urn:microsoft.com/office/officeart/2005/8/layout/vList4#40"/>
    <dgm:cxn modelId="{33A70174-EDFC-4950-9CAA-FB77C03DAAE3}" type="presOf" srcId="{618AEF0B-F7F4-43D0-99CF-A4022F8D07E7}" destId="{87189A90-3EC5-47DB-9507-CBFF347C8E96}" srcOrd="1" destOrd="0" presId="urn:microsoft.com/office/officeart/2005/8/layout/vList4#40"/>
    <dgm:cxn modelId="{C4FEF0A2-E0ED-4ADD-8E33-0FEA8987246E}" type="presOf" srcId="{D043DADF-E522-406F-A8E9-C0522DCD5AA2}" destId="{AB90A0BA-9DD9-422C-9DF1-E4E8D4BA6FE7}" srcOrd="1" destOrd="0" presId="urn:microsoft.com/office/officeart/2005/8/layout/vList4#40"/>
    <dgm:cxn modelId="{A6DCEB07-E2A0-4BBD-9D32-49D84A2686A3}" type="presParOf" srcId="{3BB86737-1E17-46FB-9903-E35851E8486F}" destId="{3D0175AB-F4B2-4FC3-B7BF-B6CBE0822986}" srcOrd="0" destOrd="0" presId="urn:microsoft.com/office/officeart/2005/8/layout/vList4#40"/>
    <dgm:cxn modelId="{CBB80F17-D79C-457A-A66F-C09BE36455AB}" type="presParOf" srcId="{3D0175AB-F4B2-4FC3-B7BF-B6CBE0822986}" destId="{AFCF15F6-BBE4-4095-96C6-69D40AA25B2C}" srcOrd="0" destOrd="0" presId="urn:microsoft.com/office/officeart/2005/8/layout/vList4#40"/>
    <dgm:cxn modelId="{1B712682-C93E-462D-BD16-FF844B8F4A87}" type="presParOf" srcId="{3D0175AB-F4B2-4FC3-B7BF-B6CBE0822986}" destId="{C59A911E-E38C-47EB-81D8-57FBA64EBDA8}" srcOrd="1" destOrd="0" presId="urn:microsoft.com/office/officeart/2005/8/layout/vList4#40"/>
    <dgm:cxn modelId="{057C8BC3-C3A8-4740-9893-CFEA41F1EE9D}" type="presParOf" srcId="{3D0175AB-F4B2-4FC3-B7BF-B6CBE0822986}" destId="{87189A90-3EC5-47DB-9507-CBFF347C8E96}" srcOrd="2" destOrd="0" presId="urn:microsoft.com/office/officeart/2005/8/layout/vList4#40"/>
    <dgm:cxn modelId="{6CD41A38-1FED-4C7B-A7FA-555681E08AC5}" type="presParOf" srcId="{3BB86737-1E17-46FB-9903-E35851E8486F}" destId="{AF93EC01-8B5E-4714-BC73-688C86E85A5D}" srcOrd="1" destOrd="0" presId="urn:microsoft.com/office/officeart/2005/8/layout/vList4#40"/>
    <dgm:cxn modelId="{130B1E10-B9BF-4CE6-BAFC-836A0F6613FF}" type="presParOf" srcId="{3BB86737-1E17-46FB-9903-E35851E8486F}" destId="{A26B85F0-7DFF-4169-889D-C70553CA5BC7}" srcOrd="2" destOrd="0" presId="urn:microsoft.com/office/officeart/2005/8/layout/vList4#40"/>
    <dgm:cxn modelId="{B759C92B-51D0-4763-8F96-10BF4954E0FF}" type="presParOf" srcId="{A26B85F0-7DFF-4169-889D-C70553CA5BC7}" destId="{61A6B924-DE95-42C4-8F88-BDCA964C5B1E}" srcOrd="0" destOrd="0" presId="urn:microsoft.com/office/officeart/2005/8/layout/vList4#40"/>
    <dgm:cxn modelId="{937069C1-677C-4306-BCBD-6B1D21B5F41E}" type="presParOf" srcId="{A26B85F0-7DFF-4169-889D-C70553CA5BC7}" destId="{D52A519E-F8DB-4EA3-82B1-D2DB9D9088AE}" srcOrd="1" destOrd="0" presId="urn:microsoft.com/office/officeart/2005/8/layout/vList4#40"/>
    <dgm:cxn modelId="{CFD9811A-6A71-4422-8F28-48EA41CEF700}" type="presParOf" srcId="{A26B85F0-7DFF-4169-889D-C70553CA5BC7}" destId="{AB90A0BA-9DD9-422C-9DF1-E4E8D4BA6FE7}" srcOrd="2" destOrd="0" presId="urn:microsoft.com/office/officeart/2005/8/layout/vList4#40"/>
    <dgm:cxn modelId="{3CC23176-55EF-40A5-B928-AD1EB038FA15}" type="presParOf" srcId="{3BB86737-1E17-46FB-9903-E35851E8486F}" destId="{5124B42D-CAB8-492F-ADAF-84DAA2CB43FB}" srcOrd="3" destOrd="0" presId="urn:microsoft.com/office/officeart/2005/8/layout/vList4#40"/>
    <dgm:cxn modelId="{A621C5BD-BDD0-433C-A2C2-214CF951857A}" type="presParOf" srcId="{3BB86737-1E17-46FB-9903-E35851E8486F}" destId="{60BDC691-AC51-442F-8FDF-77CB19A99BF1}" srcOrd="4" destOrd="0" presId="urn:microsoft.com/office/officeart/2005/8/layout/vList4#40"/>
    <dgm:cxn modelId="{29C6FB51-A2FF-4F3E-A954-A7D13F466C1C}" type="presParOf" srcId="{60BDC691-AC51-442F-8FDF-77CB19A99BF1}" destId="{7ECBFA58-916D-46FB-A517-335A65E0FEFE}" srcOrd="0" destOrd="0" presId="urn:microsoft.com/office/officeart/2005/8/layout/vList4#40"/>
    <dgm:cxn modelId="{B35A572D-9DAB-4635-8680-C009590D0EC8}" type="presParOf" srcId="{60BDC691-AC51-442F-8FDF-77CB19A99BF1}" destId="{9EF539AA-D73D-442C-9841-18D51AE8AA71}" srcOrd="1" destOrd="0" presId="urn:microsoft.com/office/officeart/2005/8/layout/vList4#40"/>
    <dgm:cxn modelId="{1E4B1BBF-3928-4992-BC95-D7BCB610B15E}" type="presParOf" srcId="{60BDC691-AC51-442F-8FDF-77CB19A99BF1}" destId="{D0E37706-67CE-4427-B53C-28D1FCF408F0}" srcOrd="2" destOrd="0" presId="urn:microsoft.com/office/officeart/2005/8/layout/vList4#40"/>
    <dgm:cxn modelId="{AA811563-3195-4740-B6ED-5917E899D77D}" type="presParOf" srcId="{3BB86737-1E17-46FB-9903-E35851E8486F}" destId="{6A4A328C-991E-4A1F-A173-FF6692D81767}" srcOrd="5" destOrd="0" presId="urn:microsoft.com/office/officeart/2005/8/layout/vList4#40"/>
    <dgm:cxn modelId="{573429D1-5E1D-4D8E-9981-CBC080D46140}" type="presParOf" srcId="{3BB86737-1E17-46FB-9903-E35851E8486F}" destId="{C1136037-1713-4D95-B032-74955A299B1E}" srcOrd="6" destOrd="0" presId="urn:microsoft.com/office/officeart/2005/8/layout/vList4#40"/>
    <dgm:cxn modelId="{737211D0-94FE-45AA-89BB-D42FC0030E6D}" type="presParOf" srcId="{C1136037-1713-4D95-B032-74955A299B1E}" destId="{D5BC6F55-9E84-494E-9D10-6C815885A3E1}" srcOrd="0" destOrd="0" presId="urn:microsoft.com/office/officeart/2005/8/layout/vList4#40"/>
    <dgm:cxn modelId="{EB5AB1EB-7C0A-438D-9D03-6E17AD7497EE}" type="presParOf" srcId="{C1136037-1713-4D95-B032-74955A299B1E}" destId="{9C7E0780-6BFD-4FD5-A09D-1CD1DBFB6A71}" srcOrd="1" destOrd="0" presId="urn:microsoft.com/office/officeart/2005/8/layout/vList4#40"/>
    <dgm:cxn modelId="{6AA204BD-0985-4711-B7EC-409829E115FC}" type="presParOf" srcId="{C1136037-1713-4D95-B032-74955A299B1E}" destId="{A9786E0A-FEAA-4EE5-8281-BDD218849A9C}" srcOrd="2" destOrd="0" presId="urn:microsoft.com/office/officeart/2005/8/layout/vList4#4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6D23262-21A0-45F8-BF50-29CABC32BE7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EF7C8E-8215-4AD2-BA5F-536C4F90115B}" type="par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661DFD-1860-4C0F-8CF8-6D34851918B1}" type="sib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79404-C955-4364-94A9-180162293857}">
      <dgm:prSet custT="1"/>
      <dgm:spPr>
        <a:solidFill>
          <a:srgbClr val="CC99FF"/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gm:t>
    </dgm:pt>
    <dgm:pt modelId="{C24F2B4A-6903-4E19-95DE-D263DE260095}" type="par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A672D-F3AF-4E72-BB89-B992E6FA0F14}" type="sib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046041-AC83-47FC-BCC7-059C2DBB015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gm:t>
    </dgm:pt>
    <dgm:pt modelId="{61A7778C-0F27-432E-9CE6-9713339D6D15}" type="par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1F8AAD-8CCD-4FD7-B23D-1D3E7BD29A37}" type="sib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FE74F1-AE45-45D8-94E1-EA395E25062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gm:t>
    </dgm:pt>
    <dgm:pt modelId="{FA85592C-AF33-4C54-8260-42020DE485D9}" type="par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4659D-D39A-4A7E-BDBD-843E66D753EF}" type="sib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C2D64-D2F0-499B-8BFA-3323ECD962B0}">
      <dgm:prSet phldrT="[Text]"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</a:t>
          </a:r>
          <a:r>
            <a:rPr lang="th-TH" sz="2400" b="1" dirty="0" smtClean="0">
              <a:effectLst/>
              <a:latin typeface="Angsana New" panose="02020603050405020304" pitchFamily="18" charset="-34"/>
              <a:cs typeface="+mj-cs"/>
            </a:rPr>
            <a:t>ฐานะเป็นนิติบุคคล</a:t>
          </a:r>
          <a:endParaRPr lang="th-TH" sz="2400" b="1" dirty="0">
            <a:effectLst/>
          </a:endParaRPr>
        </a:p>
      </dgm:t>
    </dgm:pt>
    <dgm:pt modelId="{C420253E-7E7F-41E6-8912-E694F1728DD8}" type="par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D6A5B-A995-40A2-957F-1F0DF3A7E0BD}" type="sib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12B09-FA98-4823-A2CB-99596846D4A1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gm:t>
    </dgm:pt>
    <dgm:pt modelId="{EAF11A6C-DDE7-4B18-AFE5-C78B8033E55B}" type="par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4B160-7254-4197-BBC1-747C78C037D1}" type="sib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4B133-3AE1-4582-9557-82473A1B76DF}">
      <dgm:prSet custT="1"/>
      <dgm:spPr/>
      <dgm:t>
        <a:bodyPr/>
        <a:lstStyle/>
        <a:p>
          <a:r>
            <a:rPr lang="th-TH" sz="2400" b="1" spc="-70" dirty="0">
              <a:effectLst/>
              <a:latin typeface="AngsanaUPC" pitchFamily="18" charset="-34"/>
              <a:cs typeface="AngsanaUPC" pitchFamily="18" charset="-34"/>
            </a:rPr>
            <a:t>ห</a:t>
          </a:r>
          <a:r>
            <a:rPr lang="th-TH" sz="2400" b="1" spc="-70" baseline="0" dirty="0">
              <a:effectLst/>
              <a:latin typeface="AngsanaUPC" pitchFamily="18" charset="-34"/>
              <a:cs typeface="AngsanaUPC" pitchFamily="18" charset="-34"/>
            </a:rPr>
            <a:t>มายถึง </a:t>
          </a:r>
          <a:r>
            <a:rPr lang="th-TH" sz="2400" b="1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นายกองค์การบริหารส่วนจังหวัด </a:t>
          </a:r>
          <a:r>
            <a:rPr lang="th-TH" sz="2400" b="1" spc="-70" baseline="0" dirty="0">
              <a:effectLst/>
              <a:latin typeface="AngsanaUPC" pitchFamily="18" charset="-34"/>
              <a:cs typeface="AngsanaUPC" pitchFamily="18" charset="-34"/>
            </a:rPr>
            <a:t>นายกเทศมนตรี </a:t>
          </a:r>
          <a:r>
            <a:rPr lang="th-TH" sz="2400" b="1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นายกองค์การบริหารส่วนตำบล </a:t>
          </a:r>
          <a:br>
            <a:rPr lang="th-TH" sz="2400" b="1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</a:br>
          <a:r>
            <a:rPr lang="th-TH" sz="2400" b="1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400" b="1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</a:br>
          <a:r>
            <a:rPr lang="th-TH" sz="2400" b="1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ที่มีฐานะเทียบเท่า</a:t>
          </a:r>
        </a:p>
      </dgm:t>
    </dgm:pt>
    <dgm:pt modelId="{6F9F27D6-9778-4711-9994-E3D5E1B14093}" type="par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3556E9-58DA-4FC8-A634-C8F4B9471B0F}" type="sib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6801A-E58B-4CC4-B9BD-14FC2CC23678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gm:t>
    </dgm:pt>
    <dgm:pt modelId="{019ADA0B-E365-43A4-B831-7DDEFD2857FA}" type="par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2B051-C6B5-46E6-9686-87A67E2C87B9}" type="sib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0B7A360-C06F-41ED-AB3C-97C34410F625}" type="pres">
      <dgm:prSet presAssocID="{A6D23262-21A0-45F8-BF50-29CABC32BE7C}" presName="parentText" presStyleLbl="node1" presStyleIdx="0" presStyleCnt="4" custScaleY="7373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1CA690-F62F-4AAC-BC3B-70B34501BA30}" type="pres">
      <dgm:prSet presAssocID="{A6D23262-21A0-45F8-BF50-29CABC32BE7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19A726A-40BC-4850-90D9-E17C9C3C8E24}" type="pres">
      <dgm:prSet presAssocID="{4EB79404-C955-4364-94A9-180162293857}" presName="parentText" presStyleLbl="node1" presStyleIdx="1" presStyleCnt="4" custScaleY="5947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3B3D05-4F47-414B-A609-7FE365F03F68}" type="pres">
      <dgm:prSet presAssocID="{4EB79404-C955-4364-94A9-18016229385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915B5C-3D6E-4976-8488-9D371CD388F1}" type="pres">
      <dgm:prSet presAssocID="{7A046041-AC83-47FC-BCC7-059C2DBB0152}" presName="parentText" presStyleLbl="node1" presStyleIdx="2" presStyleCnt="4" custScaleY="56839" custLinFactNeighborX="-150" custLinFactNeighborY="39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D6E4C0-E62C-4090-828A-7D14C07A8FE1}" type="pres">
      <dgm:prSet presAssocID="{7A046041-AC83-47FC-BCC7-059C2DBB015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71CAC3-C1EF-4632-A6AA-0D3F1AE8603F}" type="pres">
      <dgm:prSet presAssocID="{A8FE74F1-AE45-45D8-94E1-EA395E25062C}" presName="parentText" presStyleLbl="node1" presStyleIdx="3" presStyleCnt="4" custScaleY="64546" custLinFactNeighborX="-978" custLinFactNeighborY="1011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1D850C-C19B-490C-AA26-62AD7B93C887}" type="pres">
      <dgm:prSet presAssocID="{A8FE74F1-AE45-45D8-94E1-EA395E25062C}" presName="childText" presStyleLbl="revTx" presStyleIdx="3" presStyleCnt="4" custScaleY="88898" custLinFactNeighborY="1647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1FD7C09-A2E1-4969-9408-AD16DD7D4260}" type="presOf" srcId="{6D36801A-E58B-4CC4-B9BD-14FC2CC23678}" destId="{E91D850C-C19B-490C-AA26-62AD7B93C887}" srcOrd="0" destOrd="0" presId="urn:microsoft.com/office/officeart/2005/8/layout/vList2"/>
    <dgm:cxn modelId="{D0351E07-2D0E-4A26-8A0A-6AC58B486E4D}" type="presOf" srcId="{4EB79404-C955-4364-94A9-180162293857}" destId="{719A726A-40BC-4850-90D9-E17C9C3C8E24}" srcOrd="0" destOrd="0" presId="urn:microsoft.com/office/officeart/2005/8/layout/vList2"/>
    <dgm:cxn modelId="{289EB839-76DB-4985-AA13-EB1E52A50307}" srcId="{A8FE74F1-AE45-45D8-94E1-EA395E25062C}" destId="{6D36801A-E58B-4CC4-B9BD-14FC2CC23678}" srcOrd="0" destOrd="0" parTransId="{019ADA0B-E365-43A4-B831-7DDEFD2857FA}" sibTransId="{C3E2B051-C6B5-46E6-9686-87A67E2C87B9}"/>
    <dgm:cxn modelId="{E53B23F9-9C3A-4E70-8FE3-7782DC21C2CA}" type="presOf" srcId="{CF3C2D64-D2F0-499B-8BFA-3323ECD962B0}" destId="{8C1CA690-F62F-4AAC-BC3B-70B34501BA30}" srcOrd="0" destOrd="0" presId="urn:microsoft.com/office/officeart/2005/8/layout/vList2"/>
    <dgm:cxn modelId="{728D2378-20CC-4719-B55C-3DDD4E492193}" type="presOf" srcId="{7A046041-AC83-47FC-BCC7-059C2DBB0152}" destId="{02915B5C-3D6E-4976-8488-9D371CD388F1}" srcOrd="0" destOrd="0" presId="urn:microsoft.com/office/officeart/2005/8/layout/vList2"/>
    <dgm:cxn modelId="{1BA9CBA4-9747-4D15-BEF7-F11F2A644C7A}" type="presOf" srcId="{A6D23262-21A0-45F8-BF50-29CABC32BE7C}" destId="{C0B7A360-C06F-41ED-AB3C-97C34410F625}" srcOrd="0" destOrd="0" presId="urn:microsoft.com/office/officeart/2005/8/layout/vList2"/>
    <dgm:cxn modelId="{3C28CD62-4609-4415-9620-D0B265E04776}" srcId="{0CECCBDB-B4CF-4324-8EDA-0C01529EDF4E}" destId="{4EB79404-C955-4364-94A9-180162293857}" srcOrd="1" destOrd="0" parTransId="{C24F2B4A-6903-4E19-95DE-D263DE260095}" sibTransId="{889A672D-F3AF-4E72-BB89-B992E6FA0F14}"/>
    <dgm:cxn modelId="{33F32D91-3F50-4080-81AC-79E4235B2636}" srcId="{0CECCBDB-B4CF-4324-8EDA-0C01529EDF4E}" destId="{A8FE74F1-AE45-45D8-94E1-EA395E25062C}" srcOrd="3" destOrd="0" parTransId="{FA85592C-AF33-4C54-8260-42020DE485D9}" sibTransId="{9D24659D-D39A-4A7E-BDBD-843E66D753EF}"/>
    <dgm:cxn modelId="{F077DB08-1C57-4846-917A-0E7AF903316F}" srcId="{0CECCBDB-B4CF-4324-8EDA-0C01529EDF4E}" destId="{A6D23262-21A0-45F8-BF50-29CABC32BE7C}" srcOrd="0" destOrd="0" parTransId="{B8EF7C8E-8215-4AD2-BA5F-536C4F90115B}" sibTransId="{0A661DFD-1860-4C0F-8CF8-6D34851918B1}"/>
    <dgm:cxn modelId="{3012424B-D3B8-4A18-96CD-B5409D37D190}" srcId="{A6D23262-21A0-45F8-BF50-29CABC32BE7C}" destId="{CF3C2D64-D2F0-499B-8BFA-3323ECD962B0}" srcOrd="0" destOrd="0" parTransId="{C420253E-7E7F-41E6-8912-E694F1728DD8}" sibTransId="{3A9D6A5B-A995-40A2-957F-1F0DF3A7E0BD}"/>
    <dgm:cxn modelId="{DF7A18F9-056D-44B2-8D37-26E48BCE0F88}" type="presOf" srcId="{A8FE74F1-AE45-45D8-94E1-EA395E25062C}" destId="{0F71CAC3-C1EF-4632-A6AA-0D3F1AE8603F}" srcOrd="0" destOrd="0" presId="urn:microsoft.com/office/officeart/2005/8/layout/vList2"/>
    <dgm:cxn modelId="{0F721145-18DF-4ED3-88E1-9A0E928CE43B}" type="presOf" srcId="{41C12B09-FA98-4823-A2CB-99596846D4A1}" destId="{2D3B3D05-4F47-414B-A609-7FE365F03F68}" srcOrd="0" destOrd="0" presId="urn:microsoft.com/office/officeart/2005/8/layout/vList2"/>
    <dgm:cxn modelId="{87FE575E-C515-4C97-A2BB-521CF5210D98}" srcId="{7A046041-AC83-47FC-BCC7-059C2DBB0152}" destId="{8F64B133-3AE1-4582-9557-82473A1B76DF}" srcOrd="0" destOrd="0" parTransId="{6F9F27D6-9778-4711-9994-E3D5E1B14093}" sibTransId="{AB3556E9-58DA-4FC8-A634-C8F4B9471B0F}"/>
    <dgm:cxn modelId="{614E6ABE-E38F-45F3-A87C-54B96BBDBA81}" srcId="{0CECCBDB-B4CF-4324-8EDA-0C01529EDF4E}" destId="{7A046041-AC83-47FC-BCC7-059C2DBB0152}" srcOrd="2" destOrd="0" parTransId="{61A7778C-0F27-432E-9CE6-9713339D6D15}" sibTransId="{AE1F8AAD-8CCD-4FD7-B23D-1D3E7BD29A37}"/>
    <dgm:cxn modelId="{0B799617-98BC-45E8-AECD-7BD1D62B9A21}" type="presOf" srcId="{0CECCBDB-B4CF-4324-8EDA-0C01529EDF4E}" destId="{FDDE738C-5DF5-40CE-A1E8-79F70D375103}" srcOrd="0" destOrd="0" presId="urn:microsoft.com/office/officeart/2005/8/layout/vList2"/>
    <dgm:cxn modelId="{293F03D2-91AB-4C9F-99DF-F32D5FEB6265}" type="presOf" srcId="{8F64B133-3AE1-4582-9557-82473A1B76DF}" destId="{9DD6E4C0-E62C-4090-828A-7D14C07A8FE1}" srcOrd="0" destOrd="0" presId="urn:microsoft.com/office/officeart/2005/8/layout/vList2"/>
    <dgm:cxn modelId="{824605D2-6C77-41B2-A1D0-130F4A0D30E7}" srcId="{4EB79404-C955-4364-94A9-180162293857}" destId="{41C12B09-FA98-4823-A2CB-99596846D4A1}" srcOrd="0" destOrd="0" parTransId="{EAF11A6C-DDE7-4B18-AFE5-C78B8033E55B}" sibTransId="{5794B160-7254-4197-BBC1-747C78C037D1}"/>
    <dgm:cxn modelId="{F0E131D4-BC43-4873-81F6-3DF0D6EE30E3}" type="presParOf" srcId="{FDDE738C-5DF5-40CE-A1E8-79F70D375103}" destId="{C0B7A360-C06F-41ED-AB3C-97C34410F625}" srcOrd="0" destOrd="0" presId="urn:microsoft.com/office/officeart/2005/8/layout/vList2"/>
    <dgm:cxn modelId="{B29FFBB6-27BA-4CBD-826C-0C92CB7E5F44}" type="presParOf" srcId="{FDDE738C-5DF5-40CE-A1E8-79F70D375103}" destId="{8C1CA690-F62F-4AAC-BC3B-70B34501BA30}" srcOrd="1" destOrd="0" presId="urn:microsoft.com/office/officeart/2005/8/layout/vList2"/>
    <dgm:cxn modelId="{2394B4F6-15FE-4FCA-8C88-BFB733D78621}" type="presParOf" srcId="{FDDE738C-5DF5-40CE-A1E8-79F70D375103}" destId="{719A726A-40BC-4850-90D9-E17C9C3C8E24}" srcOrd="2" destOrd="0" presId="urn:microsoft.com/office/officeart/2005/8/layout/vList2"/>
    <dgm:cxn modelId="{7B49B958-3327-4760-A857-75D6439CB3E8}" type="presParOf" srcId="{FDDE738C-5DF5-40CE-A1E8-79F70D375103}" destId="{2D3B3D05-4F47-414B-A609-7FE365F03F68}" srcOrd="3" destOrd="0" presId="urn:microsoft.com/office/officeart/2005/8/layout/vList2"/>
    <dgm:cxn modelId="{94A748AA-9EF4-4EEA-87F5-3995A2F1115F}" type="presParOf" srcId="{FDDE738C-5DF5-40CE-A1E8-79F70D375103}" destId="{02915B5C-3D6E-4976-8488-9D371CD388F1}" srcOrd="4" destOrd="0" presId="urn:microsoft.com/office/officeart/2005/8/layout/vList2"/>
    <dgm:cxn modelId="{D026A57A-8FC1-426B-9868-F3274E44863B}" type="presParOf" srcId="{FDDE738C-5DF5-40CE-A1E8-79F70D375103}" destId="{9DD6E4C0-E62C-4090-828A-7D14C07A8FE1}" srcOrd="5" destOrd="0" presId="urn:microsoft.com/office/officeart/2005/8/layout/vList2"/>
    <dgm:cxn modelId="{146DE58E-30C8-41B8-8134-DC386080C590}" type="presParOf" srcId="{FDDE738C-5DF5-40CE-A1E8-79F70D375103}" destId="{0F71CAC3-C1EF-4632-A6AA-0D3F1AE8603F}" srcOrd="6" destOrd="0" presId="urn:microsoft.com/office/officeart/2005/8/layout/vList2"/>
    <dgm:cxn modelId="{9C94C988-5A74-473F-89A8-C97A8F1729BE}" type="presParOf" srcId="{FDDE738C-5DF5-40CE-A1E8-79F70D375103}" destId="{E91D850C-C19B-490C-AA26-62AD7B93C88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2D6E4EB-AE72-436B-9DC8-D1AA9BACBFA0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gm:t>
    </dgm:pt>
    <dgm:pt modelId="{A510754E-2939-41AF-8F7C-7AA764D7A3E3}" type="par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6D87A8B4-8B21-45DC-8E59-7F8DF496656D}" type="sibTrans" cxnId="{5CD5F16D-F938-4563-9DDF-0DD74850F2BE}">
      <dgm:prSet/>
      <dgm:spPr/>
      <dgm:t>
        <a:bodyPr/>
        <a:lstStyle/>
        <a:p>
          <a:endParaRPr lang="th-TH" b="1">
            <a:effectLst/>
          </a:endParaRPr>
        </a:p>
      </dgm:t>
    </dgm:pt>
    <dgm:pt modelId="{47AAE553-F51E-4D8E-985B-9BE21B4C4F9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gm:t>
    </dgm:pt>
    <dgm:pt modelId="{BCCD6146-6F30-48C2-87C6-C56E3EDC1E0C}" type="par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8B3D64E5-FA27-447C-96D5-5F3B9E23E147}" type="sibTrans" cxnId="{F665BF30-3893-402C-BAEE-2A59EB5C055E}">
      <dgm:prSet/>
      <dgm:spPr/>
      <dgm:t>
        <a:bodyPr/>
        <a:lstStyle/>
        <a:p>
          <a:endParaRPr lang="th-TH" b="1">
            <a:effectLst/>
          </a:endParaRPr>
        </a:p>
      </dgm:t>
    </dgm:pt>
    <dgm:pt modelId="{ACEAE637-671A-4314-B590-B811B5BD4CE6}">
      <dgm:prSet custT="1"/>
      <dgm:spPr>
        <a:solidFill>
          <a:srgbClr val="CCFFCC"/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gm:t>
    </dgm:pt>
    <dgm:pt modelId="{F42E37AC-C023-4326-A1FC-7BAA1C508937}" type="par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C3EC7A64-041B-4986-BFA7-CFB2E5E7D642}" type="sibTrans" cxnId="{E66FD11A-1B03-4566-9F16-0C07F6DD46EE}">
      <dgm:prSet/>
      <dgm:spPr/>
      <dgm:t>
        <a:bodyPr/>
        <a:lstStyle/>
        <a:p>
          <a:endParaRPr lang="th-TH" b="1">
            <a:effectLst/>
          </a:endParaRPr>
        </a:p>
      </dgm:t>
    </dgm:pt>
    <dgm:pt modelId="{A50BE697-E2B8-4E38-AC07-B55B237E8DC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gm:t>
    </dgm:pt>
    <dgm:pt modelId="{C1D386C8-CF37-451B-B3E8-766F6B5C14BF}" type="par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0E5278E5-7437-4B8B-A411-7FA3134958B2}" type="sibTrans" cxnId="{1B01C6AD-54E6-4D9F-8C51-359EA6E8EF62}">
      <dgm:prSet/>
      <dgm:spPr/>
      <dgm:t>
        <a:bodyPr/>
        <a:lstStyle/>
        <a:p>
          <a:endParaRPr lang="th-TH" b="1">
            <a:effectLst/>
          </a:endParaRPr>
        </a:p>
      </dgm:t>
    </dgm:pt>
    <dgm:pt modelId="{CFE80E8F-00B7-405D-B061-82E6350AF050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gm:t>
    </dgm:pt>
    <dgm:pt modelId="{3476564A-0269-4A65-A2CA-5A0F1962AAEF}" type="par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BF749993-0948-47B8-B7A1-4D2C7126C72C}" type="sibTrans" cxnId="{056DB267-7AD0-4540-83B0-484588EDF605}">
      <dgm:prSet/>
      <dgm:spPr/>
      <dgm:t>
        <a:bodyPr/>
        <a:lstStyle/>
        <a:p>
          <a:endParaRPr lang="th-TH" b="1">
            <a:effectLst/>
          </a:endParaRPr>
        </a:p>
      </dgm:t>
    </dgm:pt>
    <dgm:pt modelId="{81CB6317-9DFE-4678-B2EA-759CDF2BB694}">
      <dgm:prSet custT="1"/>
      <dgm:spPr/>
      <dgm:t>
        <a:bodyPr/>
        <a:lstStyle/>
        <a:p>
          <a:r>
            <a:rPr lang="th-TH" sz="20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gm:t>
    </dgm:pt>
    <dgm:pt modelId="{39CB4D48-2281-43E8-9F23-CCA223FDAC57}" type="par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875BE43E-DEAA-48F7-B41B-DAD9563E4C8D}" type="sibTrans" cxnId="{BC61CAF5-D7ED-4913-B425-5EF628DE11E8}">
      <dgm:prSet/>
      <dgm:spPr/>
      <dgm:t>
        <a:bodyPr/>
        <a:lstStyle/>
        <a:p>
          <a:endParaRPr lang="th-TH" b="1">
            <a:effectLst/>
          </a:endParaRPr>
        </a:p>
      </dgm:t>
    </dgm:pt>
    <dgm:pt modelId="{527B645C-3130-4963-A8C7-8686E9981BFC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gm:t>
    </dgm:pt>
    <dgm:pt modelId="{DCF6EFA2-1C1B-4677-9263-C57841753250}" type="par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89B89341-0BC2-496E-8D11-B34F9B4C9C79}" type="sibTrans" cxnId="{D6C43EF7-9D8D-4625-A619-E3A7A12FEEDA}">
      <dgm:prSet/>
      <dgm:spPr/>
      <dgm:t>
        <a:bodyPr/>
        <a:lstStyle/>
        <a:p>
          <a:endParaRPr lang="th-TH" b="1">
            <a:effectLst/>
          </a:endParaRPr>
        </a:p>
      </dgm:t>
    </dgm:pt>
    <dgm:pt modelId="{C65CA009-1013-4A8A-A442-98ED63EA0A1A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gm:t>
    </dgm:pt>
    <dgm:pt modelId="{33664343-7335-44CD-985B-3C52B2F51AF9}" type="par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3AB5D9BC-A25F-47BE-A319-E816199154CD}" type="sibTrans" cxnId="{DE6E1093-2884-4285-AC96-7852BA16EBF8}">
      <dgm:prSet/>
      <dgm:spPr/>
      <dgm:t>
        <a:bodyPr/>
        <a:lstStyle/>
        <a:p>
          <a:endParaRPr lang="th-TH" b="1">
            <a:effectLst/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1C091CE-4EB8-49DA-A4B0-A8B885A7BBA8}" type="pres">
      <dgm:prSet presAssocID="{82D6E4EB-AE72-436B-9DC8-D1AA9BACBFA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A84EEBF-F2C2-472D-9565-7DE3CAA43589}" type="pres">
      <dgm:prSet presAssocID="{82D6E4EB-AE72-436B-9DC8-D1AA9BACBFA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3A0F91-C46D-4A99-AD6F-DD5031FBA993}" type="pres">
      <dgm:prSet presAssocID="{47AAE553-F51E-4D8E-985B-9BE21B4C4F9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06397C8-25A5-47D2-8BE7-671922F4576B}" type="pres">
      <dgm:prSet presAssocID="{47AAE553-F51E-4D8E-985B-9BE21B4C4F9B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8FFFF5F-2B2D-4D92-9D30-11D7F9807E05}" type="pres">
      <dgm:prSet presAssocID="{ACEAE637-671A-4314-B590-B811B5BD4C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FC7FB1-F2FD-4A17-8CD6-D1A027AAEFBA}" type="pres">
      <dgm:prSet presAssocID="{ACEAE637-671A-4314-B590-B811B5BD4CE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4B8B88-A0DD-42BC-A286-EDC15295EAC6}" type="pres">
      <dgm:prSet presAssocID="{A50BE697-E2B8-4E38-AC07-B55B237E8DC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7D55DB-D16A-4A9A-8CDA-756A9280ADCF}" type="pres">
      <dgm:prSet presAssocID="{A50BE697-E2B8-4E38-AC07-B55B237E8DC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1A67E41-8480-4154-9920-97F5A492A32A}" type="presOf" srcId="{0CECCBDB-B4CF-4324-8EDA-0C01529EDF4E}" destId="{FDDE738C-5DF5-40CE-A1E8-79F70D375103}" srcOrd="0" destOrd="0" presId="urn:microsoft.com/office/officeart/2005/8/layout/vList2"/>
    <dgm:cxn modelId="{5CD5F16D-F938-4563-9DDF-0DD74850F2BE}" srcId="{0CECCBDB-B4CF-4324-8EDA-0C01529EDF4E}" destId="{82D6E4EB-AE72-436B-9DC8-D1AA9BACBFA0}" srcOrd="0" destOrd="0" parTransId="{A510754E-2939-41AF-8F7C-7AA764D7A3E3}" sibTransId="{6D87A8B4-8B21-45DC-8E59-7F8DF496656D}"/>
    <dgm:cxn modelId="{55D6162F-A127-4E91-AE42-91439CDE386A}" type="presOf" srcId="{C65CA009-1013-4A8A-A442-98ED63EA0A1A}" destId="{977D55DB-D16A-4A9A-8CDA-756A9280ADCF}" srcOrd="0" destOrd="0" presId="urn:microsoft.com/office/officeart/2005/8/layout/vList2"/>
    <dgm:cxn modelId="{D6C43EF7-9D8D-4625-A619-E3A7A12FEEDA}" srcId="{ACEAE637-671A-4314-B590-B811B5BD4CE6}" destId="{527B645C-3130-4963-A8C7-8686E9981BFC}" srcOrd="0" destOrd="0" parTransId="{DCF6EFA2-1C1B-4677-9263-C57841753250}" sibTransId="{89B89341-0BC2-496E-8D11-B34F9B4C9C79}"/>
    <dgm:cxn modelId="{C938612A-F688-4AE4-843E-DAADBA74C9E6}" type="presOf" srcId="{527B645C-3130-4963-A8C7-8686E9981BFC}" destId="{6CFC7FB1-F2FD-4A17-8CD6-D1A027AAEFBA}" srcOrd="0" destOrd="0" presId="urn:microsoft.com/office/officeart/2005/8/layout/vList2"/>
    <dgm:cxn modelId="{056DB267-7AD0-4540-83B0-484588EDF605}" srcId="{82D6E4EB-AE72-436B-9DC8-D1AA9BACBFA0}" destId="{CFE80E8F-00B7-405D-B061-82E6350AF050}" srcOrd="0" destOrd="0" parTransId="{3476564A-0269-4A65-A2CA-5A0F1962AAEF}" sibTransId="{BF749993-0948-47B8-B7A1-4D2C7126C72C}"/>
    <dgm:cxn modelId="{BC61CAF5-D7ED-4913-B425-5EF628DE11E8}" srcId="{47AAE553-F51E-4D8E-985B-9BE21B4C4F9B}" destId="{81CB6317-9DFE-4678-B2EA-759CDF2BB694}" srcOrd="0" destOrd="0" parTransId="{39CB4D48-2281-43E8-9F23-CCA223FDAC57}" sibTransId="{875BE43E-DEAA-48F7-B41B-DAD9563E4C8D}"/>
    <dgm:cxn modelId="{776ECA73-3871-40A9-8E15-E4EC7691D2D8}" type="presOf" srcId="{47AAE553-F51E-4D8E-985B-9BE21B4C4F9B}" destId="{4F3A0F91-C46D-4A99-AD6F-DD5031FBA993}" srcOrd="0" destOrd="0" presId="urn:microsoft.com/office/officeart/2005/8/layout/vList2"/>
    <dgm:cxn modelId="{5B9CF992-DDB4-42CF-9E9A-00AED9CC4931}" type="presOf" srcId="{A50BE697-E2B8-4E38-AC07-B55B237E8DC3}" destId="{C74B8B88-A0DD-42BC-A286-EDC15295EAC6}" srcOrd="0" destOrd="0" presId="urn:microsoft.com/office/officeart/2005/8/layout/vList2"/>
    <dgm:cxn modelId="{E66FD11A-1B03-4566-9F16-0C07F6DD46EE}" srcId="{0CECCBDB-B4CF-4324-8EDA-0C01529EDF4E}" destId="{ACEAE637-671A-4314-B590-B811B5BD4CE6}" srcOrd="2" destOrd="0" parTransId="{F42E37AC-C023-4326-A1FC-7BAA1C508937}" sibTransId="{C3EC7A64-041B-4986-BFA7-CFB2E5E7D642}"/>
    <dgm:cxn modelId="{120E6E1E-8B55-433D-AC89-734FEBD0AF2A}" type="presOf" srcId="{81CB6317-9DFE-4678-B2EA-759CDF2BB694}" destId="{E06397C8-25A5-47D2-8BE7-671922F4576B}" srcOrd="0" destOrd="0" presId="urn:microsoft.com/office/officeart/2005/8/layout/vList2"/>
    <dgm:cxn modelId="{A7925327-3AF7-4E3C-BE23-596945386CA1}" type="presOf" srcId="{ACEAE637-671A-4314-B590-B811B5BD4CE6}" destId="{A8FFFF5F-2B2D-4D92-9D30-11D7F9807E05}" srcOrd="0" destOrd="0" presId="urn:microsoft.com/office/officeart/2005/8/layout/vList2"/>
    <dgm:cxn modelId="{DE6E1093-2884-4285-AC96-7852BA16EBF8}" srcId="{A50BE697-E2B8-4E38-AC07-B55B237E8DC3}" destId="{C65CA009-1013-4A8A-A442-98ED63EA0A1A}" srcOrd="0" destOrd="0" parTransId="{33664343-7335-44CD-985B-3C52B2F51AF9}" sibTransId="{3AB5D9BC-A25F-47BE-A319-E816199154CD}"/>
    <dgm:cxn modelId="{4FA730E1-D334-48A3-B590-3596C0F1D12E}" type="presOf" srcId="{82D6E4EB-AE72-436B-9DC8-D1AA9BACBFA0}" destId="{51C091CE-4EB8-49DA-A4B0-A8B885A7BBA8}" srcOrd="0" destOrd="0" presId="urn:microsoft.com/office/officeart/2005/8/layout/vList2"/>
    <dgm:cxn modelId="{F665BF30-3893-402C-BAEE-2A59EB5C055E}" srcId="{0CECCBDB-B4CF-4324-8EDA-0C01529EDF4E}" destId="{47AAE553-F51E-4D8E-985B-9BE21B4C4F9B}" srcOrd="1" destOrd="0" parTransId="{BCCD6146-6F30-48C2-87C6-C56E3EDC1E0C}" sibTransId="{8B3D64E5-FA27-447C-96D5-5F3B9E23E147}"/>
    <dgm:cxn modelId="{1B01C6AD-54E6-4D9F-8C51-359EA6E8EF62}" srcId="{0CECCBDB-B4CF-4324-8EDA-0C01529EDF4E}" destId="{A50BE697-E2B8-4E38-AC07-B55B237E8DC3}" srcOrd="3" destOrd="0" parTransId="{C1D386C8-CF37-451B-B3E8-766F6B5C14BF}" sibTransId="{0E5278E5-7437-4B8B-A411-7FA3134958B2}"/>
    <dgm:cxn modelId="{86DA5ED6-7E16-4C6A-80D9-0783C7EDF019}" type="presOf" srcId="{CFE80E8F-00B7-405D-B061-82E6350AF050}" destId="{3A84EEBF-F2C2-472D-9565-7DE3CAA43589}" srcOrd="0" destOrd="0" presId="urn:microsoft.com/office/officeart/2005/8/layout/vList2"/>
    <dgm:cxn modelId="{9C4EC630-DE7A-4889-B1E3-8AB12840F5BC}" type="presParOf" srcId="{FDDE738C-5DF5-40CE-A1E8-79F70D375103}" destId="{51C091CE-4EB8-49DA-A4B0-A8B885A7BBA8}" srcOrd="0" destOrd="0" presId="urn:microsoft.com/office/officeart/2005/8/layout/vList2"/>
    <dgm:cxn modelId="{58553741-56DA-4F74-9B1B-7814D80CD937}" type="presParOf" srcId="{FDDE738C-5DF5-40CE-A1E8-79F70D375103}" destId="{3A84EEBF-F2C2-472D-9565-7DE3CAA43589}" srcOrd="1" destOrd="0" presId="urn:microsoft.com/office/officeart/2005/8/layout/vList2"/>
    <dgm:cxn modelId="{E2B6F300-A78E-4BF3-9CA6-16FDE26EB2F0}" type="presParOf" srcId="{FDDE738C-5DF5-40CE-A1E8-79F70D375103}" destId="{4F3A0F91-C46D-4A99-AD6F-DD5031FBA993}" srcOrd="2" destOrd="0" presId="urn:microsoft.com/office/officeart/2005/8/layout/vList2"/>
    <dgm:cxn modelId="{3E3E0E12-748E-4927-AB81-5AB4B0C5D4CE}" type="presParOf" srcId="{FDDE738C-5DF5-40CE-A1E8-79F70D375103}" destId="{E06397C8-25A5-47D2-8BE7-671922F4576B}" srcOrd="3" destOrd="0" presId="urn:microsoft.com/office/officeart/2005/8/layout/vList2"/>
    <dgm:cxn modelId="{EC110E15-70E5-4BC5-A931-38F06E30B5CB}" type="presParOf" srcId="{FDDE738C-5DF5-40CE-A1E8-79F70D375103}" destId="{A8FFFF5F-2B2D-4D92-9D30-11D7F9807E05}" srcOrd="4" destOrd="0" presId="urn:microsoft.com/office/officeart/2005/8/layout/vList2"/>
    <dgm:cxn modelId="{3A2C2975-DAD9-4AAA-8DCB-3C5A20C86E06}" type="presParOf" srcId="{FDDE738C-5DF5-40CE-A1E8-79F70D375103}" destId="{6CFC7FB1-F2FD-4A17-8CD6-D1A027AAEFBA}" srcOrd="5" destOrd="0" presId="urn:microsoft.com/office/officeart/2005/8/layout/vList2"/>
    <dgm:cxn modelId="{01089331-9B10-4A82-90D6-005FDF795A2A}" type="presParOf" srcId="{FDDE738C-5DF5-40CE-A1E8-79F70D375103}" destId="{C74B8B88-A0DD-42BC-A286-EDC15295EAC6}" srcOrd="6" destOrd="0" presId="urn:microsoft.com/office/officeart/2005/8/layout/vList2"/>
    <dgm:cxn modelId="{8E28F99A-72D5-4A5F-8465-5C65D465E9FD}" type="presParOf" srcId="{FDDE738C-5DF5-40CE-A1E8-79F70D375103}" destId="{977D55DB-D16A-4A9A-8CDA-756A9280ADC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14CD1D-2731-4E89-A9B0-05B3A74A7A0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gm:t>
    </dgm:pt>
    <dgm:pt modelId="{DD9FD380-F762-44DF-80A8-4E296D327E1B}" type="par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BE93A8-D8F8-46ED-9ACC-93089D48433F}" type="sibTrans" cxnId="{7C8F51F1-E1F6-4B36-8CDE-66C4CCC11B36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01FFC2-1319-4B2C-BF24-2D132A8A3A5F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gm:t>
    </dgm:pt>
    <dgm:pt modelId="{E66B60F6-89BE-4E2E-B052-D9D5DCB54D3C}" type="par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EF0CDE-CF67-4BCC-8C0D-388170FA90C9}" type="sibTrans" cxnId="{F50F2237-235E-4CF1-82A3-28E5AD9B26AA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09E6D-8A0F-43DD-A1D8-CB4389B9683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gm:t>
    </dgm:pt>
    <dgm:pt modelId="{565BB9FD-399E-41D4-8835-FCB6BC4933DF}" type="par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3E3F5-F932-41EE-B9B1-024CD17B1275}" type="sibTrans" cxnId="{A14A5DFE-FA06-44C5-87DB-5F193B54D0A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2E841-3B03-403C-A434-5529ECEA709B}">
      <dgm:prSet custT="1"/>
      <dgm:spPr>
        <a:solidFill>
          <a:srgbClr val="FDFDA9"/>
        </a:solidFill>
      </dgm:spPr>
      <dgm:t>
        <a:bodyPr/>
        <a:lstStyle/>
        <a:p>
          <a:r>
            <a:rPr lang="th-TH" sz="32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E242AFC8-F5FE-4F20-8390-75C3D6CF73B8}" type="par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0E0DC-B47B-4126-B242-985DD6583BA9}" type="sibTrans" cxnId="{4262CDE0-647A-434A-8B50-E6E30CB0895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01837B-E3CA-4CB5-9311-30B80EB4A6D3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gm:t>
    </dgm:pt>
    <dgm:pt modelId="{6D2C8637-C03B-4365-86AC-4B06D76075EB}" type="par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0657CF-240A-497A-8F99-52CABD6CAF14}" type="sibTrans" cxnId="{C7A40DDA-C26B-49DE-A997-7CF5AAFA8E4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56E86-0BD2-4AA7-83BA-6C04CA8CF77B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gm:t>
    </dgm:pt>
    <dgm:pt modelId="{84B2658A-4E20-4993-8AA7-F4491EEFEE83}" type="par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B99431-B2F9-4D8D-9B20-7D94DCC07D86}" type="sibTrans" cxnId="{7E5021F7-E714-4FF1-8B35-8B40E8346931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D504A5-6270-4E99-B764-74149527558E}">
      <dgm:prSet custT="1"/>
      <dgm:spPr/>
      <dgm:t>
        <a:bodyPr/>
        <a:lstStyle/>
        <a:p>
          <a:r>
            <a:rPr lang="th-TH" sz="2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gm:t>
    </dgm:pt>
    <dgm:pt modelId="{F214EE36-7009-49C1-9020-AB6B2B9ED2C5}" type="par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22DD5-8291-4FE4-A61C-0C9E3F681261}" type="sibTrans" cxnId="{8DC616CB-E397-41AB-A11B-C1C2D3BA33DC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50401B-6EE8-4DDB-BDCC-51832DFCB813}">
      <dgm:prSet custT="1"/>
      <dgm:spPr/>
      <dgm:t>
        <a:bodyPr/>
        <a:lstStyle/>
        <a:p>
          <a:r>
            <a:rPr lang="th-TH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gm:t>
    </dgm:pt>
    <dgm:pt modelId="{9268465A-33ED-41F0-879D-D34E994DF882}" type="parTrans" cxnId="{0AF823AA-5BD9-48D7-830E-488DE36C7529}">
      <dgm:prSet/>
      <dgm:spPr/>
      <dgm:t>
        <a:bodyPr/>
        <a:lstStyle/>
        <a:p>
          <a:endParaRPr lang="th-TH"/>
        </a:p>
      </dgm:t>
    </dgm:pt>
    <dgm:pt modelId="{1FAF6C62-0AFD-40C1-8A14-E7086EF74DF3}" type="sibTrans" cxnId="{0AF823AA-5BD9-48D7-830E-488DE36C7529}">
      <dgm:prSet/>
      <dgm:spPr/>
      <dgm:t>
        <a:bodyPr/>
        <a:lstStyle/>
        <a:p>
          <a:endParaRPr lang="th-TH"/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B11E47A-544F-412E-8221-149E4D84093C}" type="pres">
      <dgm:prSet presAssocID="{FF14CD1D-2731-4E89-A9B0-05B3A74A7A0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88B290-BD99-44AE-84BF-2148F4FEF385}" type="pres">
      <dgm:prSet presAssocID="{FF14CD1D-2731-4E89-A9B0-05B3A74A7A0A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1CFF47-44E2-49EB-B4BC-E35244CAE6F7}" type="pres">
      <dgm:prSet presAssocID="{3901FFC2-1319-4B2C-BF24-2D132A8A3A5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937F67-322C-404E-A1CF-9F5B59039562}" type="pres">
      <dgm:prSet presAssocID="{3901FFC2-1319-4B2C-BF24-2D132A8A3A5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7605C4C-5D3A-4EAA-BC77-FDAC0507035E}" type="pres">
      <dgm:prSet presAssocID="{54B09E6D-8A0F-43DD-A1D8-CB4389B968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96CEA8-D74F-42C9-955E-A30C2619CD4E}" type="pres">
      <dgm:prSet presAssocID="{54B09E6D-8A0F-43DD-A1D8-CB4389B9683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F957E3-205D-4EAF-B13E-A17562C2D42C}" type="pres">
      <dgm:prSet presAssocID="{E272E841-3B03-403C-A434-5529ECEA70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AB5A29-FAAB-4D59-BDE0-3A8F82C2292C}" type="pres">
      <dgm:prSet presAssocID="{E272E841-3B03-403C-A434-5529ECEA709B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C8F51F1-E1F6-4B36-8CDE-66C4CCC11B36}" srcId="{0CECCBDB-B4CF-4324-8EDA-0C01529EDF4E}" destId="{FF14CD1D-2731-4E89-A9B0-05B3A74A7A0A}" srcOrd="0" destOrd="0" parTransId="{DD9FD380-F762-44DF-80A8-4E296D327E1B}" sibTransId="{89BE93A8-D8F8-46ED-9ACC-93089D48433F}"/>
    <dgm:cxn modelId="{7E5021F7-E714-4FF1-8B35-8B40E8346931}" srcId="{54B09E6D-8A0F-43DD-A1D8-CB4389B96839}" destId="{40656E86-0BD2-4AA7-83BA-6C04CA8CF77B}" srcOrd="0" destOrd="0" parTransId="{84B2658A-4E20-4993-8AA7-F4491EEFEE83}" sibTransId="{13B99431-B2F9-4D8D-9B20-7D94DCC07D86}"/>
    <dgm:cxn modelId="{9FA3B8E1-067A-420B-9F47-9F475C6DC491}" type="presOf" srcId="{0CECCBDB-B4CF-4324-8EDA-0C01529EDF4E}" destId="{FDDE738C-5DF5-40CE-A1E8-79F70D375103}" srcOrd="0" destOrd="0" presId="urn:microsoft.com/office/officeart/2005/8/layout/vList2"/>
    <dgm:cxn modelId="{BE996406-32D0-4C0E-A301-DD094C85C9E5}" type="presOf" srcId="{40656E86-0BD2-4AA7-83BA-6C04CA8CF77B}" destId="{5B96CEA8-D74F-42C9-955E-A30C2619CD4E}" srcOrd="0" destOrd="0" presId="urn:microsoft.com/office/officeart/2005/8/layout/vList2"/>
    <dgm:cxn modelId="{4262CDE0-647A-434A-8B50-E6E30CB0895D}" srcId="{0CECCBDB-B4CF-4324-8EDA-0C01529EDF4E}" destId="{E272E841-3B03-403C-A434-5529ECEA709B}" srcOrd="3" destOrd="0" parTransId="{E242AFC8-F5FE-4F20-8390-75C3D6CF73B8}" sibTransId="{7690E0DC-B47B-4126-B242-985DD6583BA9}"/>
    <dgm:cxn modelId="{F50F2237-235E-4CF1-82A3-28E5AD9B26AA}" srcId="{0CECCBDB-B4CF-4324-8EDA-0C01529EDF4E}" destId="{3901FFC2-1319-4B2C-BF24-2D132A8A3A5F}" srcOrd="1" destOrd="0" parTransId="{E66B60F6-89BE-4E2E-B052-D9D5DCB54D3C}" sibTransId="{18EF0CDE-CF67-4BCC-8C0D-388170FA90C9}"/>
    <dgm:cxn modelId="{A14A5DFE-FA06-44C5-87DB-5F193B54D0A1}" srcId="{0CECCBDB-B4CF-4324-8EDA-0C01529EDF4E}" destId="{54B09E6D-8A0F-43DD-A1D8-CB4389B96839}" srcOrd="2" destOrd="0" parTransId="{565BB9FD-399E-41D4-8835-FCB6BC4933DF}" sibTransId="{D183E3F5-F932-41EE-B9B1-024CD17B1275}"/>
    <dgm:cxn modelId="{0AF823AA-5BD9-48D7-830E-488DE36C7529}" srcId="{FF14CD1D-2731-4E89-A9B0-05B3A74A7A0A}" destId="{9550401B-6EE8-4DDB-BDCC-51832DFCB813}" srcOrd="0" destOrd="0" parTransId="{9268465A-33ED-41F0-879D-D34E994DF882}" sibTransId="{1FAF6C62-0AFD-40C1-8A14-E7086EF74DF3}"/>
    <dgm:cxn modelId="{9B0BACE8-AE51-4F61-B622-B25577533D6E}" type="presOf" srcId="{FF14CD1D-2731-4E89-A9B0-05B3A74A7A0A}" destId="{DB11E47A-544F-412E-8221-149E4D84093C}" srcOrd="0" destOrd="0" presId="urn:microsoft.com/office/officeart/2005/8/layout/vList2"/>
    <dgm:cxn modelId="{F363DDFD-BA74-4D6A-9E4A-8BEB47704771}" type="presOf" srcId="{54B09E6D-8A0F-43DD-A1D8-CB4389B96839}" destId="{A7605C4C-5D3A-4EAA-BC77-FDAC0507035E}" srcOrd="0" destOrd="0" presId="urn:microsoft.com/office/officeart/2005/8/layout/vList2"/>
    <dgm:cxn modelId="{C7A40DDA-C26B-49DE-A997-7CF5AAFA8E49}" srcId="{3901FFC2-1319-4B2C-BF24-2D132A8A3A5F}" destId="{B101837B-E3CA-4CB5-9311-30B80EB4A6D3}" srcOrd="0" destOrd="0" parTransId="{6D2C8637-C03B-4365-86AC-4B06D76075EB}" sibTransId="{D50657CF-240A-497A-8F99-52CABD6CAF14}"/>
    <dgm:cxn modelId="{CF50CF13-A4F7-444E-A009-71E41C0B467A}" type="presOf" srcId="{3901FFC2-1319-4B2C-BF24-2D132A8A3A5F}" destId="{491CFF47-44E2-49EB-B4BC-E35244CAE6F7}" srcOrd="0" destOrd="0" presId="urn:microsoft.com/office/officeart/2005/8/layout/vList2"/>
    <dgm:cxn modelId="{8AA9DF2F-9166-444D-90F9-8B20904D00F2}" type="presOf" srcId="{9550401B-6EE8-4DDB-BDCC-51832DFCB813}" destId="{8688B290-BD99-44AE-84BF-2148F4FEF385}" srcOrd="0" destOrd="0" presId="urn:microsoft.com/office/officeart/2005/8/layout/vList2"/>
    <dgm:cxn modelId="{E9A7D3E9-D296-4C0E-BEC0-4C8B66BEE92E}" type="presOf" srcId="{97D504A5-6270-4E99-B764-74149527558E}" destId="{7EAB5A29-FAAB-4D59-BDE0-3A8F82C2292C}" srcOrd="0" destOrd="0" presId="urn:microsoft.com/office/officeart/2005/8/layout/vList2"/>
    <dgm:cxn modelId="{8DC616CB-E397-41AB-A11B-C1C2D3BA33DC}" srcId="{E272E841-3B03-403C-A434-5529ECEA709B}" destId="{97D504A5-6270-4E99-B764-74149527558E}" srcOrd="0" destOrd="0" parTransId="{F214EE36-7009-49C1-9020-AB6B2B9ED2C5}" sibTransId="{6A522DD5-8291-4FE4-A61C-0C9E3F681261}"/>
    <dgm:cxn modelId="{B5C68590-AABB-4861-B69F-0AB009EBE5B9}" type="presOf" srcId="{B101837B-E3CA-4CB5-9311-30B80EB4A6D3}" destId="{EE937F67-322C-404E-A1CF-9F5B59039562}" srcOrd="0" destOrd="0" presId="urn:microsoft.com/office/officeart/2005/8/layout/vList2"/>
    <dgm:cxn modelId="{54DD67A4-F50E-4F8A-95BF-DCB601E33D06}" type="presOf" srcId="{E272E841-3B03-403C-A434-5529ECEA709B}" destId="{50F957E3-205D-4EAF-B13E-A17562C2D42C}" srcOrd="0" destOrd="0" presId="urn:microsoft.com/office/officeart/2005/8/layout/vList2"/>
    <dgm:cxn modelId="{8D47A0CA-AD57-47A9-915C-9BDD2FFCAA32}" type="presParOf" srcId="{FDDE738C-5DF5-40CE-A1E8-79F70D375103}" destId="{DB11E47A-544F-412E-8221-149E4D84093C}" srcOrd="0" destOrd="0" presId="urn:microsoft.com/office/officeart/2005/8/layout/vList2"/>
    <dgm:cxn modelId="{9015F798-D2D3-4DA2-B9E3-C505AB3D884B}" type="presParOf" srcId="{FDDE738C-5DF5-40CE-A1E8-79F70D375103}" destId="{8688B290-BD99-44AE-84BF-2148F4FEF385}" srcOrd="1" destOrd="0" presId="urn:microsoft.com/office/officeart/2005/8/layout/vList2"/>
    <dgm:cxn modelId="{9FBE66EF-B1B5-42D5-8DA0-7CBE68FC5B2B}" type="presParOf" srcId="{FDDE738C-5DF5-40CE-A1E8-79F70D375103}" destId="{491CFF47-44E2-49EB-B4BC-E35244CAE6F7}" srcOrd="2" destOrd="0" presId="urn:microsoft.com/office/officeart/2005/8/layout/vList2"/>
    <dgm:cxn modelId="{418D223D-EEE8-4929-8312-AFA515510C68}" type="presParOf" srcId="{FDDE738C-5DF5-40CE-A1E8-79F70D375103}" destId="{EE937F67-322C-404E-A1CF-9F5B59039562}" srcOrd="3" destOrd="0" presId="urn:microsoft.com/office/officeart/2005/8/layout/vList2"/>
    <dgm:cxn modelId="{832C08C9-7410-4436-927E-BCCEBED37F32}" type="presParOf" srcId="{FDDE738C-5DF5-40CE-A1E8-79F70D375103}" destId="{A7605C4C-5D3A-4EAA-BC77-FDAC0507035E}" srcOrd="4" destOrd="0" presId="urn:microsoft.com/office/officeart/2005/8/layout/vList2"/>
    <dgm:cxn modelId="{7AD44D00-89D5-4E26-B24A-6EFBCB152BDA}" type="presParOf" srcId="{FDDE738C-5DF5-40CE-A1E8-79F70D375103}" destId="{5B96CEA8-D74F-42C9-955E-A30C2619CD4E}" srcOrd="5" destOrd="0" presId="urn:microsoft.com/office/officeart/2005/8/layout/vList2"/>
    <dgm:cxn modelId="{1D04EF44-AEF8-4519-8C93-B3EB2F35453D}" type="presParOf" srcId="{FDDE738C-5DF5-40CE-A1E8-79F70D375103}" destId="{50F957E3-205D-4EAF-B13E-A17562C2D42C}" srcOrd="6" destOrd="0" presId="urn:microsoft.com/office/officeart/2005/8/layout/vList2"/>
    <dgm:cxn modelId="{DFBEC663-8BF2-4D50-A887-C68FDB2FDAAA}" type="presParOf" srcId="{FDDE738C-5DF5-40CE-A1E8-79F70D375103}" destId="{7EAB5A29-FAAB-4D59-BDE0-3A8F82C2292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FDFDA9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 sz="2600" b="1" dirty="0" smtClean="0">
            <a:solidFill>
              <a:srgbClr val="5E0209"/>
            </a:solidFill>
            <a:effectLst/>
            <a:cs typeface="+mj-cs"/>
          </a:endParaRPr>
        </a:p>
        <a:p>
          <a:endParaRPr lang="th-TH" sz="2600" b="1" dirty="0" smtClean="0">
            <a:solidFill>
              <a:srgbClr val="5E0209"/>
            </a:solidFill>
            <a:effectLst/>
            <a:cs typeface="+mj-cs"/>
          </a:endParaRPr>
        </a:p>
        <a:p>
          <a:r>
            <a:rPr lang="th-TH" sz="2600" b="1" dirty="0" smtClean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 โดยให้คำนึงถึงระดับ ตำแหน่ง หน้าที่และความรับผิดชอบของผู้ที่ได้รับมอบอำนาจเป็นสำคัญ</a:t>
          </a:r>
          <a:br>
            <a:rPr lang="th-TH" sz="26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6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(ผู้รับมอบอำนาจจะมอบอำนาจให้แก่</a:t>
          </a:r>
          <a:br>
            <a:rPr lang="th-TH" sz="26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600" b="1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ผู้ดำรงตำแหน่งอื่นต่อไปไม่ได้)</a:t>
          </a:r>
          <a:endParaRPr lang="th-TH" sz="2600" b="1" dirty="0" smtClean="0">
            <a:solidFill>
              <a:srgbClr val="5E0209"/>
            </a:solidFill>
            <a:effectLst/>
            <a:cs typeface="+mj-cs"/>
          </a:endParaRPr>
        </a:p>
        <a:p>
          <a:r>
            <a:rPr lang="th-TH" sz="2600" b="1" dirty="0" smtClean="0">
              <a:solidFill>
                <a:srgbClr val="5E0209"/>
              </a:solidFill>
              <a:effectLst/>
              <a:cs typeface="+mj-cs"/>
            </a:rPr>
            <a:t> </a:t>
          </a:r>
        </a:p>
        <a:p>
          <a:endParaRPr lang="th-TH" sz="26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accent2">
            <a:lumMod val="60000"/>
            <a:lumOff val="4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จัดจ้าง ให้หัวหน้าหน่วยงานของรัฐมอบอำนาจในการสั่งการและดำเนินการจัดซื้อจัดจ้างให้แก่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ผู้ดำรงตำแหน่งรองลงไป</a:t>
          </a:r>
          <a:br>
            <a:rPr lang="th-TH" sz="28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dirty="0" smtClean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2800" b="1" dirty="0">
            <a:solidFill>
              <a:srgbClr val="5E0209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119166" custScaleY="89988" custRadScaleRad="118231" custRadScaleInc="32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72532" custScaleY="97416" custRadScaleRad="84211" custRadScaleInc="-1449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2003AE71-0C48-4103-B0C9-0ABFC25C72FF}" type="presOf" srcId="{CB03A0F8-463E-4D3D-A42F-3665A7D7A137}" destId="{B665085E-CEF6-42A8-BC04-D06D066F809C}" srcOrd="0" destOrd="0" presId="urn:microsoft.com/office/officeart/2005/8/layout/arrow5"/>
    <dgm:cxn modelId="{B4E22B9E-8415-4BE3-B103-248EE2F0F1F8}" type="presOf" srcId="{BCF230DF-8CB8-41C1-9FE9-897AF201A4A0}" destId="{3EE9F948-090F-435E-9BDD-3ED66BF6722A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237E9322-8C1C-4BCB-8248-84D2AA0757C1}" type="presOf" srcId="{A80D6540-6DED-43AE-989E-F0BCBC6EC349}" destId="{6FE3F263-1D66-400A-8D20-7894430CE365}" srcOrd="0" destOrd="0" presId="urn:microsoft.com/office/officeart/2005/8/layout/arrow5"/>
    <dgm:cxn modelId="{AB075C99-6175-4FE8-AD1A-67E7721533C4}" type="presParOf" srcId="{B665085E-CEF6-42A8-BC04-D06D066F809C}" destId="{3EE9F948-090F-435E-9BDD-3ED66BF6722A}" srcOrd="0" destOrd="0" presId="urn:microsoft.com/office/officeart/2005/8/layout/arrow5"/>
    <dgm:cxn modelId="{8885198E-FDA7-4FB6-83E7-55B856A37165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CCFFC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 </a:t>
          </a:r>
          <a:br>
            <a:rPr lang="th-TH" sz="32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จะมอบอำนาจให้</a:t>
          </a:r>
          <a:br>
            <a:rPr lang="th-TH" sz="3200" b="1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u="sng" dirty="0" smtClean="0">
              <a:solidFill>
                <a:srgbClr val="5E0209"/>
              </a:solidFill>
              <a:effectLst/>
              <a:cs typeface="+mj-cs"/>
            </a:rPr>
            <a:t>หัวหน้าหน่วยงานแห่งอื่น </a:t>
          </a:r>
          <a:r>
            <a:rPr lang="th-TH" sz="3200" b="1" dirty="0" smtClean="0">
              <a:solidFill>
                <a:srgbClr val="5E0209"/>
              </a:solidFill>
              <a:effectLst/>
              <a:cs typeface="+mj-cs"/>
            </a:rPr>
            <a:t>ดำเนินการจัดซื้อจัดจ้างแทนก็ให้กระทำได้</a:t>
          </a:r>
          <a:endParaRPr lang="th-TH" sz="32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tx2">
            <a:lumMod val="20000"/>
            <a:lumOff val="8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000" b="1" dirty="0" smtClean="0">
              <a:solidFill>
                <a:srgbClr val="09029A"/>
              </a:solidFill>
              <a:effectLst/>
              <a:cs typeface="+mj-cs"/>
            </a:rPr>
            <a:t>โดยให้ผู้มอบอำนาจส่งสำเนาหลักฐานการมอบอำนาจให้สำนักงานการตรวจเงินแผ่นดินทราบด้วย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dirty="0">
            <a:solidFill>
              <a:srgbClr val="09029A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105629" custScaleY="94358" custRadScaleRad="104749" custRadScaleInc="72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90825" custScaleY="97416" custRadScaleRad="101078" custRadScaleInc="-711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DC0CF7E1-F8F6-400F-B6D7-98B8B691A205}" type="presOf" srcId="{A80D6540-6DED-43AE-989E-F0BCBC6EC349}" destId="{6FE3F263-1D66-400A-8D20-7894430CE365}" srcOrd="0" destOrd="0" presId="urn:microsoft.com/office/officeart/2005/8/layout/arrow5"/>
    <dgm:cxn modelId="{5F274C5F-AEC5-40CC-A03D-49E785E1F801}" type="presOf" srcId="{BCF230DF-8CB8-41C1-9FE9-897AF201A4A0}" destId="{3EE9F948-090F-435E-9BDD-3ED66BF6722A}" srcOrd="0" destOrd="0" presId="urn:microsoft.com/office/officeart/2005/8/layout/arrow5"/>
    <dgm:cxn modelId="{40045BEA-3A15-45D3-ABD3-650882CACA78}" type="presOf" srcId="{CB03A0F8-463E-4D3D-A42F-3665A7D7A137}" destId="{B665085E-CEF6-42A8-BC04-D06D066F809C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462CDB36-D92E-4B47-A2B3-92FDC004DCAE}" type="presParOf" srcId="{B665085E-CEF6-42A8-BC04-D06D066F809C}" destId="{3EE9F948-090F-435E-9BDD-3ED66BF6722A}" srcOrd="0" destOrd="0" presId="urn:microsoft.com/office/officeart/2005/8/layout/arrow5"/>
    <dgm:cxn modelId="{7B555D40-9689-4C3C-BFB6-125BD1E74C85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40119E5-1317-4B21-9A87-63ECA0601F62}" type="doc">
      <dgm:prSet loTypeId="urn:microsoft.com/office/officeart/2005/8/layout/matrix1" loCatId="matrix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07E0ACE6-94EF-43FC-B2B3-FE9C59D34B16}">
      <dgm:prSet phldrT="[Text]" custT="1"/>
      <dgm:spPr>
        <a:solidFill>
          <a:srgbClr val="C00000"/>
        </a:solidFill>
      </dgm:spPr>
      <dgm:t>
        <a:bodyPr/>
        <a:lstStyle/>
        <a:p>
          <a:r>
            <a:rPr lang="th-TH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ยกเว้น</a:t>
          </a:r>
          <a:endParaRPr lang="th-TH" sz="4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F74432E-F109-429A-B1E4-827823EE3ACE}" type="parTrans" cxnId="{85C843A3-98E5-4F21-B589-9243BEFE4957}">
      <dgm:prSet/>
      <dgm:spPr/>
      <dgm:t>
        <a:bodyPr/>
        <a:lstStyle/>
        <a:p>
          <a:endParaRPr lang="th-TH" b="1"/>
        </a:p>
      </dgm:t>
    </dgm:pt>
    <dgm:pt modelId="{8CA7CA0B-F84B-4164-A642-828399EF3692}" type="sibTrans" cxnId="{85C843A3-98E5-4F21-B589-9243BEFE4957}">
      <dgm:prSet/>
      <dgm:spPr/>
      <dgm:t>
        <a:bodyPr/>
        <a:lstStyle/>
        <a:p>
          <a:endParaRPr lang="th-TH" b="1"/>
        </a:p>
      </dgm:t>
    </dgm:pt>
    <dgm:pt modelId="{11C13200-A98D-42B7-82E5-B0B6EF176432}">
      <dgm:prSet phldrT="[Text]" custT="1"/>
      <dgm:spPr>
        <a:gradFill rotWithShape="0">
          <a:gsLst>
            <a:gs pos="99000">
              <a:srgbClr val="3D34F6"/>
            </a:gs>
            <a:gs pos="99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thaiDist"/>
          <a:r>
            <a:rPr lang="th-TH" altLang="th-TH" sz="24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1. กรณีมีความจำเป็นเร่งด่วน ม. 56 (1) (ค) หรือเป็นพัสดุที่ใช้ในราชการลับ  มาตรา 56 (1) (ฉ)</a:t>
          </a:r>
          <a:endParaRPr lang="th-TH" sz="2000" b="1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357D55C-E3BE-451A-8D41-EB057A550AC8}" type="parTrans" cxnId="{4EC218CC-7532-4722-9F31-0A5031A6C918}">
      <dgm:prSet/>
      <dgm:spPr/>
      <dgm:t>
        <a:bodyPr/>
        <a:lstStyle/>
        <a:p>
          <a:endParaRPr lang="th-TH" b="1"/>
        </a:p>
      </dgm:t>
    </dgm:pt>
    <dgm:pt modelId="{0C5654A9-B449-46EE-A952-5C75FD51F73F}" type="sibTrans" cxnId="{4EC218CC-7532-4722-9F31-0A5031A6C918}">
      <dgm:prSet/>
      <dgm:spPr/>
      <dgm:t>
        <a:bodyPr/>
        <a:lstStyle/>
        <a:p>
          <a:endParaRPr lang="th-TH" b="1"/>
        </a:p>
      </dgm:t>
    </dgm:pt>
    <dgm:pt modelId="{98602DE0-8228-4714-B075-74B69BE838D7}">
      <dgm:prSet phldrT="[Text]" custT="1"/>
      <dgm:spPr/>
      <dgm:t>
        <a:bodyPr/>
        <a:lstStyle/>
        <a:p>
          <a:pPr algn="thaiDist"/>
          <a:endParaRPr lang="th-TH" altLang="th-TH" sz="2400" b="1" dirty="0" smtClean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algn="thaiDist"/>
          <a:r>
            <a:rPr lang="th-TH" altLang="th-TH" sz="2400" b="1" dirty="0" smtClean="0">
              <a:solidFill>
                <a:srgbClr val="FF00FF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2. กรณีที่มีวงเงินในการจัดซื้อจัดจ้างตามที่กำหนดในกฎกระทรวง ม. 56 (2) (ข)  </a:t>
          </a:r>
          <a:r>
            <a:rPr lang="th-TH" altLang="th-TH" sz="2400" b="1" dirty="0" smtClean="0">
              <a:solidFill>
                <a:srgbClr val="FFFF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หรือมีความจำเป็นต้องใช้พัสดุโดยฉุกเฉิน  ม. 56 (2) (ง)</a:t>
          </a:r>
          <a:r>
            <a:rPr lang="th-TH" altLang="th-TH" sz="24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r>
            <a:rPr lang="th-TH" altLang="th-TH" sz="2400" b="1" dirty="0" smtClean="0">
              <a:solidFill>
                <a:srgbClr val="00FF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หรือเป็นพัสดุที่จะขายทอดตลาด  ม.56 (2) (ฉ)</a:t>
          </a:r>
          <a:endParaRPr lang="th-TH" sz="1900" b="1" dirty="0">
            <a:solidFill>
              <a:srgbClr val="00FF00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C05C2CC-D0CB-4CCD-9BB1-D73B4FFE63C4}" type="parTrans" cxnId="{E91DA79A-9A0F-4EE2-93BA-B178D82ADBCF}">
      <dgm:prSet/>
      <dgm:spPr/>
      <dgm:t>
        <a:bodyPr/>
        <a:lstStyle/>
        <a:p>
          <a:endParaRPr lang="th-TH" b="1"/>
        </a:p>
      </dgm:t>
    </dgm:pt>
    <dgm:pt modelId="{C89CF111-3ACF-4D72-8159-A419E0ACEA81}" type="sibTrans" cxnId="{E91DA79A-9A0F-4EE2-93BA-B178D82ADBCF}">
      <dgm:prSet/>
      <dgm:spPr/>
      <dgm:t>
        <a:bodyPr/>
        <a:lstStyle/>
        <a:p>
          <a:endParaRPr lang="th-TH" b="1"/>
        </a:p>
      </dgm:t>
    </dgm:pt>
    <dgm:pt modelId="{C6D0A289-F96E-4981-B9FD-FFBEA69113C3}">
      <dgm:prSet phldrT="[Text]" custT="1"/>
      <dgm:spPr/>
      <dgm:t>
        <a:bodyPr/>
        <a:lstStyle/>
        <a:p>
          <a:pPr algn="thaiDist"/>
          <a:r>
            <a:rPr lang="th-TH" altLang="th-TH" sz="23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กรณีที่เป็นงานจ้างที่ปรึกษาที่มีวงเงินค่าจ้างตามที่กำหนดในกฎกระทรวง ม.70</a:t>
          </a:r>
          <a:r>
            <a:rPr lang="en-US" altLang="th-TH" sz="23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r>
            <a:rPr lang="th-TH" altLang="th-TH" sz="23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(3) (ข) หรือที่มีความจำเป็นเร่งด่วนหรือเกี่ยวกับความมั่นคงของชาติ ม. 70 (3) (ฉ)</a:t>
          </a:r>
          <a:endParaRPr lang="th-TH" sz="2000" b="1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2566333-5603-4A08-917D-7DF0AD9D62CC}" type="parTrans" cxnId="{8AF898EE-E505-4869-8CD1-48634E3996FC}">
      <dgm:prSet/>
      <dgm:spPr/>
      <dgm:t>
        <a:bodyPr/>
        <a:lstStyle/>
        <a:p>
          <a:endParaRPr lang="th-TH" b="1"/>
        </a:p>
      </dgm:t>
    </dgm:pt>
    <dgm:pt modelId="{132BCCE9-CD67-44D3-B2EE-23B93BFAAF6E}" type="sibTrans" cxnId="{8AF898EE-E505-4869-8CD1-48634E3996FC}">
      <dgm:prSet/>
      <dgm:spPr/>
      <dgm:t>
        <a:bodyPr/>
        <a:lstStyle/>
        <a:p>
          <a:endParaRPr lang="th-TH" b="1"/>
        </a:p>
      </dgm:t>
    </dgm:pt>
    <dgm:pt modelId="{91219946-9041-42C0-9602-18DF45C680FD}">
      <dgm:prSet phldrT="[Text]" custT="1"/>
      <dgm:spPr/>
      <dgm:t>
        <a:bodyPr/>
        <a:lstStyle/>
        <a:p>
          <a:pPr algn="thaiDist"/>
          <a:r>
            <a:rPr lang="th-TH" altLang="th-TH" sz="23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กรณีที่เป็นงานจ้างออกแบบหรือควบคุมงานก่อสร้างที่มีความจำเป็นเร่งด่วน หรือเกี่ยวกับความมั่นคงของชาติ ม. 82 (3)</a:t>
          </a:r>
          <a:endParaRPr lang="th-TH" sz="2000" b="1" dirty="0">
            <a:solidFill>
              <a:srgbClr val="0000FF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5684C54-8BEB-4B4E-838F-99082757A22D}" type="parTrans" cxnId="{D90466B4-08E4-499E-9858-604EE605F8FC}">
      <dgm:prSet/>
      <dgm:spPr/>
      <dgm:t>
        <a:bodyPr/>
        <a:lstStyle/>
        <a:p>
          <a:endParaRPr lang="th-TH" b="1"/>
        </a:p>
      </dgm:t>
    </dgm:pt>
    <dgm:pt modelId="{A3F3E400-C824-4D0C-8F4D-7328F7714CEA}" type="sibTrans" cxnId="{D90466B4-08E4-499E-9858-604EE605F8FC}">
      <dgm:prSet/>
      <dgm:spPr/>
      <dgm:t>
        <a:bodyPr/>
        <a:lstStyle/>
        <a:p>
          <a:endParaRPr lang="th-TH" b="1"/>
        </a:p>
      </dgm:t>
    </dgm:pt>
    <dgm:pt modelId="{14E67BDD-BFFA-4CAE-8F39-CEDF8880F6F3}" type="pres">
      <dgm:prSet presAssocID="{540119E5-1317-4B21-9A87-63ECA0601F6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92A748E-FE72-440E-B802-5573B7C59C62}" type="pres">
      <dgm:prSet presAssocID="{540119E5-1317-4B21-9A87-63ECA0601F62}" presName="matrix" presStyleCnt="0"/>
      <dgm:spPr/>
    </dgm:pt>
    <dgm:pt modelId="{1BA11581-A8E3-4151-B95F-EC28D29E79FF}" type="pres">
      <dgm:prSet presAssocID="{540119E5-1317-4B21-9A87-63ECA0601F62}" presName="tile1" presStyleLbl="node1" presStyleIdx="0" presStyleCnt="4"/>
      <dgm:spPr/>
      <dgm:t>
        <a:bodyPr/>
        <a:lstStyle/>
        <a:p>
          <a:endParaRPr lang="th-TH"/>
        </a:p>
      </dgm:t>
    </dgm:pt>
    <dgm:pt modelId="{C4F8CA2B-3456-4170-A570-D3BB40426BD1}" type="pres">
      <dgm:prSet presAssocID="{540119E5-1317-4B21-9A87-63ECA0601F6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741EF4-AB31-4A3F-9DB6-CA0270695368}" type="pres">
      <dgm:prSet presAssocID="{540119E5-1317-4B21-9A87-63ECA0601F62}" presName="tile2" presStyleLbl="node1" presStyleIdx="1" presStyleCnt="4" custLinFactNeighborY="1526"/>
      <dgm:spPr/>
      <dgm:t>
        <a:bodyPr/>
        <a:lstStyle/>
        <a:p>
          <a:endParaRPr lang="th-TH"/>
        </a:p>
      </dgm:t>
    </dgm:pt>
    <dgm:pt modelId="{37ABDF33-510A-4916-9B13-C0115B42B9A3}" type="pres">
      <dgm:prSet presAssocID="{540119E5-1317-4B21-9A87-63ECA0601F6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AEFEE7A-BFBD-4C47-AFE6-78314C6F8180}" type="pres">
      <dgm:prSet presAssocID="{540119E5-1317-4B21-9A87-63ECA0601F62}" presName="tile3" presStyleLbl="node1" presStyleIdx="2" presStyleCnt="4"/>
      <dgm:spPr/>
      <dgm:t>
        <a:bodyPr/>
        <a:lstStyle/>
        <a:p>
          <a:endParaRPr lang="th-TH"/>
        </a:p>
      </dgm:t>
    </dgm:pt>
    <dgm:pt modelId="{BE5B7A0C-4C8A-4FA5-B2C6-0A99B722D297}" type="pres">
      <dgm:prSet presAssocID="{540119E5-1317-4B21-9A87-63ECA0601F6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673011-BB23-49ED-97BB-F949C2DC7D48}" type="pres">
      <dgm:prSet presAssocID="{540119E5-1317-4B21-9A87-63ECA0601F62}" presName="tile4" presStyleLbl="node1" presStyleIdx="3" presStyleCnt="4" custLinFactNeighborX="22986" custLinFactNeighborY="-1538"/>
      <dgm:spPr/>
      <dgm:t>
        <a:bodyPr/>
        <a:lstStyle/>
        <a:p>
          <a:endParaRPr lang="th-TH"/>
        </a:p>
      </dgm:t>
    </dgm:pt>
    <dgm:pt modelId="{C66F1381-0422-462D-9C3B-2879B36B35F3}" type="pres">
      <dgm:prSet presAssocID="{540119E5-1317-4B21-9A87-63ECA0601F6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6C5352C-2714-4D7B-B264-8782D0AE072C}" type="pres">
      <dgm:prSet presAssocID="{540119E5-1317-4B21-9A87-63ECA0601F62}" presName="centerTile" presStyleLbl="fgShp" presStyleIdx="0" presStyleCnt="1" custScaleY="53924" custLinFactNeighborY="17126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2262805F-CEA6-43CE-9715-27E26F445135}" type="presOf" srcId="{07E0ACE6-94EF-43FC-B2B3-FE9C59D34B16}" destId="{36C5352C-2714-4D7B-B264-8782D0AE072C}" srcOrd="0" destOrd="0" presId="urn:microsoft.com/office/officeart/2005/8/layout/matrix1"/>
    <dgm:cxn modelId="{89099CD6-4F75-465D-A958-D71D898C6F96}" type="presOf" srcId="{98602DE0-8228-4714-B075-74B69BE838D7}" destId="{37ABDF33-510A-4916-9B13-C0115B42B9A3}" srcOrd="1" destOrd="0" presId="urn:microsoft.com/office/officeart/2005/8/layout/matrix1"/>
    <dgm:cxn modelId="{E91DA79A-9A0F-4EE2-93BA-B178D82ADBCF}" srcId="{07E0ACE6-94EF-43FC-B2B3-FE9C59D34B16}" destId="{98602DE0-8228-4714-B075-74B69BE838D7}" srcOrd="1" destOrd="0" parTransId="{EC05C2CC-D0CB-4CCD-9BB1-D73B4FFE63C4}" sibTransId="{C89CF111-3ACF-4D72-8159-A419E0ACEA81}"/>
    <dgm:cxn modelId="{4EC218CC-7532-4722-9F31-0A5031A6C918}" srcId="{07E0ACE6-94EF-43FC-B2B3-FE9C59D34B16}" destId="{11C13200-A98D-42B7-82E5-B0B6EF176432}" srcOrd="0" destOrd="0" parTransId="{1357D55C-E3BE-451A-8D41-EB057A550AC8}" sibTransId="{0C5654A9-B449-46EE-A952-5C75FD51F73F}"/>
    <dgm:cxn modelId="{9F4770BC-F4B0-4C78-BEB1-DFC9BE58C6D4}" type="presOf" srcId="{11C13200-A98D-42B7-82E5-B0B6EF176432}" destId="{C4F8CA2B-3456-4170-A570-D3BB40426BD1}" srcOrd="1" destOrd="0" presId="urn:microsoft.com/office/officeart/2005/8/layout/matrix1"/>
    <dgm:cxn modelId="{D1D5E860-131A-40D4-89AB-C2EE335DFB68}" type="presOf" srcId="{91219946-9041-42C0-9602-18DF45C680FD}" destId="{C66F1381-0422-462D-9C3B-2879B36B35F3}" srcOrd="1" destOrd="0" presId="urn:microsoft.com/office/officeart/2005/8/layout/matrix1"/>
    <dgm:cxn modelId="{ED42AEBE-6B5F-4D3C-9641-BA38B24FD626}" type="presOf" srcId="{91219946-9041-42C0-9602-18DF45C680FD}" destId="{89673011-BB23-49ED-97BB-F949C2DC7D48}" srcOrd="0" destOrd="0" presId="urn:microsoft.com/office/officeart/2005/8/layout/matrix1"/>
    <dgm:cxn modelId="{EF0D765C-ACFA-4ED2-82BD-ADD5A5BDAEA7}" type="presOf" srcId="{540119E5-1317-4B21-9A87-63ECA0601F62}" destId="{14E67BDD-BFFA-4CAE-8F39-CEDF8880F6F3}" srcOrd="0" destOrd="0" presId="urn:microsoft.com/office/officeart/2005/8/layout/matrix1"/>
    <dgm:cxn modelId="{160BA90F-2067-4B17-9564-09DDCA7517B5}" type="presOf" srcId="{C6D0A289-F96E-4981-B9FD-FFBEA69113C3}" destId="{5AEFEE7A-BFBD-4C47-AFE6-78314C6F8180}" srcOrd="0" destOrd="0" presId="urn:microsoft.com/office/officeart/2005/8/layout/matrix1"/>
    <dgm:cxn modelId="{D90466B4-08E4-499E-9858-604EE605F8FC}" srcId="{07E0ACE6-94EF-43FC-B2B3-FE9C59D34B16}" destId="{91219946-9041-42C0-9602-18DF45C680FD}" srcOrd="3" destOrd="0" parTransId="{45684C54-8BEB-4B4E-838F-99082757A22D}" sibTransId="{A3F3E400-C824-4D0C-8F4D-7328F7714CEA}"/>
    <dgm:cxn modelId="{0BBD2722-ED62-4064-9543-5A3DED5B7759}" type="presOf" srcId="{98602DE0-8228-4714-B075-74B69BE838D7}" destId="{8C741EF4-AB31-4A3F-9DB6-CA0270695368}" srcOrd="0" destOrd="0" presId="urn:microsoft.com/office/officeart/2005/8/layout/matrix1"/>
    <dgm:cxn modelId="{85C843A3-98E5-4F21-B589-9243BEFE4957}" srcId="{540119E5-1317-4B21-9A87-63ECA0601F62}" destId="{07E0ACE6-94EF-43FC-B2B3-FE9C59D34B16}" srcOrd="0" destOrd="0" parTransId="{EF74432E-F109-429A-B1E4-827823EE3ACE}" sibTransId="{8CA7CA0B-F84B-4164-A642-828399EF3692}"/>
    <dgm:cxn modelId="{52B53166-FC56-49A3-AB9B-F5F22D760AD4}" type="presOf" srcId="{11C13200-A98D-42B7-82E5-B0B6EF176432}" destId="{1BA11581-A8E3-4151-B95F-EC28D29E79FF}" srcOrd="0" destOrd="0" presId="urn:microsoft.com/office/officeart/2005/8/layout/matrix1"/>
    <dgm:cxn modelId="{8AF898EE-E505-4869-8CD1-48634E3996FC}" srcId="{07E0ACE6-94EF-43FC-B2B3-FE9C59D34B16}" destId="{C6D0A289-F96E-4981-B9FD-FFBEA69113C3}" srcOrd="2" destOrd="0" parTransId="{E2566333-5603-4A08-917D-7DF0AD9D62CC}" sibTransId="{132BCCE9-CD67-44D3-B2EE-23B93BFAAF6E}"/>
    <dgm:cxn modelId="{8C1A2D1E-CE32-4034-BF6F-03A91BE890A1}" type="presOf" srcId="{C6D0A289-F96E-4981-B9FD-FFBEA69113C3}" destId="{BE5B7A0C-4C8A-4FA5-B2C6-0A99B722D297}" srcOrd="1" destOrd="0" presId="urn:microsoft.com/office/officeart/2005/8/layout/matrix1"/>
    <dgm:cxn modelId="{C6CFF10C-2D73-4FA9-8F63-C93C78034B23}" type="presParOf" srcId="{14E67BDD-BFFA-4CAE-8F39-CEDF8880F6F3}" destId="{B92A748E-FE72-440E-B802-5573B7C59C62}" srcOrd="0" destOrd="0" presId="urn:microsoft.com/office/officeart/2005/8/layout/matrix1"/>
    <dgm:cxn modelId="{4B27CB0E-8C07-4D0F-8264-175578571514}" type="presParOf" srcId="{B92A748E-FE72-440E-B802-5573B7C59C62}" destId="{1BA11581-A8E3-4151-B95F-EC28D29E79FF}" srcOrd="0" destOrd="0" presId="urn:microsoft.com/office/officeart/2005/8/layout/matrix1"/>
    <dgm:cxn modelId="{D154D218-EBFC-4143-AEC2-723D5E9FBD36}" type="presParOf" srcId="{B92A748E-FE72-440E-B802-5573B7C59C62}" destId="{C4F8CA2B-3456-4170-A570-D3BB40426BD1}" srcOrd="1" destOrd="0" presId="urn:microsoft.com/office/officeart/2005/8/layout/matrix1"/>
    <dgm:cxn modelId="{6417A3E0-359D-4766-B304-07B4A5C56591}" type="presParOf" srcId="{B92A748E-FE72-440E-B802-5573B7C59C62}" destId="{8C741EF4-AB31-4A3F-9DB6-CA0270695368}" srcOrd="2" destOrd="0" presId="urn:microsoft.com/office/officeart/2005/8/layout/matrix1"/>
    <dgm:cxn modelId="{FD1AEC6D-ECFB-44AD-A10A-808CD04A023C}" type="presParOf" srcId="{B92A748E-FE72-440E-B802-5573B7C59C62}" destId="{37ABDF33-510A-4916-9B13-C0115B42B9A3}" srcOrd="3" destOrd="0" presId="urn:microsoft.com/office/officeart/2005/8/layout/matrix1"/>
    <dgm:cxn modelId="{8C0B3917-6BF3-4003-88CB-9EE4A103BE6F}" type="presParOf" srcId="{B92A748E-FE72-440E-B802-5573B7C59C62}" destId="{5AEFEE7A-BFBD-4C47-AFE6-78314C6F8180}" srcOrd="4" destOrd="0" presId="urn:microsoft.com/office/officeart/2005/8/layout/matrix1"/>
    <dgm:cxn modelId="{39D986A0-4A22-4F9C-BC76-735335473499}" type="presParOf" srcId="{B92A748E-FE72-440E-B802-5573B7C59C62}" destId="{BE5B7A0C-4C8A-4FA5-B2C6-0A99B722D297}" srcOrd="5" destOrd="0" presId="urn:microsoft.com/office/officeart/2005/8/layout/matrix1"/>
    <dgm:cxn modelId="{AC0A5099-71F2-403D-BB72-A929BCB29CAC}" type="presParOf" srcId="{B92A748E-FE72-440E-B802-5573B7C59C62}" destId="{89673011-BB23-49ED-97BB-F949C2DC7D48}" srcOrd="6" destOrd="0" presId="urn:microsoft.com/office/officeart/2005/8/layout/matrix1"/>
    <dgm:cxn modelId="{5D96BAD4-F585-4EFE-BFFE-83B4C82084F0}" type="presParOf" srcId="{B92A748E-FE72-440E-B802-5573B7C59C62}" destId="{C66F1381-0422-462D-9C3B-2879B36B35F3}" srcOrd="7" destOrd="0" presId="urn:microsoft.com/office/officeart/2005/8/layout/matrix1"/>
    <dgm:cxn modelId="{0EB5B0FB-4829-47D0-B25F-C678E382C137}" type="presParOf" srcId="{14E67BDD-BFFA-4CAE-8F39-CEDF8880F6F3}" destId="{36C5352C-2714-4D7B-B264-8782D0AE072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C47F32-E71B-4AD9-9DE8-DABB134CC6F7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th-TH"/>
        </a:p>
      </dgm:t>
    </dgm:pt>
    <dgm:pt modelId="{7C7AD056-B19F-4E5B-9DD2-D6B996881D6D}">
      <dgm:prSet phldrT="[ข้อความ]" custT="1"/>
      <dgm:spPr>
        <a:gradFill rotWithShape="0">
          <a:gsLst>
            <a:gs pos="100000">
              <a:srgbClr val="0000FF"/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/>
          <a:r>
            <a:rPr lang="th-TH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itchFamily="34" charset="-34"/>
              <a:ea typeface="+mj-ea"/>
              <a:cs typeface="BrowalliaUPC" pitchFamily="34" charset="-34"/>
            </a:rPr>
            <a:t>กฎหมายหลักและกฎหมายรอง</a:t>
          </a:r>
          <a:endParaRPr lang="th-TH" sz="44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owalliaUPC" pitchFamily="34" charset="-34"/>
            <a:cs typeface="BrowalliaUPC" pitchFamily="34" charset="-34"/>
          </a:endParaRPr>
        </a:p>
      </dgm:t>
    </dgm:pt>
    <dgm:pt modelId="{7E243B1D-3A80-49A8-9C5C-50629EC00FF1}" type="sibTrans" cxnId="{5B09C6B8-584F-407A-B101-68AABEFB7451}">
      <dgm:prSet/>
      <dgm:spPr/>
      <dgm:t>
        <a:bodyPr/>
        <a:lstStyle/>
        <a:p>
          <a:pPr algn="ctr"/>
          <a:endParaRPr lang="th-TH" sz="36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01CCE-ECF1-483E-B8C8-514C6EB8C629}" type="parTrans" cxnId="{5B09C6B8-584F-407A-B101-68AABEFB7451}">
      <dgm:prSet/>
      <dgm:spPr/>
      <dgm:t>
        <a:bodyPr/>
        <a:lstStyle/>
        <a:p>
          <a:pPr algn="ctr"/>
          <a:endParaRPr lang="th-TH" sz="36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D32E3-D6CF-4EDE-AC21-84FD6A671ED1}" type="pres">
      <dgm:prSet presAssocID="{B7C47F32-E71B-4AD9-9DE8-DABB134CC6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5FA754B-6B14-45A6-A141-749246CAFD5B}" type="pres">
      <dgm:prSet presAssocID="{7C7AD056-B19F-4E5B-9DD2-D6B996881D6D}" presName="parentText" presStyleLbl="node1" presStyleIdx="0" presStyleCnt="1" custLinFactNeighborX="1250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B09C6B8-584F-407A-B101-68AABEFB7451}" srcId="{B7C47F32-E71B-4AD9-9DE8-DABB134CC6F7}" destId="{7C7AD056-B19F-4E5B-9DD2-D6B996881D6D}" srcOrd="0" destOrd="0" parTransId="{C2401CCE-ECF1-483E-B8C8-514C6EB8C629}" sibTransId="{7E243B1D-3A80-49A8-9C5C-50629EC00FF1}"/>
    <dgm:cxn modelId="{BCD77730-2D18-44A3-8A9A-52E11488033B}" type="presOf" srcId="{7C7AD056-B19F-4E5B-9DD2-D6B996881D6D}" destId="{25FA754B-6B14-45A6-A141-749246CAFD5B}" srcOrd="0" destOrd="0" presId="urn:microsoft.com/office/officeart/2005/8/layout/vList2"/>
    <dgm:cxn modelId="{69881997-0136-446C-89B3-097AE1B8B0EC}" type="presOf" srcId="{B7C47F32-E71B-4AD9-9DE8-DABB134CC6F7}" destId="{911D32E3-D6CF-4EDE-AC21-84FD6A671ED1}" srcOrd="0" destOrd="0" presId="urn:microsoft.com/office/officeart/2005/8/layout/vList2"/>
    <dgm:cxn modelId="{CB92B9D6-63BB-4E3C-810E-5A8C70384975}" type="presParOf" srcId="{911D32E3-D6CF-4EDE-AC21-84FD6A671ED1}" destId="{25FA754B-6B14-45A6-A141-749246CAFD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6E5369CE-D735-4678-BA7E-E960AEA2336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8634E9F-91C1-4396-B346-188944DE8CD7}" type="par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730388F-4FB0-436A-AC2A-AED5FF0B755D}" type="sib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AFE6644-C5E6-47DF-9337-AA39BB9C5E13}">
      <dgm:prSet custT="1"/>
      <dgm:spPr>
        <a:solidFill>
          <a:srgbClr val="FFCC00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BFDA4F4-CEEB-4926-B266-BD7903414385}" type="par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403827-55ED-41CA-9816-EB067540328F}" type="sib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074E661-8A26-4A26-9FC3-DF574039C1B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A96F002-3A91-469B-BFC8-C9F18B6207E2}" type="par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107877-52AA-47FD-8FF9-95156564393A}" type="sib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B6F3457-D6B0-40B1-82EA-B9AAF63CE91B}">
      <dgm:prSet custT="1"/>
      <dgm:spPr>
        <a:solidFill>
          <a:srgbClr val="FF6699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5B2B2DF7-186A-4F0A-9F9D-110474631CE2}" type="par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CB9E60-D6E0-45B1-A932-D75DA6796EE6}" type="sib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727A009-E108-4F87-9309-89464D531190}">
      <dgm:prSet custT="1"/>
      <dgm:spPr>
        <a:solidFill>
          <a:srgbClr val="CC99FF"/>
        </a:solidFill>
      </dgm:spPr>
      <dgm:t>
        <a:bodyPr/>
        <a:lstStyle/>
        <a:p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A48E0D-4B3F-48B2-885A-6DFCC9AB90A3}" type="par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2F63AC5-CEA2-4A50-A21C-3F809E1CE39C}" type="sib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7F95394C-9EE1-451D-9670-EF660EC999BB}" type="pres">
      <dgm:prSet presAssocID="{6E5369CE-D735-4678-BA7E-E960AEA23368}" presName="centerShape" presStyleLbl="vennNode1" presStyleIdx="0" presStyleCnt="5" custScaleX="138686" custScaleY="107170"/>
      <dgm:spPr/>
      <dgm:t>
        <a:bodyPr/>
        <a:lstStyle/>
        <a:p>
          <a:endParaRPr lang="th-TH"/>
        </a:p>
      </dgm:t>
    </dgm:pt>
    <dgm:pt modelId="{3CBD4E2B-4233-461B-B025-C4AF73DE8F08}" type="pres">
      <dgm:prSet presAssocID="{FAFE6644-C5E6-47DF-9337-AA39BB9C5E13}" presName="node" presStyleLbl="vennNode1" presStyleIdx="1" presStyleCnt="5" custScaleX="123137" custScaleY="95444" custRadScaleRad="98453" custRadScaleInc="-39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C5972B-E7BF-4DF2-B50D-4A5F1205A479}" type="pres">
      <dgm:prSet presAssocID="{8074E661-8A26-4A26-9FC3-DF574039C1B8}" presName="node" presStyleLbl="vennNode1" presStyleIdx="2" presStyleCnt="5" custScaleX="120670" custScaleY="114286" custRadScaleRad="108328" custRadScaleInc="-51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850581-85BB-4600-912B-8ADAAEF06389}" type="pres">
      <dgm:prSet presAssocID="{3B6F3457-D6B0-40B1-82EA-B9AAF63CE91B}" presName="node" presStyleLbl="vennNode1" presStyleIdx="3" presStyleCnt="5" custScaleX="123137" custScaleY="118951" custRadScaleRad="102970" custRadScaleInc="156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20E1CC-E70F-43D3-BA60-6F59EF1D1F51}" type="pres">
      <dgm:prSet presAssocID="{2727A009-E108-4F87-9309-89464D531190}" presName="node" presStyleLbl="vennNode1" presStyleIdx="4" presStyleCnt="5" custScaleX="122511" custScaleY="105679" custRadScaleRad="123396" custRadScaleInc="133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43DA77B-A6E3-4359-8721-FFD3DD2399E6}" type="presOf" srcId="{FAFE6644-C5E6-47DF-9337-AA39BB9C5E13}" destId="{3CBD4E2B-4233-461B-B025-C4AF73DE8F08}" srcOrd="0" destOrd="0" presId="urn:microsoft.com/office/officeart/2005/8/layout/radial3"/>
    <dgm:cxn modelId="{74390E81-6110-48C0-8D97-65FAC403D74F}" srcId="{6E5369CE-D735-4678-BA7E-E960AEA23368}" destId="{8074E661-8A26-4A26-9FC3-DF574039C1B8}" srcOrd="1" destOrd="0" parTransId="{9A96F002-3A91-469B-BFC8-C9F18B6207E2}" sibTransId="{0A107877-52AA-47FD-8FF9-95156564393A}"/>
    <dgm:cxn modelId="{5986F8AD-AFDC-4C51-93B6-31A23F69DC6E}" type="presOf" srcId="{3B6F3457-D6B0-40B1-82EA-B9AAF63CE91B}" destId="{65850581-85BB-4600-912B-8ADAAEF06389}" srcOrd="0" destOrd="0" presId="urn:microsoft.com/office/officeart/2005/8/layout/radial3"/>
    <dgm:cxn modelId="{5710010B-0EB9-4DFC-9AFC-A2E50D013FF3}" srcId="{6E5369CE-D735-4678-BA7E-E960AEA23368}" destId="{2727A009-E108-4F87-9309-89464D531190}" srcOrd="3" destOrd="0" parTransId="{0AA48E0D-4B3F-48B2-885A-6DFCC9AB90A3}" sibTransId="{12F63AC5-CEA2-4A50-A21C-3F809E1CE39C}"/>
    <dgm:cxn modelId="{24B4BF65-103B-4762-8953-2AF023B9EAF7}" type="presOf" srcId="{2727A009-E108-4F87-9309-89464D531190}" destId="{3120E1CC-E70F-43D3-BA60-6F59EF1D1F51}" srcOrd="0" destOrd="0" presId="urn:microsoft.com/office/officeart/2005/8/layout/radial3"/>
    <dgm:cxn modelId="{5F88D5C4-CF1B-427E-BE8D-78D0A1BF709A}" type="presOf" srcId="{8074E661-8A26-4A26-9FC3-DF574039C1B8}" destId="{91C5972B-E7BF-4DF2-B50D-4A5F1205A479}" srcOrd="0" destOrd="0" presId="urn:microsoft.com/office/officeart/2005/8/layout/radial3"/>
    <dgm:cxn modelId="{EE131AC0-74EA-407B-997D-F2AD70983C4A}" srcId="{ED1335F9-62CD-4446-A48A-23F20A7CB1CF}" destId="{6E5369CE-D735-4678-BA7E-E960AEA23368}" srcOrd="0" destOrd="0" parTransId="{D8634E9F-91C1-4396-B346-188944DE8CD7}" sibTransId="{F730388F-4FB0-436A-AC2A-AED5FF0B755D}"/>
    <dgm:cxn modelId="{32E45D5E-824C-421B-9461-2DF3EDB22912}" srcId="{6E5369CE-D735-4678-BA7E-E960AEA23368}" destId="{FAFE6644-C5E6-47DF-9337-AA39BB9C5E13}" srcOrd="0" destOrd="0" parTransId="{9BFDA4F4-CEEB-4926-B266-BD7903414385}" sibTransId="{2B403827-55ED-41CA-9816-EB067540328F}"/>
    <dgm:cxn modelId="{913627C4-8A2C-4046-A3BA-81998503A70F}" type="presOf" srcId="{6E5369CE-D735-4678-BA7E-E960AEA23368}" destId="{7F95394C-9EE1-451D-9670-EF660EC999BB}" srcOrd="0" destOrd="0" presId="urn:microsoft.com/office/officeart/2005/8/layout/radial3"/>
    <dgm:cxn modelId="{633C9D2A-3CAB-43FD-AC9F-97DBDE8C8DF0}" type="presOf" srcId="{ED1335F9-62CD-4446-A48A-23F20A7CB1CF}" destId="{DBB9D185-21A3-4CFD-95E4-4F90215ACF75}" srcOrd="0" destOrd="0" presId="urn:microsoft.com/office/officeart/2005/8/layout/radial3"/>
    <dgm:cxn modelId="{4CE24763-F4D9-44E9-8B15-537C65425860}" srcId="{6E5369CE-D735-4678-BA7E-E960AEA23368}" destId="{3B6F3457-D6B0-40B1-82EA-B9AAF63CE91B}" srcOrd="2" destOrd="0" parTransId="{5B2B2DF7-186A-4F0A-9F9D-110474631CE2}" sibTransId="{33CB9E60-D6E0-45B1-A932-D75DA6796EE6}"/>
    <dgm:cxn modelId="{C65D2A33-D4F9-4867-BA15-5446B214BCAD}" type="presParOf" srcId="{DBB9D185-21A3-4CFD-95E4-4F90215ACF75}" destId="{95D97079-6772-4984-BF9E-7522995848B2}" srcOrd="0" destOrd="0" presId="urn:microsoft.com/office/officeart/2005/8/layout/radial3"/>
    <dgm:cxn modelId="{91015888-6784-4D8A-A188-B5DF71DC9931}" type="presParOf" srcId="{95D97079-6772-4984-BF9E-7522995848B2}" destId="{7F95394C-9EE1-451D-9670-EF660EC999BB}" srcOrd="0" destOrd="0" presId="urn:microsoft.com/office/officeart/2005/8/layout/radial3"/>
    <dgm:cxn modelId="{0A1FA0E6-4A43-49C1-BF9E-572A317C7455}" type="presParOf" srcId="{95D97079-6772-4984-BF9E-7522995848B2}" destId="{3CBD4E2B-4233-461B-B025-C4AF73DE8F08}" srcOrd="1" destOrd="0" presId="urn:microsoft.com/office/officeart/2005/8/layout/radial3"/>
    <dgm:cxn modelId="{43360ABF-87B4-4C7B-B66A-9F15F4CD706D}" type="presParOf" srcId="{95D97079-6772-4984-BF9E-7522995848B2}" destId="{91C5972B-E7BF-4DF2-B50D-4A5F1205A479}" srcOrd="2" destOrd="0" presId="urn:microsoft.com/office/officeart/2005/8/layout/radial3"/>
    <dgm:cxn modelId="{7734BD83-9E38-4421-806F-569BF2E8699A}" type="presParOf" srcId="{95D97079-6772-4984-BF9E-7522995848B2}" destId="{65850581-85BB-4600-912B-8ADAAEF06389}" srcOrd="3" destOrd="0" presId="urn:microsoft.com/office/officeart/2005/8/layout/radial3"/>
    <dgm:cxn modelId="{5995570C-EDC9-4F08-BE73-8C4C30F0C09A}" type="presParOf" srcId="{95D97079-6772-4984-BF9E-7522995848B2}" destId="{3120E1CC-E70F-43D3-BA60-6F59EF1D1F5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A650F533-F63B-4D44-97D0-0B286399D06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ไม่ต้องประกาศ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34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2ACE87EE-AC31-4D53-B8BB-E003DD5A89F6}" type="parTrans" cxnId="{4B27A934-3C31-499C-8CF6-A9C37AE40D4B}">
      <dgm:prSet/>
      <dgm:spPr/>
      <dgm:t>
        <a:bodyPr/>
        <a:lstStyle/>
        <a:p>
          <a:endParaRPr lang="th-TH"/>
        </a:p>
      </dgm:t>
    </dgm:pt>
    <dgm:pt modelId="{A48C8847-D653-4A05-8D28-ABB4219F07A2}" type="sibTrans" cxnId="{4B27A934-3C31-499C-8CF6-A9C37AE40D4B}">
      <dgm:prSet/>
      <dgm:spPr/>
      <dgm:t>
        <a:bodyPr/>
        <a:lstStyle/>
        <a:p>
          <a:endParaRPr lang="th-TH"/>
        </a:p>
      </dgm:t>
    </dgm:pt>
    <dgm:pt modelId="{D2975BF3-149A-457A-8D26-ED6CF1448744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</a:t>
          </a:r>
          <a:r>
            <a:rPr lang="th-TH" sz="2000" b="1" dirty="0" smtClean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เร่งด่วน </a:t>
          </a: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หรือเป็นพัสดุที่ใช้ในราชการลับ</a:t>
          </a:r>
        </a:p>
      </dgm:t>
    </dgm:pt>
    <dgm:pt modelId="{73CF6DB5-E24B-4D37-9951-ACAC3E2AEAAB}" type="parTrans" cxnId="{DB886A62-9877-4110-B00C-61127C2E3326}">
      <dgm:prSet/>
      <dgm:spPr/>
      <dgm:t>
        <a:bodyPr/>
        <a:lstStyle/>
        <a:p>
          <a:endParaRPr lang="th-TH"/>
        </a:p>
      </dgm:t>
    </dgm:pt>
    <dgm:pt modelId="{9E042395-C559-44F9-8219-BB28A0A6FA55}" type="sibTrans" cxnId="{DB886A62-9877-4110-B00C-61127C2E3326}">
      <dgm:prSet/>
      <dgm:spPr/>
      <dgm:t>
        <a:bodyPr/>
        <a:lstStyle/>
        <a:p>
          <a:endParaRPr lang="th-TH"/>
        </a:p>
      </dgm:t>
    </dgm:pt>
    <dgm:pt modelId="{80544D87-A333-4238-B7AD-11F215C65AF8}">
      <dgm:prSet custT="1"/>
      <dgm:spPr>
        <a:solidFill>
          <a:srgbClr val="FFC000"/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ในกฎกระทรวงหรือมี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ความจำเป็นต้องใช้พัสดุ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โดยฉุกเฉิน หรือเป็นพัสดุ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ที่จะขายทอดตลาด</a:t>
          </a:r>
        </a:p>
      </dgm:t>
    </dgm:pt>
    <dgm:pt modelId="{B7F707D7-EFA5-49AC-9D80-DC9FCBE4F953}" type="parTrans" cxnId="{4A774B4E-7B2C-413E-8D55-5454B5F917A6}">
      <dgm:prSet/>
      <dgm:spPr/>
      <dgm:t>
        <a:bodyPr/>
        <a:lstStyle/>
        <a:p>
          <a:endParaRPr lang="th-TH"/>
        </a:p>
      </dgm:t>
    </dgm:pt>
    <dgm:pt modelId="{EBE66C48-6CFD-48D7-8348-08E8DC425CE8}" type="sibTrans" cxnId="{4A774B4E-7B2C-413E-8D55-5454B5F917A6}">
      <dgm:prSet/>
      <dgm:spPr/>
      <dgm:t>
        <a:bodyPr/>
        <a:lstStyle/>
        <a:p>
          <a:endParaRPr lang="th-TH"/>
        </a:p>
      </dgm:t>
    </dgm:pt>
    <dgm:pt modelId="{272CC6B8-B43B-4962-A7AD-BD81D3E0EF5C}">
      <dgm:prSet custT="1"/>
      <dgm:spPr>
        <a:solidFill>
          <a:srgbClr val="CC99FF"/>
        </a:soli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กรณีงานจ้างที่ปรึกษา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ที่มีวงเงินตามที่กำหนดในกฎกระทรวงหรือมีความจำเป็นเร่งด่วนหรือที่เกี่ยวกับความมั่นคงของชาติ</a:t>
          </a:r>
        </a:p>
      </dgm:t>
    </dgm:pt>
    <dgm:pt modelId="{757ECD71-C90C-4726-951C-8C365E71CAE4}" type="parTrans" cxnId="{202BD39F-7048-4944-B510-92BEA1477FB1}">
      <dgm:prSet/>
      <dgm:spPr/>
      <dgm:t>
        <a:bodyPr/>
        <a:lstStyle/>
        <a:p>
          <a:endParaRPr lang="th-TH"/>
        </a:p>
      </dgm:t>
    </dgm:pt>
    <dgm:pt modelId="{6F09CBF2-7289-454B-B0B5-96D3974991F9}" type="sibTrans" cxnId="{202BD39F-7048-4944-B510-92BEA1477FB1}">
      <dgm:prSet/>
      <dgm:spPr/>
      <dgm:t>
        <a:bodyPr/>
        <a:lstStyle/>
        <a:p>
          <a:endParaRPr lang="th-TH"/>
        </a:p>
      </dgm:t>
    </dgm:pt>
    <dgm:pt modelId="{D847D43A-2C2D-4378-BDDE-7DEA5DF06A6B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ความจำเป็นเร่งด่วนหรือที่เกี่ยวกับความมั่นคงของชาติ</a:t>
          </a:r>
          <a:endParaRPr lang="en-US" sz="2000" b="1" u="sng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CBFDBC92-3D2F-48D4-B95A-219EC2A95AAA}" type="parTrans" cxnId="{EF3E85FA-B94D-4D33-BAC4-4082D7163829}">
      <dgm:prSet/>
      <dgm:spPr/>
      <dgm:t>
        <a:bodyPr/>
        <a:lstStyle/>
        <a:p>
          <a:endParaRPr lang="th-TH"/>
        </a:p>
      </dgm:t>
    </dgm:pt>
    <dgm:pt modelId="{83B46893-08E5-4FA9-B46A-5BF684E989EE}" type="sibTrans" cxnId="{EF3E85FA-B94D-4D33-BAC4-4082D7163829}">
      <dgm:prSet/>
      <dgm:spPr/>
      <dgm:t>
        <a:bodyPr/>
        <a:lstStyle/>
        <a:p>
          <a:endParaRPr lang="th-TH"/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97BFCB46-19F8-47E7-8DB0-389D130E0CEE}" type="pres">
      <dgm:prSet presAssocID="{A650F533-F63B-4D44-97D0-0B286399D068}" presName="centerShape" presStyleLbl="vennNode1" presStyleIdx="0" presStyleCnt="5" custScaleX="168269" custScaleY="89256" custLinFactNeighborX="-370" custLinFactNeighborY="-3485"/>
      <dgm:spPr/>
      <dgm:t>
        <a:bodyPr/>
        <a:lstStyle/>
        <a:p>
          <a:endParaRPr lang="th-TH"/>
        </a:p>
      </dgm:t>
    </dgm:pt>
    <dgm:pt modelId="{06476A0C-CF2D-49A2-BD83-F054FDB80DBB}" type="pres">
      <dgm:prSet presAssocID="{D2975BF3-149A-457A-8D26-ED6CF1448744}" presName="node" presStyleLbl="vennNode1" presStyleIdx="1" presStyleCnt="5" custScaleX="204068" custScaleY="93564" custRadScaleRad="92676" custRadScaleInc="1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81D71A-EB3B-4107-884B-BCF8EB80C26E}" type="pres">
      <dgm:prSet presAssocID="{80544D87-A333-4238-B7AD-11F215C65AF8}" presName="node" presStyleLbl="vennNode1" presStyleIdx="2" presStyleCnt="5" custScaleX="204179" custScaleY="136272" custRadScaleRad="146207" custRadScaleInc="-37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DB3EAC-405B-4476-B89A-A98A46E44A2E}" type="pres">
      <dgm:prSet presAssocID="{272CC6B8-B43B-4962-A7AD-BD81D3E0EF5C}" presName="node" presStyleLbl="vennNode1" presStyleIdx="3" presStyleCnt="5" custScaleX="251826" custScaleY="101145" custRadScaleRad="83552" custRadScaleInc="400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DD329-3579-4EBB-9112-BFF555590EB7}" type="pres">
      <dgm:prSet presAssocID="{D847D43A-2C2D-4378-BDDE-7DEA5DF06A6B}" presName="node" presStyleLbl="vennNode1" presStyleIdx="4" presStyleCnt="5" custScaleX="203828" custScaleY="141442" custRadScaleRad="151414" custRadScaleInc="58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844998B-81D2-4B51-8C13-11542B355FB0}" type="presOf" srcId="{80544D87-A333-4238-B7AD-11F215C65AF8}" destId="{9C81D71A-EB3B-4107-884B-BCF8EB80C26E}" srcOrd="0" destOrd="0" presId="urn:microsoft.com/office/officeart/2005/8/layout/radial3"/>
    <dgm:cxn modelId="{4B27A934-3C31-499C-8CF6-A9C37AE40D4B}" srcId="{ED1335F9-62CD-4446-A48A-23F20A7CB1CF}" destId="{A650F533-F63B-4D44-97D0-0B286399D068}" srcOrd="0" destOrd="0" parTransId="{2ACE87EE-AC31-4D53-B8BB-E003DD5A89F6}" sibTransId="{A48C8847-D653-4A05-8D28-ABB4219F07A2}"/>
    <dgm:cxn modelId="{DB886A62-9877-4110-B00C-61127C2E3326}" srcId="{A650F533-F63B-4D44-97D0-0B286399D068}" destId="{D2975BF3-149A-457A-8D26-ED6CF1448744}" srcOrd="0" destOrd="0" parTransId="{73CF6DB5-E24B-4D37-9951-ACAC3E2AEAAB}" sibTransId="{9E042395-C559-44F9-8219-BB28A0A6FA55}"/>
    <dgm:cxn modelId="{DC1518EA-E8B6-49EB-BAFE-75B5558BF287}" type="presOf" srcId="{272CC6B8-B43B-4962-A7AD-BD81D3E0EF5C}" destId="{F5DB3EAC-405B-4476-B89A-A98A46E44A2E}" srcOrd="0" destOrd="0" presId="urn:microsoft.com/office/officeart/2005/8/layout/radial3"/>
    <dgm:cxn modelId="{A3F72311-801F-4298-B749-AA4EFC36F60D}" type="presOf" srcId="{D847D43A-2C2D-4378-BDDE-7DEA5DF06A6B}" destId="{1C7DD329-3579-4EBB-9112-BFF555590EB7}" srcOrd="0" destOrd="0" presId="urn:microsoft.com/office/officeart/2005/8/layout/radial3"/>
    <dgm:cxn modelId="{279AE806-7EAF-437A-BB78-B03A8C3E5B6C}" type="presOf" srcId="{ED1335F9-62CD-4446-A48A-23F20A7CB1CF}" destId="{DBB9D185-21A3-4CFD-95E4-4F90215ACF75}" srcOrd="0" destOrd="0" presId="urn:microsoft.com/office/officeart/2005/8/layout/radial3"/>
    <dgm:cxn modelId="{DC7CD44C-FF98-4DE5-AB33-186347521228}" type="presOf" srcId="{A650F533-F63B-4D44-97D0-0B286399D068}" destId="{97BFCB46-19F8-47E7-8DB0-389D130E0CEE}" srcOrd="0" destOrd="0" presId="urn:microsoft.com/office/officeart/2005/8/layout/radial3"/>
    <dgm:cxn modelId="{E597AC85-5D20-424D-8A02-63607B152D97}" type="presOf" srcId="{D2975BF3-149A-457A-8D26-ED6CF1448744}" destId="{06476A0C-CF2D-49A2-BD83-F054FDB80DBB}" srcOrd="0" destOrd="0" presId="urn:microsoft.com/office/officeart/2005/8/layout/radial3"/>
    <dgm:cxn modelId="{4A774B4E-7B2C-413E-8D55-5454B5F917A6}" srcId="{A650F533-F63B-4D44-97D0-0B286399D068}" destId="{80544D87-A333-4238-B7AD-11F215C65AF8}" srcOrd="1" destOrd="0" parTransId="{B7F707D7-EFA5-49AC-9D80-DC9FCBE4F953}" sibTransId="{EBE66C48-6CFD-48D7-8348-08E8DC425CE8}"/>
    <dgm:cxn modelId="{202BD39F-7048-4944-B510-92BEA1477FB1}" srcId="{A650F533-F63B-4D44-97D0-0B286399D068}" destId="{272CC6B8-B43B-4962-A7AD-BD81D3E0EF5C}" srcOrd="2" destOrd="0" parTransId="{757ECD71-C90C-4726-951C-8C365E71CAE4}" sibTransId="{6F09CBF2-7289-454B-B0B5-96D3974991F9}"/>
    <dgm:cxn modelId="{EF3E85FA-B94D-4D33-BAC4-4082D7163829}" srcId="{A650F533-F63B-4D44-97D0-0B286399D068}" destId="{D847D43A-2C2D-4378-BDDE-7DEA5DF06A6B}" srcOrd="3" destOrd="0" parTransId="{CBFDBC92-3D2F-48D4-B95A-219EC2A95AAA}" sibTransId="{83B46893-08E5-4FA9-B46A-5BF684E989EE}"/>
    <dgm:cxn modelId="{7DFC0878-16F0-425F-BDCF-ABCBEDB0904E}" type="presParOf" srcId="{DBB9D185-21A3-4CFD-95E4-4F90215ACF75}" destId="{95D97079-6772-4984-BF9E-7522995848B2}" srcOrd="0" destOrd="0" presId="urn:microsoft.com/office/officeart/2005/8/layout/radial3"/>
    <dgm:cxn modelId="{01DA39D6-B8E3-48A8-9DAB-6F0452356452}" type="presParOf" srcId="{95D97079-6772-4984-BF9E-7522995848B2}" destId="{97BFCB46-19F8-47E7-8DB0-389D130E0CEE}" srcOrd="0" destOrd="0" presId="urn:microsoft.com/office/officeart/2005/8/layout/radial3"/>
    <dgm:cxn modelId="{AAEFA4E4-F6BE-440C-A91F-AC4659A08C01}" type="presParOf" srcId="{95D97079-6772-4984-BF9E-7522995848B2}" destId="{06476A0C-CF2D-49A2-BD83-F054FDB80DBB}" srcOrd="1" destOrd="0" presId="urn:microsoft.com/office/officeart/2005/8/layout/radial3"/>
    <dgm:cxn modelId="{D7A307C1-2D8D-4982-B61D-692EFA45B496}" type="presParOf" srcId="{95D97079-6772-4984-BF9E-7522995848B2}" destId="{9C81D71A-EB3B-4107-884B-BCF8EB80C26E}" srcOrd="2" destOrd="0" presId="urn:microsoft.com/office/officeart/2005/8/layout/radial3"/>
    <dgm:cxn modelId="{A58B984C-11AF-4BFA-89DD-4DFB74CB562E}" type="presParOf" srcId="{95D97079-6772-4984-BF9E-7522995848B2}" destId="{F5DB3EAC-405B-4476-B89A-A98A46E44A2E}" srcOrd="3" destOrd="0" presId="urn:microsoft.com/office/officeart/2005/8/layout/radial3"/>
    <dgm:cxn modelId="{E3D24C22-02A3-474F-858E-FD2C3DD62427}" type="presParOf" srcId="{95D97079-6772-4984-BF9E-7522995848B2}" destId="{1C7DD329-3579-4EBB-9112-BFF555590EB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FFB981F-E93E-4BDA-A34E-DE4636A05D3D}" type="doc">
      <dgm:prSet loTypeId="urn:microsoft.com/office/officeart/2005/8/layout/process2" loCatId="process" qsTypeId="urn:microsoft.com/office/officeart/2005/8/quickstyle/simple2" qsCatId="simple" csTypeId="urn:microsoft.com/office/officeart/2005/8/colors/colorful1#7" csCatId="colorful" phldr="1"/>
      <dgm:spPr/>
    </dgm:pt>
    <dgm:pt modelId="{2ECAC81C-82A1-44EF-B4A9-E36F6F2B8E7D}">
      <dgm:prSet phldrT="[ข้อความ]" custT="1"/>
      <dgm:spPr>
        <a:xfrm>
          <a:off x="2175034" y="83069"/>
          <a:ext cx="2999131" cy="882763"/>
        </a:xfr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gm:t>
    </dgm:pt>
    <dgm:pt modelId="{595A4A9F-9A27-4FB9-AFAF-41B2E15C1FC8}" type="parTrans" cxnId="{38FEA9C9-AC07-494A-8A6A-15516B4A0D41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ECA2BC5-EA86-4847-A3BE-A295D8022DA0}" type="sibTrans" cxnId="{38FEA9C9-AC07-494A-8A6A-15516B4A0D41}">
      <dgm:prSet custT="1"/>
      <dgm:spPr>
        <a:xfrm rot="5400000">
          <a:off x="3463775" y="1003727"/>
          <a:ext cx="463943" cy="542556"/>
        </a:xfr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7323EF8-399D-48C8-B739-E95903849A36}">
      <dgm:prSet phldrT="[ข้อความ]" custT="1"/>
      <dgm:spPr>
        <a:xfrm>
          <a:off x="2217442" y="1584178"/>
          <a:ext cx="2999131" cy="890841"/>
        </a:xfr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gm:t>
    </dgm:pt>
    <dgm:pt modelId="{83799E5F-1027-4201-B4BB-1F360AC0117B}" type="parTrans" cxnId="{C4D1178F-4469-46D4-854B-988297F9C225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84DBC9C-827C-4ACA-9ADF-606EAAA3E166}" type="sibTrans" cxnId="{C4D1178F-4469-46D4-854B-988297F9C225}">
      <dgm:prSet custT="1"/>
      <dgm:spPr>
        <a:xfrm rot="5400000">
          <a:off x="3560768" y="2420878"/>
          <a:ext cx="325721" cy="542556"/>
        </a:xfr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637C2AE0-D97E-4C27-ADFC-BE04B31D4A0A}">
      <dgm:prSet phldrT="[ข้อความ]" custT="1"/>
      <dgm:spPr>
        <a:xfrm>
          <a:off x="2232257" y="2909294"/>
          <a:ext cx="2999131" cy="1205681"/>
        </a:xfr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gm:t>
    </dgm:pt>
    <dgm:pt modelId="{36DA1AC5-5657-4505-8B07-1691B023E04F}" type="par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DF5703C6-C94D-4E38-AC63-A0422A87A458}" type="sib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9BF6D98F-FCBE-4454-B21B-78E1DFC8F3A0}" type="pres">
      <dgm:prSet presAssocID="{2FFB981F-E93E-4BDA-A34E-DE4636A05D3D}" presName="linearFlow" presStyleCnt="0">
        <dgm:presLayoutVars>
          <dgm:resizeHandles val="exact"/>
        </dgm:presLayoutVars>
      </dgm:prSet>
      <dgm:spPr/>
    </dgm:pt>
    <dgm:pt modelId="{D6351BBC-93EF-4B76-8F7B-33EA41E7085D}" type="pres">
      <dgm:prSet presAssocID="{2ECAC81C-82A1-44EF-B4A9-E36F6F2B8E7D}" presName="node" presStyleLbl="node1" presStyleIdx="0" presStyleCnt="3" custScaleY="73217" custLinFactNeighborX="-5785" custLinFactNeighborY="1376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2E09ECB8-560A-48B4-B581-E1EB06249C22}" type="pres">
      <dgm:prSet presAssocID="{BECA2BC5-EA86-4847-A3BE-A295D8022DA0}" presName="sibTrans" presStyleLbl="sibTrans2D1" presStyleIdx="0" presStyleCnt="2" custAng="9683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8C89DDDD-777D-4626-8320-57280FBF2F83}" type="pres">
      <dgm:prSet presAssocID="{BECA2BC5-EA86-4847-A3BE-A295D8022DA0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ED0CE281-B6CD-4D1D-A82E-A7C6801C6843}" type="pres">
      <dgm:prSet presAssocID="{A7323EF8-399D-48C8-B739-E95903849A36}" presName="node" presStyleLbl="node1" presStyleIdx="1" presStyleCnt="3" custScaleY="73887" custLinFactNeighborX="-4371" custLinFactNeighborY="1633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FD775177-F14C-4889-AA47-8159EAF5480C}" type="pres">
      <dgm:prSet presAssocID="{B84DBC9C-827C-4ACA-9ADF-606EAAA3E166}" presName="sibTrans" presStyleLbl="sibTrans2D1" presStyleIdx="1" presStyleCnt="2" custAng="3435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AF982563-CE24-4F68-8157-7EC179565481}" type="pres">
      <dgm:prSet presAssocID="{B84DBC9C-827C-4ACA-9ADF-606EAAA3E166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AAD7548D-8FE7-4987-BA5F-72DAB0C8D371}" type="pres">
      <dgm:prSet presAssocID="{637C2AE0-D97E-4C27-ADFC-BE04B31D4A0A}" presName="node" presStyleLbl="node1" presStyleIdx="2" presStyleCnt="3" custLinFactNeighborX="-3877" custLinFactNeighborY="-1162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</dgm:ptLst>
  <dgm:cxnLst>
    <dgm:cxn modelId="{38FEA9C9-AC07-494A-8A6A-15516B4A0D41}" srcId="{2FFB981F-E93E-4BDA-A34E-DE4636A05D3D}" destId="{2ECAC81C-82A1-44EF-B4A9-E36F6F2B8E7D}" srcOrd="0" destOrd="0" parTransId="{595A4A9F-9A27-4FB9-AFAF-41B2E15C1FC8}" sibTransId="{BECA2BC5-EA86-4847-A3BE-A295D8022DA0}"/>
    <dgm:cxn modelId="{6E0413AC-8735-49D9-BA50-ABA2EFCBD397}" type="presOf" srcId="{637C2AE0-D97E-4C27-ADFC-BE04B31D4A0A}" destId="{AAD7548D-8FE7-4987-BA5F-72DAB0C8D371}" srcOrd="0" destOrd="0" presId="urn:microsoft.com/office/officeart/2005/8/layout/process2"/>
    <dgm:cxn modelId="{E390B6E8-C4D4-4D4A-9C45-E21DAABBA507}" type="presOf" srcId="{2ECAC81C-82A1-44EF-B4A9-E36F6F2B8E7D}" destId="{D6351BBC-93EF-4B76-8F7B-33EA41E7085D}" srcOrd="0" destOrd="0" presId="urn:microsoft.com/office/officeart/2005/8/layout/process2"/>
    <dgm:cxn modelId="{CADD80B3-8BC9-429E-B835-6F40BA65B060}" type="presOf" srcId="{A7323EF8-399D-48C8-B739-E95903849A36}" destId="{ED0CE281-B6CD-4D1D-A82E-A7C6801C6843}" srcOrd="0" destOrd="0" presId="urn:microsoft.com/office/officeart/2005/8/layout/process2"/>
    <dgm:cxn modelId="{268C24D4-69DE-44FC-B574-D1C31EBA018A}" type="presOf" srcId="{B84DBC9C-827C-4ACA-9ADF-606EAAA3E166}" destId="{AF982563-CE24-4F68-8157-7EC179565481}" srcOrd="1" destOrd="0" presId="urn:microsoft.com/office/officeart/2005/8/layout/process2"/>
    <dgm:cxn modelId="{C4D1178F-4469-46D4-854B-988297F9C225}" srcId="{2FFB981F-E93E-4BDA-A34E-DE4636A05D3D}" destId="{A7323EF8-399D-48C8-B739-E95903849A36}" srcOrd="1" destOrd="0" parTransId="{83799E5F-1027-4201-B4BB-1F360AC0117B}" sibTransId="{B84DBC9C-827C-4ACA-9ADF-606EAAA3E166}"/>
    <dgm:cxn modelId="{627A41BA-B9EA-43B5-A54C-A3AC1D48BBA5}" type="presOf" srcId="{B84DBC9C-827C-4ACA-9ADF-606EAAA3E166}" destId="{FD775177-F14C-4889-AA47-8159EAF5480C}" srcOrd="0" destOrd="0" presId="urn:microsoft.com/office/officeart/2005/8/layout/process2"/>
    <dgm:cxn modelId="{C60EF540-16D8-403B-B86F-5FD233D8BF94}" srcId="{2FFB981F-E93E-4BDA-A34E-DE4636A05D3D}" destId="{637C2AE0-D97E-4C27-ADFC-BE04B31D4A0A}" srcOrd="2" destOrd="0" parTransId="{36DA1AC5-5657-4505-8B07-1691B023E04F}" sibTransId="{DF5703C6-C94D-4E38-AC63-A0422A87A458}"/>
    <dgm:cxn modelId="{79F49AA2-8E06-4505-B600-5C5CD360A6BD}" type="presOf" srcId="{BECA2BC5-EA86-4847-A3BE-A295D8022DA0}" destId="{2E09ECB8-560A-48B4-B581-E1EB06249C22}" srcOrd="0" destOrd="0" presId="urn:microsoft.com/office/officeart/2005/8/layout/process2"/>
    <dgm:cxn modelId="{95BC8664-BAC7-4A9F-97A1-CB33AB90821D}" type="presOf" srcId="{BECA2BC5-EA86-4847-A3BE-A295D8022DA0}" destId="{8C89DDDD-777D-4626-8320-57280FBF2F83}" srcOrd="1" destOrd="0" presId="urn:microsoft.com/office/officeart/2005/8/layout/process2"/>
    <dgm:cxn modelId="{2A01605B-9993-4CA5-A886-561269D8CAC4}" type="presOf" srcId="{2FFB981F-E93E-4BDA-A34E-DE4636A05D3D}" destId="{9BF6D98F-FCBE-4454-B21B-78E1DFC8F3A0}" srcOrd="0" destOrd="0" presId="urn:microsoft.com/office/officeart/2005/8/layout/process2"/>
    <dgm:cxn modelId="{B40F25F3-36C6-4528-8CD3-1726C0F50A42}" type="presParOf" srcId="{9BF6D98F-FCBE-4454-B21B-78E1DFC8F3A0}" destId="{D6351BBC-93EF-4B76-8F7B-33EA41E7085D}" srcOrd="0" destOrd="0" presId="urn:microsoft.com/office/officeart/2005/8/layout/process2"/>
    <dgm:cxn modelId="{7F131C6F-ECB4-4840-A165-241C421121FD}" type="presParOf" srcId="{9BF6D98F-FCBE-4454-B21B-78E1DFC8F3A0}" destId="{2E09ECB8-560A-48B4-B581-E1EB06249C22}" srcOrd="1" destOrd="0" presId="urn:microsoft.com/office/officeart/2005/8/layout/process2"/>
    <dgm:cxn modelId="{1E951CF2-1FD0-4AA4-B1BE-A7545946C2B3}" type="presParOf" srcId="{2E09ECB8-560A-48B4-B581-E1EB06249C22}" destId="{8C89DDDD-777D-4626-8320-57280FBF2F83}" srcOrd="0" destOrd="0" presId="urn:microsoft.com/office/officeart/2005/8/layout/process2"/>
    <dgm:cxn modelId="{558A1AFF-2FD2-457E-A481-F12F013D1465}" type="presParOf" srcId="{9BF6D98F-FCBE-4454-B21B-78E1DFC8F3A0}" destId="{ED0CE281-B6CD-4D1D-A82E-A7C6801C6843}" srcOrd="2" destOrd="0" presId="urn:microsoft.com/office/officeart/2005/8/layout/process2"/>
    <dgm:cxn modelId="{25018875-E0D9-488E-B828-7AD2153FC75D}" type="presParOf" srcId="{9BF6D98F-FCBE-4454-B21B-78E1DFC8F3A0}" destId="{FD775177-F14C-4889-AA47-8159EAF5480C}" srcOrd="3" destOrd="0" presId="urn:microsoft.com/office/officeart/2005/8/layout/process2"/>
    <dgm:cxn modelId="{751A9051-2114-44CA-B9C9-62CCBF95CE14}" type="presParOf" srcId="{FD775177-F14C-4889-AA47-8159EAF5480C}" destId="{AF982563-CE24-4F68-8157-7EC179565481}" srcOrd="0" destOrd="0" presId="urn:microsoft.com/office/officeart/2005/8/layout/process2"/>
    <dgm:cxn modelId="{34D927FE-4AE5-4FAB-BBDB-6445A179CF86}" type="presParOf" srcId="{9BF6D98F-FCBE-4454-B21B-78E1DFC8F3A0}" destId="{AAD7548D-8FE7-4987-BA5F-72DAB0C8D37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A17218C-2C76-411A-9BDF-42662305DDAA}" type="doc">
      <dgm:prSet loTypeId="urn:microsoft.com/office/officeart/2005/8/layout/lProcess1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th-TH"/>
        </a:p>
      </dgm:t>
    </dgm:pt>
    <dgm:pt modelId="{232DA71A-C424-470A-A0EF-31DBD6184809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rPr>
            <a:t>บริษัท </a:t>
          </a:r>
          <a:r>
            <a:rPr lang="en-US" sz="32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rPr>
            <a:t>A</a:t>
          </a:r>
          <a:endParaRPr lang="th-TH" sz="3200" b="1" dirty="0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871AF650-7C87-4E04-B674-FE01C42ED394}" type="parTrans" cxnId="{E7EE3839-D20E-4E4A-842D-B5D72A89C0B8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5BD59FB4-51E8-438B-9A3C-CD3458160016}" type="sibTrans" cxnId="{E7EE3839-D20E-4E4A-842D-B5D72A89C0B8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0D626863-7CF5-4452-8CCB-B02D060A1929}">
      <dgm:prSet phldrT="[ข้อความ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th-TH" sz="24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นาย ก. ถือหุ้น </a:t>
          </a:r>
          <a:r>
            <a:rPr lang="en-US" sz="24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26%</a:t>
          </a:r>
          <a:endParaRPr lang="th-TH" sz="2400" b="1" dirty="0">
            <a:solidFill>
              <a:srgbClr val="002060"/>
            </a:solidFill>
            <a:latin typeface="Angsana New" pitchFamily="18" charset="-34"/>
            <a:cs typeface="+mn-cs"/>
          </a:endParaRPr>
        </a:p>
      </dgm:t>
    </dgm:pt>
    <dgm:pt modelId="{CD66AD7A-0530-474A-A3BF-D6D5777E017A}" type="parTrans" cxnId="{D6EDFBBE-8120-49FF-B0E0-475695402E9A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65830E82-C784-4356-93FA-9BE28CD5366A}" type="sibTrans" cxnId="{D6EDFBBE-8120-49FF-B0E0-475695402E9A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FB62C354-AD96-4C2A-9622-7860CCC25C6C}">
      <dgm:prSet phldrT="[ข้อความ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rPr>
            <a:t>บริษัท </a:t>
          </a:r>
          <a:r>
            <a:rPr lang="en-US" sz="32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rPr>
            <a:t>B</a:t>
          </a:r>
          <a:endParaRPr lang="th-TH" sz="3200" b="1" dirty="0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4C4E4FF2-41DE-4760-B814-B6C5C10CD057}" type="parTrans" cxnId="{1DC351D3-685D-4CD3-A4B4-1B893F84E370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C735A336-1ED3-4819-B60E-95FAAE459931}" type="sibTrans" cxnId="{1DC351D3-685D-4CD3-A4B4-1B893F84E370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78933C59-D917-403E-980F-C7E0C10C3199}">
      <dgm:prSet custT="1"/>
      <dgm:spPr>
        <a:solidFill>
          <a:srgbClr val="FF3300"/>
        </a:solidFill>
      </dgm:spPr>
      <dgm:t>
        <a:bodyPr/>
        <a:lstStyle/>
        <a:p>
          <a:r>
            <a:rPr lang="th-TH" sz="3200" b="1" dirty="0" err="1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หจก.</a:t>
          </a:r>
          <a:r>
            <a:rPr lang="th-TH" sz="32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 </a:t>
          </a:r>
          <a:r>
            <a:rPr lang="en-US" sz="32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rPr>
            <a:t>C</a:t>
          </a:r>
          <a:endParaRPr lang="th-TH" sz="3200" b="1" dirty="0">
            <a:solidFill>
              <a:schemeClr val="bg1"/>
            </a:solidFill>
            <a:latin typeface="Angsana New" pitchFamily="18" charset="-34"/>
            <a:cs typeface="Angsana New" pitchFamily="18" charset="-34"/>
          </a:endParaRPr>
        </a:p>
      </dgm:t>
    </dgm:pt>
    <dgm:pt modelId="{B2A9FF1C-EFDB-4B29-B05C-1D8685DDA893}" type="parTrans" cxnId="{40B8F4A1-88A6-454B-99D9-EE630F850213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57D2B0E8-3587-43B9-A82D-C301A2A1D615}" type="sibTrans" cxnId="{40B8F4A1-88A6-454B-99D9-EE630F850213}">
      <dgm:prSet/>
      <dgm:spPr/>
      <dgm:t>
        <a:bodyPr/>
        <a:lstStyle/>
        <a:p>
          <a:endParaRPr lang="th-TH" sz="20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20EB8CFB-80B4-417B-9846-DA0F81CD97C3}">
      <dgm:prSet custT="1"/>
      <dgm:spPr/>
      <dgm:t>
        <a:bodyPr/>
        <a:lstStyle/>
        <a:p>
          <a:r>
            <a:rPr lang="th-TH" sz="2400" b="1" dirty="0" smtClean="0">
              <a:solidFill>
                <a:srgbClr val="002060"/>
              </a:solidFill>
            </a:rPr>
            <a:t>นาย ก. กรรมการผู้จัดการ</a:t>
          </a:r>
          <a:endParaRPr lang="th-TH" sz="2400" b="1" dirty="0">
            <a:solidFill>
              <a:srgbClr val="002060"/>
            </a:solidFill>
          </a:endParaRPr>
        </a:p>
      </dgm:t>
    </dgm:pt>
    <dgm:pt modelId="{2BF72980-90A5-4A7C-90EC-6F9A93703A34}" type="parTrans" cxnId="{A532F889-DE96-436E-8CA8-6E62E7441759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2A9423D0-7865-4797-8AD7-1D13959E55B3}" type="sibTrans" cxnId="{A532F889-DE96-436E-8CA8-6E62E7441759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D6283412-531B-4B0F-8B18-ABB1008CB2E5}">
      <dgm:prSet custT="1"/>
      <dgm:spPr/>
      <dgm:t>
        <a:bodyPr/>
        <a:lstStyle/>
        <a:p>
          <a:r>
            <a:rPr lang="th-TH" sz="26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นาย ก. </a:t>
          </a:r>
          <a:r>
            <a:rPr lang="th-TH" sz="24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ถือ</a:t>
          </a:r>
          <a:r>
            <a:rPr lang="th-TH" sz="26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หุ้น </a:t>
          </a:r>
          <a:r>
            <a:rPr lang="en-US" sz="2600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26%</a:t>
          </a:r>
          <a:endParaRPr lang="th-TH" sz="2600" b="1" dirty="0">
            <a:solidFill>
              <a:srgbClr val="002060"/>
            </a:solidFill>
            <a:latin typeface="Angsana New" pitchFamily="18" charset="-34"/>
            <a:cs typeface="+mn-cs"/>
          </a:endParaRPr>
        </a:p>
      </dgm:t>
    </dgm:pt>
    <dgm:pt modelId="{F0D8288B-B380-46B0-9A21-B77D9DA8DC49}" type="parTrans" cxnId="{D8498E3C-0757-4F25-AF8D-99304216B146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A6333BE0-E0F4-4BAE-A203-A6E38B559547}" type="sibTrans" cxnId="{D8498E3C-0757-4F25-AF8D-99304216B146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A1A7173C-C790-4C75-B6BA-93C0490F7158}">
      <dgm:prSet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นาย ข. กรรมการผู้จัดการ</a:t>
          </a:r>
          <a:endParaRPr lang="th-TH" b="1" dirty="0">
            <a:solidFill>
              <a:srgbClr val="002060"/>
            </a:solidFill>
          </a:endParaRPr>
        </a:p>
      </dgm:t>
    </dgm:pt>
    <dgm:pt modelId="{2CB84EA0-E334-4547-A3D3-AC0A191A029E}" type="parTrans" cxnId="{8481C54D-DEDE-4BBA-9F66-20237750BF8A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0CC2389F-F42E-464B-A2E3-6B3433CEE959}" type="sibTrans" cxnId="{8481C54D-DEDE-4BBA-9F66-20237750BF8A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6BC82E83-3391-4755-980C-1407AB2C3E6C}">
      <dgm:prSet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นาย ก. ถือหุ้น </a:t>
          </a:r>
          <a:r>
            <a:rPr lang="en-US" b="1" dirty="0" smtClean="0">
              <a:solidFill>
                <a:srgbClr val="002060"/>
              </a:solidFill>
              <a:latin typeface="Angsana New" pitchFamily="18" charset="-34"/>
              <a:cs typeface="+mn-cs"/>
            </a:rPr>
            <a:t>20%</a:t>
          </a:r>
          <a:endParaRPr lang="th-TH" b="1" dirty="0">
            <a:solidFill>
              <a:srgbClr val="002060"/>
            </a:solidFill>
            <a:latin typeface="Angsana New" pitchFamily="18" charset="-34"/>
            <a:cs typeface="+mn-cs"/>
          </a:endParaRPr>
        </a:p>
      </dgm:t>
    </dgm:pt>
    <dgm:pt modelId="{8FC8179B-F7CC-4302-8A48-0C8A6E42DD76}" type="parTrans" cxnId="{9B48F57C-552D-4CCF-8C8D-5B1AC6916D02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FE6B2309-993D-4F81-8098-23E70AE02CFE}" type="sibTrans" cxnId="{9B48F57C-552D-4CCF-8C8D-5B1AC6916D02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4CEBC6E2-218E-4403-BC93-61C968E419EF}">
      <dgm:prSet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นาย ก. หุ้นส่วนผู้จัดการ</a:t>
          </a:r>
          <a:endParaRPr lang="th-TH" b="1" dirty="0">
            <a:solidFill>
              <a:srgbClr val="002060"/>
            </a:solidFill>
          </a:endParaRPr>
        </a:p>
      </dgm:t>
    </dgm:pt>
    <dgm:pt modelId="{0C78399D-760F-4190-B03F-8E28AE8D71BE}" type="parTrans" cxnId="{15FB970C-2C13-4626-BA76-546D9252BE06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528CB49C-969C-484F-AD0D-618ED3DD9DDE}" type="sibTrans" cxnId="{15FB970C-2C13-4626-BA76-546D9252BE06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5F309C6A-A79D-42AA-8947-22C42F32E3B0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th-TH" sz="2000" b="1" dirty="0" smtClean="0">
              <a:solidFill>
                <a:srgbClr val="002060"/>
              </a:solidFill>
            </a:rPr>
            <a:t>นาย ก. เป็นหุ้นส่วนประเภทไม่จำกัดความรับผิดชอบ</a:t>
          </a:r>
          <a:endParaRPr lang="th-TH" sz="2000" b="1" dirty="0">
            <a:solidFill>
              <a:srgbClr val="002060"/>
            </a:solidFill>
          </a:endParaRPr>
        </a:p>
      </dgm:t>
    </dgm:pt>
    <dgm:pt modelId="{FF27F0D0-672D-40A5-B246-63D801AD4463}" type="parTrans" cxnId="{6BF88451-C4F1-4315-B248-D8984C6C7CCD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7DBBEE82-DC4F-4F43-A9F7-D41248619D3C}" type="sibTrans" cxnId="{6BF88451-C4F1-4315-B248-D8984C6C7CCD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123F7043-995D-495C-9052-61DF6CAB558A}">
      <dgm:prSet custT="1"/>
      <dgm:spPr/>
      <dgm:t>
        <a:bodyPr/>
        <a:lstStyle/>
        <a:p>
          <a:pPr algn="ctr"/>
          <a:r>
            <a:rPr lang="th-TH" sz="2200" b="1" dirty="0" smtClean="0">
              <a:solidFill>
                <a:srgbClr val="002060"/>
              </a:solidFill>
            </a:rPr>
            <a:t>นาย ก. เป็นหุ้นส่วนผู้จัดการ</a:t>
          </a:r>
          <a:endParaRPr lang="th-TH" sz="2200" b="1" dirty="0">
            <a:solidFill>
              <a:srgbClr val="002060"/>
            </a:solidFill>
          </a:endParaRPr>
        </a:p>
      </dgm:t>
    </dgm:pt>
    <dgm:pt modelId="{A3C8E11B-3A97-4999-A38A-E45FD9935354}" type="parTrans" cxnId="{66944225-279B-401B-9D61-E0F69363E7EA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23F98010-5544-49DE-96E1-AFECB8F57C29}" type="sibTrans" cxnId="{66944225-279B-401B-9D61-E0F69363E7EA}">
      <dgm:prSet/>
      <dgm:spPr/>
      <dgm:t>
        <a:bodyPr/>
        <a:lstStyle/>
        <a:p>
          <a:endParaRPr lang="th-TH">
            <a:solidFill>
              <a:srgbClr val="002060"/>
            </a:solidFill>
          </a:endParaRPr>
        </a:p>
      </dgm:t>
    </dgm:pt>
    <dgm:pt modelId="{E88D3CC6-4E95-4EC2-8BCE-AC23C5D83E63}" type="pres">
      <dgm:prSet presAssocID="{DA17218C-2C76-411A-9BDF-42662305DD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549F19-DE48-4CC2-ACD4-A439A9AF3791}" type="pres">
      <dgm:prSet presAssocID="{232DA71A-C424-470A-A0EF-31DBD6184809}" presName="vertFlow" presStyleCnt="0"/>
      <dgm:spPr/>
    </dgm:pt>
    <dgm:pt modelId="{BA1A71BB-3DDA-4BD2-81A0-F3F7F08CB86B}" type="pres">
      <dgm:prSet presAssocID="{232DA71A-C424-470A-A0EF-31DBD6184809}" presName="header" presStyleLbl="node1" presStyleIdx="0" presStyleCnt="3"/>
      <dgm:spPr/>
      <dgm:t>
        <a:bodyPr/>
        <a:lstStyle/>
        <a:p>
          <a:endParaRPr lang="th-TH"/>
        </a:p>
      </dgm:t>
    </dgm:pt>
    <dgm:pt modelId="{93B53DC7-07C5-46E0-8EC0-B6F1A5805372}" type="pres">
      <dgm:prSet presAssocID="{2BF72980-90A5-4A7C-90EC-6F9A93703A34}" presName="parTrans" presStyleLbl="sibTrans2D1" presStyleIdx="0" presStyleCnt="8"/>
      <dgm:spPr/>
      <dgm:t>
        <a:bodyPr/>
        <a:lstStyle/>
        <a:p>
          <a:endParaRPr lang="th-TH"/>
        </a:p>
      </dgm:t>
    </dgm:pt>
    <dgm:pt modelId="{B2B85E15-95E6-47DE-A113-BDCC9B4C3BCB}" type="pres">
      <dgm:prSet presAssocID="{20EB8CFB-80B4-417B-9846-DA0F81CD97C3}" presName="child" presStyleLbl="alignAccFollowNode1" presStyleIdx="0" presStyleCnt="8" custLinFactNeighborY="6720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BBBFE9C-C4BF-4F81-A2A6-519081EC9F49}" type="pres">
      <dgm:prSet presAssocID="{2A9423D0-7865-4797-8AD7-1D13959E55B3}" presName="sibTrans" presStyleLbl="sibTrans2D1" presStyleIdx="1" presStyleCnt="8"/>
      <dgm:spPr/>
      <dgm:t>
        <a:bodyPr/>
        <a:lstStyle/>
        <a:p>
          <a:endParaRPr lang="th-TH"/>
        </a:p>
      </dgm:t>
    </dgm:pt>
    <dgm:pt modelId="{44CF6998-F3EF-4FD1-8FE3-6930DB65F101}" type="pres">
      <dgm:prSet presAssocID="{0D626863-7CF5-4452-8CCB-B02D060A1929}" presName="child" presStyleLbl="alignAccFollowNode1" presStyleIdx="1" presStyleCnt="8" custLinFactNeighborY="943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F75981-EE36-4EC7-933A-27C110935CFC}" type="pres">
      <dgm:prSet presAssocID="{65830E82-C784-4356-93FA-9BE28CD5366A}" presName="sibTrans" presStyleLbl="sibTrans2D1" presStyleIdx="2" presStyleCnt="8"/>
      <dgm:spPr/>
      <dgm:t>
        <a:bodyPr/>
        <a:lstStyle/>
        <a:p>
          <a:endParaRPr lang="th-TH"/>
        </a:p>
      </dgm:t>
    </dgm:pt>
    <dgm:pt modelId="{094E76EC-D76B-4612-AF30-AB739C1ED1E6}" type="pres">
      <dgm:prSet presAssocID="{D6283412-531B-4B0F-8B18-ABB1008CB2E5}" presName="child" presStyleLbl="alignAccFollowNode1" presStyleIdx="2" presStyleCnt="8" custLinFactY="74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07B0697-3D9B-4C61-83CE-C6B337FB7ABF}" type="pres">
      <dgm:prSet presAssocID="{232DA71A-C424-470A-A0EF-31DBD6184809}" presName="hSp" presStyleCnt="0"/>
      <dgm:spPr/>
    </dgm:pt>
    <dgm:pt modelId="{4A9E75DF-128C-4469-8827-58030CE243FB}" type="pres">
      <dgm:prSet presAssocID="{FB62C354-AD96-4C2A-9622-7860CCC25C6C}" presName="vertFlow" presStyleCnt="0"/>
      <dgm:spPr/>
    </dgm:pt>
    <dgm:pt modelId="{9060029C-CE32-4628-B508-6AEEF2C0D992}" type="pres">
      <dgm:prSet presAssocID="{FB62C354-AD96-4C2A-9622-7860CCC25C6C}" presName="header" presStyleLbl="node1" presStyleIdx="1" presStyleCnt="3" custLinFactNeighborX="531" custLinFactNeighborY="12131"/>
      <dgm:spPr/>
      <dgm:t>
        <a:bodyPr/>
        <a:lstStyle/>
        <a:p>
          <a:endParaRPr lang="th-TH"/>
        </a:p>
      </dgm:t>
    </dgm:pt>
    <dgm:pt modelId="{702B0FF1-54FB-420F-860B-5C8109228A4F}" type="pres">
      <dgm:prSet presAssocID="{2CB84EA0-E334-4547-A3D3-AC0A191A029E}" presName="parTrans" presStyleLbl="sibTrans2D1" presStyleIdx="3" presStyleCnt="8"/>
      <dgm:spPr/>
      <dgm:t>
        <a:bodyPr/>
        <a:lstStyle/>
        <a:p>
          <a:endParaRPr lang="th-TH"/>
        </a:p>
      </dgm:t>
    </dgm:pt>
    <dgm:pt modelId="{F1865906-AA0E-4183-97C8-204260FA3E8E}" type="pres">
      <dgm:prSet presAssocID="{A1A7173C-C790-4C75-B6BA-93C0490F7158}" presName="child" presStyleLbl="alignAccFollowNode1" presStyleIdx="3" presStyleCnt="8" custLinFactNeighborY="6720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E7591D-667E-4448-A72C-35BE408C6B8E}" type="pres">
      <dgm:prSet presAssocID="{0CC2389F-F42E-464B-A2E3-6B3433CEE959}" presName="sibTrans" presStyleLbl="sibTrans2D1" presStyleIdx="4" presStyleCnt="8"/>
      <dgm:spPr/>
      <dgm:t>
        <a:bodyPr/>
        <a:lstStyle/>
        <a:p>
          <a:endParaRPr lang="th-TH"/>
        </a:p>
      </dgm:t>
    </dgm:pt>
    <dgm:pt modelId="{55289612-2740-4D9D-9C11-EDF0FAA8E285}" type="pres">
      <dgm:prSet presAssocID="{6BC82E83-3391-4755-980C-1407AB2C3E6C}" presName="child" presStyleLbl="alignAccFollowNode1" presStyleIdx="4" presStyleCnt="8" custLinFactNeighborY="943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3B6F47-9D37-4056-A8F3-656F5DBADA1E}" type="pres">
      <dgm:prSet presAssocID="{FB62C354-AD96-4C2A-9622-7860CCC25C6C}" presName="hSp" presStyleCnt="0"/>
      <dgm:spPr/>
    </dgm:pt>
    <dgm:pt modelId="{2A1C5805-C027-46BB-95FF-A945EAC87904}" type="pres">
      <dgm:prSet presAssocID="{78933C59-D917-403E-980F-C7E0C10C3199}" presName="vertFlow" presStyleCnt="0"/>
      <dgm:spPr/>
    </dgm:pt>
    <dgm:pt modelId="{386C9D3C-6EFA-475E-B428-66B0CCE2EAA8}" type="pres">
      <dgm:prSet presAssocID="{78933C59-D917-403E-980F-C7E0C10C3199}" presName="header" presStyleLbl="node1" presStyleIdx="2" presStyleCnt="3"/>
      <dgm:spPr/>
      <dgm:t>
        <a:bodyPr/>
        <a:lstStyle/>
        <a:p>
          <a:endParaRPr lang="th-TH"/>
        </a:p>
      </dgm:t>
    </dgm:pt>
    <dgm:pt modelId="{B6D39030-EA9E-481D-84EB-FF3E1CDBB0E5}" type="pres">
      <dgm:prSet presAssocID="{0C78399D-760F-4190-B03F-8E28AE8D71BE}" presName="parTrans" presStyleLbl="sibTrans2D1" presStyleIdx="5" presStyleCnt="8"/>
      <dgm:spPr/>
      <dgm:t>
        <a:bodyPr/>
        <a:lstStyle/>
        <a:p>
          <a:endParaRPr lang="th-TH"/>
        </a:p>
      </dgm:t>
    </dgm:pt>
    <dgm:pt modelId="{41020CDA-A8AA-4957-ADBC-6FED75DD1886}" type="pres">
      <dgm:prSet presAssocID="{4CEBC6E2-218E-4403-BC93-61C968E419EF}" presName="child" presStyleLbl="alignAccFollowNode1" presStyleIdx="5" presStyleCnt="8" custLinFactNeighborY="6720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401F3B-4C93-4B49-BCB7-669ACEC5A5C4}" type="pres">
      <dgm:prSet presAssocID="{528CB49C-969C-484F-AD0D-618ED3DD9DDE}" presName="sibTrans" presStyleLbl="sibTrans2D1" presStyleIdx="6" presStyleCnt="8"/>
      <dgm:spPr/>
      <dgm:t>
        <a:bodyPr/>
        <a:lstStyle/>
        <a:p>
          <a:endParaRPr lang="th-TH"/>
        </a:p>
      </dgm:t>
    </dgm:pt>
    <dgm:pt modelId="{2D3A593A-2769-4043-9633-5BABB0462182}" type="pres">
      <dgm:prSet presAssocID="{5F309C6A-A79D-42AA-8947-22C42F32E3B0}" presName="child" presStyleLbl="alignAccFollowNode1" presStyleIdx="6" presStyleCnt="8" custLinFactY="16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3E9A62-46AF-4223-B1DF-0EF304C7C697}" type="pres">
      <dgm:prSet presAssocID="{7DBBEE82-DC4F-4F43-A9F7-D41248619D3C}" presName="sibTrans" presStyleLbl="sibTrans2D1" presStyleIdx="7" presStyleCnt="8"/>
      <dgm:spPr/>
      <dgm:t>
        <a:bodyPr/>
        <a:lstStyle/>
        <a:p>
          <a:endParaRPr lang="th-TH"/>
        </a:p>
      </dgm:t>
    </dgm:pt>
    <dgm:pt modelId="{7367637C-AD9A-4176-830D-6F564DB71E46}" type="pres">
      <dgm:prSet presAssocID="{123F7043-995D-495C-9052-61DF6CAB558A}" presName="child" presStyleLbl="alignAccFollowNode1" presStyleIdx="7" presStyleCnt="8" custLinFactY="74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3CBED72-8B38-4668-B9FF-21BD8FA5A4D3}" type="presOf" srcId="{78933C59-D917-403E-980F-C7E0C10C3199}" destId="{386C9D3C-6EFA-475E-B428-66B0CCE2EAA8}" srcOrd="0" destOrd="0" presId="urn:microsoft.com/office/officeart/2005/8/layout/lProcess1"/>
    <dgm:cxn modelId="{9B48F57C-552D-4CCF-8C8D-5B1AC6916D02}" srcId="{FB62C354-AD96-4C2A-9622-7860CCC25C6C}" destId="{6BC82E83-3391-4755-980C-1407AB2C3E6C}" srcOrd="1" destOrd="0" parTransId="{8FC8179B-F7CC-4302-8A48-0C8A6E42DD76}" sibTransId="{FE6B2309-993D-4F81-8098-23E70AE02CFE}"/>
    <dgm:cxn modelId="{6BF88451-C4F1-4315-B248-D8984C6C7CCD}" srcId="{78933C59-D917-403E-980F-C7E0C10C3199}" destId="{5F309C6A-A79D-42AA-8947-22C42F32E3B0}" srcOrd="1" destOrd="0" parTransId="{FF27F0D0-672D-40A5-B246-63D801AD4463}" sibTransId="{7DBBEE82-DC4F-4F43-A9F7-D41248619D3C}"/>
    <dgm:cxn modelId="{1DC351D3-685D-4CD3-A4B4-1B893F84E370}" srcId="{DA17218C-2C76-411A-9BDF-42662305DDAA}" destId="{FB62C354-AD96-4C2A-9622-7860CCC25C6C}" srcOrd="1" destOrd="0" parTransId="{4C4E4FF2-41DE-4760-B814-B6C5C10CD057}" sibTransId="{C735A336-1ED3-4819-B60E-95FAAE459931}"/>
    <dgm:cxn modelId="{40B8F4A1-88A6-454B-99D9-EE630F850213}" srcId="{DA17218C-2C76-411A-9BDF-42662305DDAA}" destId="{78933C59-D917-403E-980F-C7E0C10C3199}" srcOrd="2" destOrd="0" parTransId="{B2A9FF1C-EFDB-4B29-B05C-1D8685DDA893}" sibTransId="{57D2B0E8-3587-43B9-A82D-C301A2A1D615}"/>
    <dgm:cxn modelId="{FA8A99F4-BCF7-430F-88A9-838B5749991D}" type="presOf" srcId="{232DA71A-C424-470A-A0EF-31DBD6184809}" destId="{BA1A71BB-3DDA-4BD2-81A0-F3F7F08CB86B}" srcOrd="0" destOrd="0" presId="urn:microsoft.com/office/officeart/2005/8/layout/lProcess1"/>
    <dgm:cxn modelId="{D9A08E1E-5D0E-445F-9D90-CD8C3D3DCD84}" type="presOf" srcId="{6BC82E83-3391-4755-980C-1407AB2C3E6C}" destId="{55289612-2740-4D9D-9C11-EDF0FAA8E285}" srcOrd="0" destOrd="0" presId="urn:microsoft.com/office/officeart/2005/8/layout/lProcess1"/>
    <dgm:cxn modelId="{D8498E3C-0757-4F25-AF8D-99304216B146}" srcId="{232DA71A-C424-470A-A0EF-31DBD6184809}" destId="{D6283412-531B-4B0F-8B18-ABB1008CB2E5}" srcOrd="2" destOrd="0" parTransId="{F0D8288B-B380-46B0-9A21-B77D9DA8DC49}" sibTransId="{A6333BE0-E0F4-4BAE-A203-A6E38B559547}"/>
    <dgm:cxn modelId="{0807DC8C-FF13-4F9A-AF5C-CD86E89B5DC0}" type="presOf" srcId="{A1A7173C-C790-4C75-B6BA-93C0490F7158}" destId="{F1865906-AA0E-4183-97C8-204260FA3E8E}" srcOrd="0" destOrd="0" presId="urn:microsoft.com/office/officeart/2005/8/layout/lProcess1"/>
    <dgm:cxn modelId="{7054974B-A54D-440D-B1DC-752BC9D1D051}" type="presOf" srcId="{5F309C6A-A79D-42AA-8947-22C42F32E3B0}" destId="{2D3A593A-2769-4043-9633-5BABB0462182}" srcOrd="0" destOrd="0" presId="urn:microsoft.com/office/officeart/2005/8/layout/lProcess1"/>
    <dgm:cxn modelId="{A55B30AA-5811-453F-99DC-8037443D0990}" type="presOf" srcId="{FB62C354-AD96-4C2A-9622-7860CCC25C6C}" destId="{9060029C-CE32-4628-B508-6AEEF2C0D992}" srcOrd="0" destOrd="0" presId="urn:microsoft.com/office/officeart/2005/8/layout/lProcess1"/>
    <dgm:cxn modelId="{8010BB48-81B4-4634-AAB6-AF878FF05B4C}" type="presOf" srcId="{65830E82-C784-4356-93FA-9BE28CD5366A}" destId="{42F75981-EE36-4EC7-933A-27C110935CFC}" srcOrd="0" destOrd="0" presId="urn:microsoft.com/office/officeart/2005/8/layout/lProcess1"/>
    <dgm:cxn modelId="{8481C54D-DEDE-4BBA-9F66-20237750BF8A}" srcId="{FB62C354-AD96-4C2A-9622-7860CCC25C6C}" destId="{A1A7173C-C790-4C75-B6BA-93C0490F7158}" srcOrd="0" destOrd="0" parTransId="{2CB84EA0-E334-4547-A3D3-AC0A191A029E}" sibTransId="{0CC2389F-F42E-464B-A2E3-6B3433CEE959}"/>
    <dgm:cxn modelId="{6E47E5C0-41AC-4C20-B741-D38526357FC5}" type="presOf" srcId="{20EB8CFB-80B4-417B-9846-DA0F81CD97C3}" destId="{B2B85E15-95E6-47DE-A113-BDCC9B4C3BCB}" srcOrd="0" destOrd="0" presId="urn:microsoft.com/office/officeart/2005/8/layout/lProcess1"/>
    <dgm:cxn modelId="{E82D12CE-D27E-4D17-8421-E4F1E90C9447}" type="presOf" srcId="{123F7043-995D-495C-9052-61DF6CAB558A}" destId="{7367637C-AD9A-4176-830D-6F564DB71E46}" srcOrd="0" destOrd="0" presId="urn:microsoft.com/office/officeart/2005/8/layout/lProcess1"/>
    <dgm:cxn modelId="{F6DC3AE4-B905-40AB-BF6F-7FA32F21E1FE}" type="presOf" srcId="{0CC2389F-F42E-464B-A2E3-6B3433CEE959}" destId="{4CE7591D-667E-4448-A72C-35BE408C6B8E}" srcOrd="0" destOrd="0" presId="urn:microsoft.com/office/officeart/2005/8/layout/lProcess1"/>
    <dgm:cxn modelId="{66944225-279B-401B-9D61-E0F69363E7EA}" srcId="{78933C59-D917-403E-980F-C7E0C10C3199}" destId="{123F7043-995D-495C-9052-61DF6CAB558A}" srcOrd="2" destOrd="0" parTransId="{A3C8E11B-3A97-4999-A38A-E45FD9935354}" sibTransId="{23F98010-5544-49DE-96E1-AFECB8F57C29}"/>
    <dgm:cxn modelId="{A532F889-DE96-436E-8CA8-6E62E7441759}" srcId="{232DA71A-C424-470A-A0EF-31DBD6184809}" destId="{20EB8CFB-80B4-417B-9846-DA0F81CD97C3}" srcOrd="0" destOrd="0" parTransId="{2BF72980-90A5-4A7C-90EC-6F9A93703A34}" sibTransId="{2A9423D0-7865-4797-8AD7-1D13959E55B3}"/>
    <dgm:cxn modelId="{133B156C-8BF5-4AB2-9F46-DC05F21747D4}" type="presOf" srcId="{0D626863-7CF5-4452-8CCB-B02D060A1929}" destId="{44CF6998-F3EF-4FD1-8FE3-6930DB65F101}" srcOrd="0" destOrd="0" presId="urn:microsoft.com/office/officeart/2005/8/layout/lProcess1"/>
    <dgm:cxn modelId="{5BEBB972-FEEB-40EE-ADE7-6E2E0096C4BC}" type="presOf" srcId="{528CB49C-969C-484F-AD0D-618ED3DD9DDE}" destId="{7E401F3B-4C93-4B49-BCB7-669ACEC5A5C4}" srcOrd="0" destOrd="0" presId="urn:microsoft.com/office/officeart/2005/8/layout/lProcess1"/>
    <dgm:cxn modelId="{B5652E0D-BA49-4A9B-8A4F-736AD09026A7}" type="presOf" srcId="{2A9423D0-7865-4797-8AD7-1D13959E55B3}" destId="{9BBBFE9C-C4BF-4F81-A2A6-519081EC9F49}" srcOrd="0" destOrd="0" presId="urn:microsoft.com/office/officeart/2005/8/layout/lProcess1"/>
    <dgm:cxn modelId="{15FB970C-2C13-4626-BA76-546D9252BE06}" srcId="{78933C59-D917-403E-980F-C7E0C10C3199}" destId="{4CEBC6E2-218E-4403-BC93-61C968E419EF}" srcOrd="0" destOrd="0" parTransId="{0C78399D-760F-4190-B03F-8E28AE8D71BE}" sibTransId="{528CB49C-969C-484F-AD0D-618ED3DD9DDE}"/>
    <dgm:cxn modelId="{C8B7FC1D-35E1-4564-B05B-BA9FF4CD0134}" type="presOf" srcId="{2CB84EA0-E334-4547-A3D3-AC0A191A029E}" destId="{702B0FF1-54FB-420F-860B-5C8109228A4F}" srcOrd="0" destOrd="0" presId="urn:microsoft.com/office/officeart/2005/8/layout/lProcess1"/>
    <dgm:cxn modelId="{424EC534-B8E4-4D94-B167-C866D25E054C}" type="presOf" srcId="{4CEBC6E2-218E-4403-BC93-61C968E419EF}" destId="{41020CDA-A8AA-4957-ADBC-6FED75DD1886}" srcOrd="0" destOrd="0" presId="urn:microsoft.com/office/officeart/2005/8/layout/lProcess1"/>
    <dgm:cxn modelId="{24337411-811B-48C6-BEAC-A6116124A3DF}" type="presOf" srcId="{D6283412-531B-4B0F-8B18-ABB1008CB2E5}" destId="{094E76EC-D76B-4612-AF30-AB739C1ED1E6}" srcOrd="0" destOrd="0" presId="urn:microsoft.com/office/officeart/2005/8/layout/lProcess1"/>
    <dgm:cxn modelId="{4CC19BA3-8673-445C-91B4-1B08B47166DB}" type="presOf" srcId="{DA17218C-2C76-411A-9BDF-42662305DDAA}" destId="{E88D3CC6-4E95-4EC2-8BCE-AC23C5D83E63}" srcOrd="0" destOrd="0" presId="urn:microsoft.com/office/officeart/2005/8/layout/lProcess1"/>
    <dgm:cxn modelId="{E7EE3839-D20E-4E4A-842D-B5D72A89C0B8}" srcId="{DA17218C-2C76-411A-9BDF-42662305DDAA}" destId="{232DA71A-C424-470A-A0EF-31DBD6184809}" srcOrd="0" destOrd="0" parTransId="{871AF650-7C87-4E04-B674-FE01C42ED394}" sibTransId="{5BD59FB4-51E8-438B-9A3C-CD3458160016}"/>
    <dgm:cxn modelId="{B1843AA4-222E-499B-8EC6-5060DE1767EB}" type="presOf" srcId="{2BF72980-90A5-4A7C-90EC-6F9A93703A34}" destId="{93B53DC7-07C5-46E0-8EC0-B6F1A5805372}" srcOrd="0" destOrd="0" presId="urn:microsoft.com/office/officeart/2005/8/layout/lProcess1"/>
    <dgm:cxn modelId="{D6EDFBBE-8120-49FF-B0E0-475695402E9A}" srcId="{232DA71A-C424-470A-A0EF-31DBD6184809}" destId="{0D626863-7CF5-4452-8CCB-B02D060A1929}" srcOrd="1" destOrd="0" parTransId="{CD66AD7A-0530-474A-A3BF-D6D5777E017A}" sibTransId="{65830E82-C784-4356-93FA-9BE28CD5366A}"/>
    <dgm:cxn modelId="{1E6A7182-DC63-466D-BE87-5487621995BE}" type="presOf" srcId="{7DBBEE82-DC4F-4F43-A9F7-D41248619D3C}" destId="{1C3E9A62-46AF-4223-B1DF-0EF304C7C697}" srcOrd="0" destOrd="0" presId="urn:microsoft.com/office/officeart/2005/8/layout/lProcess1"/>
    <dgm:cxn modelId="{04B2F7E1-6F72-4CA5-841F-BB54F92E61EB}" type="presOf" srcId="{0C78399D-760F-4190-B03F-8E28AE8D71BE}" destId="{B6D39030-EA9E-481D-84EB-FF3E1CDBB0E5}" srcOrd="0" destOrd="0" presId="urn:microsoft.com/office/officeart/2005/8/layout/lProcess1"/>
    <dgm:cxn modelId="{A5FA4D9D-AFA8-40D9-820B-F454B6526BF8}" type="presParOf" srcId="{E88D3CC6-4E95-4EC2-8BCE-AC23C5D83E63}" destId="{61549F19-DE48-4CC2-ACD4-A439A9AF3791}" srcOrd="0" destOrd="0" presId="urn:microsoft.com/office/officeart/2005/8/layout/lProcess1"/>
    <dgm:cxn modelId="{ABF3AA03-1D08-4089-8BF5-C7AE935B8874}" type="presParOf" srcId="{61549F19-DE48-4CC2-ACD4-A439A9AF3791}" destId="{BA1A71BB-3DDA-4BD2-81A0-F3F7F08CB86B}" srcOrd="0" destOrd="0" presId="urn:microsoft.com/office/officeart/2005/8/layout/lProcess1"/>
    <dgm:cxn modelId="{F23666A1-A440-4C15-8A80-72F755578557}" type="presParOf" srcId="{61549F19-DE48-4CC2-ACD4-A439A9AF3791}" destId="{93B53DC7-07C5-46E0-8EC0-B6F1A5805372}" srcOrd="1" destOrd="0" presId="urn:microsoft.com/office/officeart/2005/8/layout/lProcess1"/>
    <dgm:cxn modelId="{5EAAD7BF-F184-403F-B9D0-C82C8912745B}" type="presParOf" srcId="{61549F19-DE48-4CC2-ACD4-A439A9AF3791}" destId="{B2B85E15-95E6-47DE-A113-BDCC9B4C3BCB}" srcOrd="2" destOrd="0" presId="urn:microsoft.com/office/officeart/2005/8/layout/lProcess1"/>
    <dgm:cxn modelId="{EC5BE339-C385-4E2F-8CFF-E39252760D21}" type="presParOf" srcId="{61549F19-DE48-4CC2-ACD4-A439A9AF3791}" destId="{9BBBFE9C-C4BF-4F81-A2A6-519081EC9F49}" srcOrd="3" destOrd="0" presId="urn:microsoft.com/office/officeart/2005/8/layout/lProcess1"/>
    <dgm:cxn modelId="{8349B00B-59B8-4A25-9DA9-48926A2229CF}" type="presParOf" srcId="{61549F19-DE48-4CC2-ACD4-A439A9AF3791}" destId="{44CF6998-F3EF-4FD1-8FE3-6930DB65F101}" srcOrd="4" destOrd="0" presId="urn:microsoft.com/office/officeart/2005/8/layout/lProcess1"/>
    <dgm:cxn modelId="{0DEF8C77-EFB5-459C-8EEE-387A53374E9C}" type="presParOf" srcId="{61549F19-DE48-4CC2-ACD4-A439A9AF3791}" destId="{42F75981-EE36-4EC7-933A-27C110935CFC}" srcOrd="5" destOrd="0" presId="urn:microsoft.com/office/officeart/2005/8/layout/lProcess1"/>
    <dgm:cxn modelId="{A85EE8EC-3BE8-40CE-8E5C-DA8F0BB87C5B}" type="presParOf" srcId="{61549F19-DE48-4CC2-ACD4-A439A9AF3791}" destId="{094E76EC-D76B-4612-AF30-AB739C1ED1E6}" srcOrd="6" destOrd="0" presId="urn:microsoft.com/office/officeart/2005/8/layout/lProcess1"/>
    <dgm:cxn modelId="{57D55093-3F8E-425E-AD7A-CB09196F9257}" type="presParOf" srcId="{E88D3CC6-4E95-4EC2-8BCE-AC23C5D83E63}" destId="{E07B0697-3D9B-4C61-83CE-C6B337FB7ABF}" srcOrd="1" destOrd="0" presId="urn:microsoft.com/office/officeart/2005/8/layout/lProcess1"/>
    <dgm:cxn modelId="{BE6A0DF1-E991-4C82-B5E8-37AE319EB9AE}" type="presParOf" srcId="{E88D3CC6-4E95-4EC2-8BCE-AC23C5D83E63}" destId="{4A9E75DF-128C-4469-8827-58030CE243FB}" srcOrd="2" destOrd="0" presId="urn:microsoft.com/office/officeart/2005/8/layout/lProcess1"/>
    <dgm:cxn modelId="{9389190A-16D2-4E22-9C1A-778CDBBD626C}" type="presParOf" srcId="{4A9E75DF-128C-4469-8827-58030CE243FB}" destId="{9060029C-CE32-4628-B508-6AEEF2C0D992}" srcOrd="0" destOrd="0" presId="urn:microsoft.com/office/officeart/2005/8/layout/lProcess1"/>
    <dgm:cxn modelId="{F22856D8-DF82-4132-BFE9-23FCF40BD345}" type="presParOf" srcId="{4A9E75DF-128C-4469-8827-58030CE243FB}" destId="{702B0FF1-54FB-420F-860B-5C8109228A4F}" srcOrd="1" destOrd="0" presId="urn:microsoft.com/office/officeart/2005/8/layout/lProcess1"/>
    <dgm:cxn modelId="{CE4C81A1-BE58-4ACA-8EF2-4BD90DBDB9F8}" type="presParOf" srcId="{4A9E75DF-128C-4469-8827-58030CE243FB}" destId="{F1865906-AA0E-4183-97C8-204260FA3E8E}" srcOrd="2" destOrd="0" presId="urn:microsoft.com/office/officeart/2005/8/layout/lProcess1"/>
    <dgm:cxn modelId="{3B438E76-D46B-43A1-9C9D-8B3C62422910}" type="presParOf" srcId="{4A9E75DF-128C-4469-8827-58030CE243FB}" destId="{4CE7591D-667E-4448-A72C-35BE408C6B8E}" srcOrd="3" destOrd="0" presId="urn:microsoft.com/office/officeart/2005/8/layout/lProcess1"/>
    <dgm:cxn modelId="{F8DAADAF-ADF7-498E-A4C4-A0227C1F8CCF}" type="presParOf" srcId="{4A9E75DF-128C-4469-8827-58030CE243FB}" destId="{55289612-2740-4D9D-9C11-EDF0FAA8E285}" srcOrd="4" destOrd="0" presId="urn:microsoft.com/office/officeart/2005/8/layout/lProcess1"/>
    <dgm:cxn modelId="{837E7257-4864-4300-82E5-56A44818FF4E}" type="presParOf" srcId="{E88D3CC6-4E95-4EC2-8BCE-AC23C5D83E63}" destId="{4F3B6F47-9D37-4056-A8F3-656F5DBADA1E}" srcOrd="3" destOrd="0" presId="urn:microsoft.com/office/officeart/2005/8/layout/lProcess1"/>
    <dgm:cxn modelId="{B004BF3A-57A5-4B02-A47E-297A0F967A85}" type="presParOf" srcId="{E88D3CC6-4E95-4EC2-8BCE-AC23C5D83E63}" destId="{2A1C5805-C027-46BB-95FF-A945EAC87904}" srcOrd="4" destOrd="0" presId="urn:microsoft.com/office/officeart/2005/8/layout/lProcess1"/>
    <dgm:cxn modelId="{82D771F8-6963-4C3A-96D4-747698189F0D}" type="presParOf" srcId="{2A1C5805-C027-46BB-95FF-A945EAC87904}" destId="{386C9D3C-6EFA-475E-B428-66B0CCE2EAA8}" srcOrd="0" destOrd="0" presId="urn:microsoft.com/office/officeart/2005/8/layout/lProcess1"/>
    <dgm:cxn modelId="{7982EE9C-1100-497F-B449-92EEBB067151}" type="presParOf" srcId="{2A1C5805-C027-46BB-95FF-A945EAC87904}" destId="{B6D39030-EA9E-481D-84EB-FF3E1CDBB0E5}" srcOrd="1" destOrd="0" presId="urn:microsoft.com/office/officeart/2005/8/layout/lProcess1"/>
    <dgm:cxn modelId="{F0B27AEE-9AAE-4098-A52D-783D79337F98}" type="presParOf" srcId="{2A1C5805-C027-46BB-95FF-A945EAC87904}" destId="{41020CDA-A8AA-4957-ADBC-6FED75DD1886}" srcOrd="2" destOrd="0" presId="urn:microsoft.com/office/officeart/2005/8/layout/lProcess1"/>
    <dgm:cxn modelId="{9EF40B23-BC8F-410D-9C37-119567055A9F}" type="presParOf" srcId="{2A1C5805-C027-46BB-95FF-A945EAC87904}" destId="{7E401F3B-4C93-4B49-BCB7-669ACEC5A5C4}" srcOrd="3" destOrd="0" presId="urn:microsoft.com/office/officeart/2005/8/layout/lProcess1"/>
    <dgm:cxn modelId="{5732EDB4-8675-48EF-8D1C-56A491424476}" type="presParOf" srcId="{2A1C5805-C027-46BB-95FF-A945EAC87904}" destId="{2D3A593A-2769-4043-9633-5BABB0462182}" srcOrd="4" destOrd="0" presId="urn:microsoft.com/office/officeart/2005/8/layout/lProcess1"/>
    <dgm:cxn modelId="{45B1A87A-ED17-40F9-BF53-B38113FA5E18}" type="presParOf" srcId="{2A1C5805-C027-46BB-95FF-A945EAC87904}" destId="{1C3E9A62-46AF-4223-B1DF-0EF304C7C697}" srcOrd="5" destOrd="0" presId="urn:microsoft.com/office/officeart/2005/8/layout/lProcess1"/>
    <dgm:cxn modelId="{F008B454-AFC5-4038-9F0B-A288B62C061A}" type="presParOf" srcId="{2A1C5805-C027-46BB-95FF-A945EAC87904}" destId="{7367637C-AD9A-4176-830D-6F564DB71E46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FA42E02-3806-4961-BF39-1234540032A9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A94917-7FEF-41CC-8867-A1CEEE290008}">
      <dgm:prSet phldrT="[Text]" custT="1"/>
      <dgm:spPr>
        <a:xfrm>
          <a:off x="388843" y="1979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9EDE54C0-56F9-4D6F-9041-0BF691CA6936}" type="par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1CA33019-BBBF-4E48-BA4A-9E708149D516}" type="sib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CE72F6E5-0AE4-4848-8233-50BF46AC84BE}">
      <dgm:prSet phldrT="[Text]" custT="1"/>
      <dgm:spPr>
        <a:xfrm>
          <a:off x="388843" y="151667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3048213-EA76-41E8-A293-FB4B92F62873}" type="par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E4D4C01-95E9-47D4-868A-4A6D2C60565C}" type="sib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41C49820-64E4-454E-8764-2997C4EDF7BA}">
      <dgm:prSet phldrT="[Text]" custT="1"/>
      <dgm:spPr>
        <a:xfrm>
          <a:off x="388843" y="3013555"/>
          <a:ext cx="5443804" cy="974160"/>
        </a:xfrm>
      </dgm:spPr>
      <dgm:t>
        <a:bodyPr/>
        <a:lstStyle/>
        <a:p>
          <a:pPr algn="l"/>
          <a:r>
            <a:rPr lang="th-TH" sz="2800" b="1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gm:t>
    </dgm:pt>
    <dgm:pt modelId="{CDC85DDE-EE30-43BD-8863-B465C413C990}" type="par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162A702-3C4E-4755-AE44-78410A59A67D}" type="sib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D8C17B0C-7737-4FBB-BC99-A2652998A28B}" type="pres">
      <dgm:prSet presAssocID="{FFA42E02-3806-4961-BF39-1234540032A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6B7996C-66D8-41A8-8C6A-21815E7E2BF4}" type="pres">
      <dgm:prSet presAssocID="{76A94917-7FEF-41CC-8867-A1CEEE290008}" presName="composite" presStyleCnt="0"/>
      <dgm:spPr/>
    </dgm:pt>
    <dgm:pt modelId="{BA3449FA-4E26-4AE1-8671-74056F750EFC}" type="pres">
      <dgm:prSet presAssocID="{76A94917-7FEF-41CC-8867-A1CEEE290008}" presName="imgShp" presStyleLbl="fgImgPlace1" presStyleIdx="0" presStyleCnt="3" custScaleX="62798" custScaleY="100518" custLinFactNeighborX="4957" custLinFactNeighborY="-263"/>
      <dgm:spPr/>
    </dgm:pt>
    <dgm:pt modelId="{46BE9FD9-87E8-48EF-8C91-9B7D3609B34A}" type="pres">
      <dgm:prSet presAssocID="{76A94917-7FEF-41CC-8867-A1CEEE290008}" presName="txShp" presStyleLbl="node1" presStyleIdx="0" presStyleCnt="3" custScaleX="124634" custLinFactNeighborX="3932" custLinFactNeighborY="5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D82685-5C9E-4387-B755-9C9AAD77C1BD}" type="pres">
      <dgm:prSet presAssocID="{1CA33019-BBBF-4E48-BA4A-9E708149D516}" presName="spacing" presStyleCnt="0"/>
      <dgm:spPr/>
    </dgm:pt>
    <dgm:pt modelId="{BE395D25-6142-490F-BCB4-65246E08DF14}" type="pres">
      <dgm:prSet presAssocID="{CE72F6E5-0AE4-4848-8233-50BF46AC84BE}" presName="composite" presStyleCnt="0"/>
      <dgm:spPr/>
    </dgm:pt>
    <dgm:pt modelId="{E6F87F3F-61C1-4BD7-9B47-91E0E56A74EF}" type="pres">
      <dgm:prSet presAssocID="{CE72F6E5-0AE4-4848-8233-50BF46AC84BE}" presName="imgShp" presStyleLbl="fgImgPlace1" presStyleIdx="1" presStyleCnt="3" custScaleX="72607" custLinFactNeighborX="9733" custLinFactNeighborY="-26303"/>
      <dgm:spPr/>
    </dgm:pt>
    <dgm:pt modelId="{F56D3A60-0516-4787-9D56-2E72D43A2B74}" type="pres">
      <dgm:prSet presAssocID="{CE72F6E5-0AE4-4848-8233-50BF46AC84BE}" presName="txShp" presStyleLbl="node1" presStyleIdx="1" presStyleCnt="3" custScaleX="124983" custLinFactNeighborX="3932" custLinFactNeighborY="-169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4719F9-E61D-4759-8FAC-AB670D9397C4}" type="pres">
      <dgm:prSet presAssocID="{0E4D4C01-95E9-47D4-868A-4A6D2C60565C}" presName="spacing" presStyleCnt="0"/>
      <dgm:spPr/>
    </dgm:pt>
    <dgm:pt modelId="{C99330F5-6E03-4972-A64A-C2CAEC693A23}" type="pres">
      <dgm:prSet presAssocID="{41C49820-64E4-454E-8764-2997C4EDF7BA}" presName="composite" presStyleCnt="0"/>
      <dgm:spPr/>
    </dgm:pt>
    <dgm:pt modelId="{F79FBA3E-195C-482B-900E-10ADEDB81A32}" type="pres">
      <dgm:prSet presAssocID="{41C49820-64E4-454E-8764-2997C4EDF7BA}" presName="imgShp" presStyleLbl="fgImgPlace1" presStyleIdx="2" presStyleCnt="3" custScaleX="59856" custLinFactNeighborX="11669" custLinFactNeighborY="-42046"/>
      <dgm:spPr/>
    </dgm:pt>
    <dgm:pt modelId="{0847D99B-8004-4EE5-A771-D4C029BCAC6E}" type="pres">
      <dgm:prSet presAssocID="{41C49820-64E4-454E-8764-2997C4EDF7BA}" presName="txShp" presStyleLbl="node1" presStyleIdx="2" presStyleCnt="3" custScaleX="121770" custLinFactNeighborX="5607" custLinFactNeighborY="-4308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EB38D3F-99BE-4FE2-95DF-8FB2B60525D2}" type="presOf" srcId="{41C49820-64E4-454E-8764-2997C4EDF7BA}" destId="{0847D99B-8004-4EE5-A771-D4C029BCAC6E}" srcOrd="0" destOrd="0" presId="urn:microsoft.com/office/officeart/2005/8/layout/vList3"/>
    <dgm:cxn modelId="{4ACFD949-DBC6-47AA-A877-43FDF2B65800}" type="presOf" srcId="{FFA42E02-3806-4961-BF39-1234540032A9}" destId="{D8C17B0C-7737-4FBB-BC99-A2652998A28B}" srcOrd="0" destOrd="0" presId="urn:microsoft.com/office/officeart/2005/8/layout/vList3"/>
    <dgm:cxn modelId="{9153FA5A-742B-454F-BA7F-70C3CD8D9B73}" type="presOf" srcId="{CE72F6E5-0AE4-4848-8233-50BF46AC84BE}" destId="{F56D3A60-0516-4787-9D56-2E72D43A2B74}" srcOrd="0" destOrd="0" presId="urn:microsoft.com/office/officeart/2005/8/layout/vList3"/>
    <dgm:cxn modelId="{A4162FDE-8AE7-4F0C-AD1E-731BE678B29C}" type="presOf" srcId="{76A94917-7FEF-41CC-8867-A1CEEE290008}" destId="{46BE9FD9-87E8-48EF-8C91-9B7D3609B34A}" srcOrd="0" destOrd="0" presId="urn:microsoft.com/office/officeart/2005/8/layout/vList3"/>
    <dgm:cxn modelId="{42DAAA48-9EFB-4194-957B-235DFD7B762B}" srcId="{FFA42E02-3806-4961-BF39-1234540032A9}" destId="{76A94917-7FEF-41CC-8867-A1CEEE290008}" srcOrd="0" destOrd="0" parTransId="{9EDE54C0-56F9-4D6F-9041-0BF691CA6936}" sibTransId="{1CA33019-BBBF-4E48-BA4A-9E708149D516}"/>
    <dgm:cxn modelId="{618F2C9D-CA9F-4FF4-9460-DB29AA123BD2}" srcId="{FFA42E02-3806-4961-BF39-1234540032A9}" destId="{CE72F6E5-0AE4-4848-8233-50BF46AC84BE}" srcOrd="1" destOrd="0" parTransId="{A3048213-EA76-41E8-A293-FB4B92F62873}" sibTransId="{0E4D4C01-95E9-47D4-868A-4A6D2C60565C}"/>
    <dgm:cxn modelId="{26F98B65-E8F8-44A0-95CB-8C5F4CC733C8}" srcId="{FFA42E02-3806-4961-BF39-1234540032A9}" destId="{41C49820-64E4-454E-8764-2997C4EDF7BA}" srcOrd="2" destOrd="0" parTransId="{CDC85DDE-EE30-43BD-8863-B465C413C990}" sibTransId="{0162A702-3C4E-4755-AE44-78410A59A67D}"/>
    <dgm:cxn modelId="{590AF113-1FDC-48BB-807C-F8A5EC63A5F8}" type="presParOf" srcId="{D8C17B0C-7737-4FBB-BC99-A2652998A28B}" destId="{66B7996C-66D8-41A8-8C6A-21815E7E2BF4}" srcOrd="0" destOrd="0" presId="urn:microsoft.com/office/officeart/2005/8/layout/vList3"/>
    <dgm:cxn modelId="{A8E2A804-BB71-4FCD-A513-56E523E0C2C2}" type="presParOf" srcId="{66B7996C-66D8-41A8-8C6A-21815E7E2BF4}" destId="{BA3449FA-4E26-4AE1-8671-74056F750EFC}" srcOrd="0" destOrd="0" presId="urn:microsoft.com/office/officeart/2005/8/layout/vList3"/>
    <dgm:cxn modelId="{4DADC15F-9B2A-4039-9B16-C60F20FA5E9D}" type="presParOf" srcId="{66B7996C-66D8-41A8-8C6A-21815E7E2BF4}" destId="{46BE9FD9-87E8-48EF-8C91-9B7D3609B34A}" srcOrd="1" destOrd="0" presId="urn:microsoft.com/office/officeart/2005/8/layout/vList3"/>
    <dgm:cxn modelId="{9C5612FB-2D8F-4994-8666-D59ED99295D5}" type="presParOf" srcId="{D8C17B0C-7737-4FBB-BC99-A2652998A28B}" destId="{2ED82685-5C9E-4387-B755-9C9AAD77C1BD}" srcOrd="1" destOrd="0" presId="urn:microsoft.com/office/officeart/2005/8/layout/vList3"/>
    <dgm:cxn modelId="{21664D90-4838-4FBB-B6C0-A0E514EF8B03}" type="presParOf" srcId="{D8C17B0C-7737-4FBB-BC99-A2652998A28B}" destId="{BE395D25-6142-490F-BCB4-65246E08DF14}" srcOrd="2" destOrd="0" presId="urn:microsoft.com/office/officeart/2005/8/layout/vList3"/>
    <dgm:cxn modelId="{A2205DA2-9546-49D6-A970-6D2212F118E2}" type="presParOf" srcId="{BE395D25-6142-490F-BCB4-65246E08DF14}" destId="{E6F87F3F-61C1-4BD7-9B47-91E0E56A74EF}" srcOrd="0" destOrd="0" presId="urn:microsoft.com/office/officeart/2005/8/layout/vList3"/>
    <dgm:cxn modelId="{C9692F80-146B-4DCC-B8B9-B622B6EDEAD8}" type="presParOf" srcId="{BE395D25-6142-490F-BCB4-65246E08DF14}" destId="{F56D3A60-0516-4787-9D56-2E72D43A2B74}" srcOrd="1" destOrd="0" presId="urn:microsoft.com/office/officeart/2005/8/layout/vList3"/>
    <dgm:cxn modelId="{E6DF150E-0CCC-4C6E-BC00-2CC06CCA1C51}" type="presParOf" srcId="{D8C17B0C-7737-4FBB-BC99-A2652998A28B}" destId="{D14719F9-E61D-4759-8FAC-AB670D9397C4}" srcOrd="3" destOrd="0" presId="urn:microsoft.com/office/officeart/2005/8/layout/vList3"/>
    <dgm:cxn modelId="{B1978724-418D-4EC6-8ED3-52AF17CE430E}" type="presParOf" srcId="{D8C17B0C-7737-4FBB-BC99-A2652998A28B}" destId="{C99330F5-6E03-4972-A64A-C2CAEC693A23}" srcOrd="4" destOrd="0" presId="urn:microsoft.com/office/officeart/2005/8/layout/vList3"/>
    <dgm:cxn modelId="{854AE053-F388-443B-BC72-E85E0343EC47}" type="presParOf" srcId="{C99330F5-6E03-4972-A64A-C2CAEC693A23}" destId="{F79FBA3E-195C-482B-900E-10ADEDB81A32}" srcOrd="0" destOrd="0" presId="urn:microsoft.com/office/officeart/2005/8/layout/vList3"/>
    <dgm:cxn modelId="{B30FD44A-666F-4387-941A-6BF057AACB85}" type="presParOf" srcId="{C99330F5-6E03-4972-A64A-C2CAEC693A23}" destId="{0847D99B-8004-4EE5-A771-D4C029BCAC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5D37E93-08C3-4E76-8006-F6595CFD7F25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BBF584E-37F3-4DE1-BE13-4B8981C871C3}">
      <dgm:prSet phldrT="[Text]" custT="1"/>
      <dgm:spPr>
        <a:solidFill>
          <a:srgbClr val="0C03BD"/>
        </a:solidFill>
      </dgm:spPr>
      <dgm:t>
        <a:bodyPr/>
        <a:lstStyle/>
        <a:p>
          <a:r>
            <a:rPr lang="th-TH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วิธีตลาดอิเล็กทรอนิกส์  (</a:t>
          </a:r>
          <a:r>
            <a:rPr lang="en-US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Electronic Market : e – market</a:t>
          </a:r>
          <a:r>
            <a:rPr lang="th-TH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)</a:t>
          </a:r>
          <a:endParaRPr lang="th-TH" sz="22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BD1EA5DA-A9C8-4776-92A6-0E791EB3C19E}" type="parTrans" cxnId="{B89A8F50-EC3D-405F-B34F-5B7F0F830FEA}">
      <dgm:prSet/>
      <dgm:spPr/>
      <dgm:t>
        <a:bodyPr/>
        <a:lstStyle/>
        <a:p>
          <a:endParaRPr lang="th-TH"/>
        </a:p>
      </dgm:t>
    </dgm:pt>
    <dgm:pt modelId="{F022BE57-3D9F-4A4C-909F-4776AF0D89C5}" type="sibTrans" cxnId="{B89A8F50-EC3D-405F-B34F-5B7F0F830FEA}">
      <dgm:prSet/>
      <dgm:spPr/>
      <dgm:t>
        <a:bodyPr/>
        <a:lstStyle/>
        <a:p>
          <a:endParaRPr lang="th-TH"/>
        </a:p>
      </dgm:t>
    </dgm:pt>
    <dgm:pt modelId="{0186DA5E-D43C-44B4-9B47-0BA0AE049547}">
      <dgm:prSet phldrT="[Text]" custT="1"/>
      <dgm:spPr>
        <a:solidFill>
          <a:srgbClr val="0C03BD"/>
        </a:solidFill>
      </dgm:spPr>
      <dgm:t>
        <a:bodyPr/>
        <a:lstStyle/>
        <a:p>
          <a:r>
            <a:rPr lang="th-TH" sz="2200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 </a:t>
          </a:r>
          <a:r>
            <a:rPr lang="th-TH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ได้แก่  การจัดซื้อจัดจ้างพัสดุที่มีรายละเอียดคุณลักษณะ</a:t>
          </a:r>
          <a:r>
            <a:rPr lang="th-TH" sz="2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ที่ไม่ซับซ้อน เป็นสินค้าหรืองานบริการทั่วไป ที่กำหนดไว้ในระบบข้อมูลสินค้า (</a:t>
          </a:r>
          <a:r>
            <a:rPr lang="en-US" sz="2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 - catalog</a:t>
          </a:r>
          <a: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)   </a:t>
          </a:r>
          <a:endParaRPr lang="th-TH" sz="2200" dirty="0">
            <a:solidFill>
              <a:schemeClr val="bg1"/>
            </a:solidFill>
            <a:latin typeface="FreesiaUPC" pitchFamily="34" charset="-34"/>
            <a:cs typeface="FreesiaUPC" pitchFamily="34" charset="-34"/>
          </a:endParaRPr>
        </a:p>
      </dgm:t>
    </dgm:pt>
    <dgm:pt modelId="{D5E98F88-7A40-4790-93A6-B9BBD796238E}" type="parTrans" cxnId="{0D88D872-4DF3-4BA6-9698-9F6D26CE2955}">
      <dgm:prSet/>
      <dgm:spPr/>
      <dgm:t>
        <a:bodyPr/>
        <a:lstStyle/>
        <a:p>
          <a:endParaRPr lang="th-TH"/>
        </a:p>
      </dgm:t>
    </dgm:pt>
    <dgm:pt modelId="{6C23D245-ACCC-4C77-A4C0-8013FAC68748}" type="sibTrans" cxnId="{0D88D872-4DF3-4BA6-9698-9F6D26CE2955}">
      <dgm:prSet/>
      <dgm:spPr/>
      <dgm:t>
        <a:bodyPr/>
        <a:lstStyle/>
        <a:p>
          <a:endParaRPr lang="th-TH"/>
        </a:p>
      </dgm:t>
    </dgm:pt>
    <dgm:pt modelId="{39F456D3-8094-40DF-BA94-AF46EDD234B0}">
      <dgm:prSet phldrT="[Text]" custT="1"/>
      <dgm:spPr>
        <a:solidFill>
          <a:srgbClr val="0C03BD"/>
        </a:solidFill>
      </dgm:spPr>
      <dgm:t>
        <a:bodyPr/>
        <a:lstStyle/>
        <a:p>
          <a:r>
            <a:rPr lang="th-TH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       </a:t>
          </a:r>
          <a:r>
            <a:rPr lang="th-TH" sz="2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วิธีประกวดราคาอิเล็กทรอนิกส์  (</a:t>
          </a:r>
          <a:r>
            <a:rPr lang="en-US" sz="2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Electronic Bidding: e – bidding</a:t>
          </a:r>
          <a:r>
            <a:rPr lang="th-TH" sz="2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)</a:t>
          </a:r>
          <a:endParaRPr lang="th-TH" sz="2100" dirty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</dgm:t>
    </dgm:pt>
    <dgm:pt modelId="{C0000F7C-2CE5-4756-BA47-E77B5D46E25B}" type="parTrans" cxnId="{A1DD5484-4957-4A53-9C81-7B10F19C9487}">
      <dgm:prSet/>
      <dgm:spPr/>
      <dgm:t>
        <a:bodyPr/>
        <a:lstStyle/>
        <a:p>
          <a:endParaRPr lang="th-TH"/>
        </a:p>
      </dgm:t>
    </dgm:pt>
    <dgm:pt modelId="{8F8736BB-CC04-4977-8965-7E7649E72900}" type="sibTrans" cxnId="{A1DD5484-4957-4A53-9C81-7B10F19C9487}">
      <dgm:prSet/>
      <dgm:spPr/>
      <dgm:t>
        <a:bodyPr/>
        <a:lstStyle/>
        <a:p>
          <a:endParaRPr lang="th-TH"/>
        </a:p>
      </dgm:t>
    </dgm:pt>
    <dgm:pt modelId="{1A77868A-849F-4CE9-BD51-1AF34E330104}">
      <dgm:prSet phldrT="[Text]" custT="1"/>
      <dgm:spPr>
        <a:solidFill>
          <a:srgbClr val="0C03BD"/>
        </a:solidFill>
      </dgm:spPr>
      <dgm:t>
        <a:bodyPr/>
        <a:lstStyle/>
        <a:p>
          <a:r>
            <a:rPr lang="th-TH" sz="2100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 </a:t>
          </a:r>
          <a:r>
            <a:rPr lang="th-TH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 ได้แก่ การจัดซื้อจัดจ้างพัสดุครั้งหนึ่ง </a:t>
          </a:r>
          <a:r>
            <a:rPr lang="th-TH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ซึ่งมีราคาเกิน 500,000 บาท </a:t>
          </a:r>
          <a:r>
            <a:rPr lang="th-TH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โดยเป็นการจัดซื้อจัดจ้างพัสดุที่มีรายละเอียดคุณลักษณะเฉพาะที่มีความซับซ้อน มีเทคนิคเฉพาะ หรือเป็นสินค้าหรืองานบริการ</a:t>
          </a:r>
          <a:r>
            <a:rPr lang="th-TH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ที่ไม่ได้กำหนดไว้ในระบบข้อมูลสินค้า  (</a:t>
          </a:r>
          <a:r>
            <a:rPr lang="en-US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 - catalog</a:t>
          </a:r>
          <a:r>
            <a:rPr lang="en-US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)</a:t>
          </a:r>
          <a:endParaRPr lang="th-TH" sz="2100" dirty="0">
            <a:solidFill>
              <a:schemeClr val="bg1"/>
            </a:solidFill>
            <a:latin typeface="FreesiaUPC" pitchFamily="34" charset="-34"/>
            <a:cs typeface="FreesiaUPC" pitchFamily="34" charset="-34"/>
          </a:endParaRPr>
        </a:p>
      </dgm:t>
    </dgm:pt>
    <dgm:pt modelId="{D3CA2E86-CEC1-43AE-827A-E0D77731412D}" type="parTrans" cxnId="{9D9177AC-DEB3-4711-B0E5-0072A0150444}">
      <dgm:prSet/>
      <dgm:spPr/>
      <dgm:t>
        <a:bodyPr/>
        <a:lstStyle/>
        <a:p>
          <a:endParaRPr lang="th-TH"/>
        </a:p>
      </dgm:t>
    </dgm:pt>
    <dgm:pt modelId="{1254BDBC-3CA5-44EC-A7E1-4D3F6C3E0ABB}" type="sibTrans" cxnId="{9D9177AC-DEB3-4711-B0E5-0072A0150444}">
      <dgm:prSet/>
      <dgm:spPr/>
      <dgm:t>
        <a:bodyPr/>
        <a:lstStyle/>
        <a:p>
          <a:endParaRPr lang="th-TH"/>
        </a:p>
      </dgm:t>
    </dgm:pt>
    <dgm:pt modelId="{27D6E79C-8A1A-4516-866F-F06D0640D2B3}">
      <dgm:prSet phldrT="[Text]" custT="1"/>
      <dgm:spPr>
        <a:solidFill>
          <a:srgbClr val="0C03BD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th-TH" sz="21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     </a:t>
          </a:r>
          <a:r>
            <a:rPr lang="th-TH" sz="2100" b="1" u="none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วิธีสอบราคา </a:t>
          </a:r>
          <a:endParaRPr lang="th-TH" sz="2100" dirty="0" smtClean="0">
            <a:solidFill>
              <a:srgbClr val="FFFF00"/>
            </a:solidFill>
            <a:latin typeface="FreesiaUPC" pitchFamily="34" charset="-34"/>
            <a:cs typeface="FreesiaUPC" pitchFamily="34" charset="-34"/>
          </a:endParaRPr>
        </a:p>
        <a:p>
          <a:pPr algn="l"/>
          <a:r>
            <a:rPr lang="th-TH" sz="2100" b="1" u="none" dirty="0" smtClean="0">
              <a:solidFill>
                <a:srgbClr val="FFFF00"/>
              </a:solidFill>
              <a:latin typeface="FreesiaUPC" pitchFamily="34" charset="-34"/>
              <a:cs typeface="FreesiaUPC" pitchFamily="34" charset="-34"/>
            </a:rPr>
            <a:t>  </a:t>
          </a:r>
          <a:r>
            <a:rPr lang="th-TH" sz="2100" b="1" u="none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วิธีสอบราคา  </a:t>
          </a:r>
          <a:r>
            <a:rPr lang="th-TH" sz="2100" b="1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ได้แก่ การจัดซื้อจัดจ้างพัสดุครั้งหนึ่งซึ่งมีราคาเกิน  500,000 บาท  แต่ไม่เกิน 5,000,000 บาท ให้กระทำได้เฉพาะกรณี</a:t>
          </a:r>
          <a:r>
            <a:rPr lang="th-TH" sz="2100" b="1" u="sng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หน่วยงานของรัฐนั้นอยู่ในพื้นที่มีข้อจำกัดในการใช้สัญญาณอินเตอร์เน็ต</a:t>
          </a:r>
          <a:r>
            <a:rPr lang="th-TH" sz="2100" b="1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 ทั้งนี้เจ้าหน้าที่ต้อง</a:t>
          </a:r>
          <a:r>
            <a:rPr lang="th-TH" sz="2100" b="1" u="sng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ระบุเหตุผลและความจำเป็นที่ไม่อาจดำเนินการ </a:t>
          </a:r>
          <a:r>
            <a:rPr lang="en-US" sz="2100" b="1" u="sng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 </a:t>
          </a:r>
          <a:r>
            <a:rPr lang="en-US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 – market </a:t>
          </a:r>
          <a:r>
            <a:rPr lang="th-TH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หรือ </a:t>
          </a:r>
          <a:r>
            <a:rPr lang="en-US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e – bidding</a:t>
          </a:r>
          <a:r>
            <a:rPr lang="th-TH" sz="21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rPr>
            <a:t> ไ</a:t>
          </a:r>
          <a:r>
            <a:rPr lang="th-TH" sz="2100" b="1" u="sng" dirty="0" smtClean="0">
              <a:solidFill>
                <a:schemeClr val="bg1"/>
              </a:solidFill>
              <a:latin typeface="FreesiaUPC" pitchFamily="34" charset="-34"/>
              <a:cs typeface="FreesiaUPC" pitchFamily="34" charset="-34"/>
            </a:rPr>
            <a:t>ว้ในรายงานขอซื้อขอจ้างด้วย</a:t>
          </a:r>
          <a:endParaRPr lang="th-TH" sz="2100" dirty="0">
            <a:solidFill>
              <a:schemeClr val="bg1"/>
            </a:solidFill>
            <a:latin typeface="FreesiaUPC" pitchFamily="34" charset="-34"/>
            <a:cs typeface="FreesiaUPC" pitchFamily="34" charset="-34"/>
          </a:endParaRPr>
        </a:p>
      </dgm:t>
    </dgm:pt>
    <dgm:pt modelId="{C591B592-CBA1-4D5A-AE22-691774DC054C}" type="parTrans" cxnId="{F378927A-BC4B-4A02-AA78-1935DBEFE9E5}">
      <dgm:prSet/>
      <dgm:spPr/>
      <dgm:t>
        <a:bodyPr/>
        <a:lstStyle/>
        <a:p>
          <a:endParaRPr lang="th-TH"/>
        </a:p>
      </dgm:t>
    </dgm:pt>
    <dgm:pt modelId="{235D473C-B069-47C1-BBA4-839A6D6FDD73}" type="sibTrans" cxnId="{F378927A-BC4B-4A02-AA78-1935DBEFE9E5}">
      <dgm:prSet/>
      <dgm:spPr/>
      <dgm:t>
        <a:bodyPr/>
        <a:lstStyle/>
        <a:p>
          <a:endParaRPr lang="th-TH"/>
        </a:p>
      </dgm:t>
    </dgm:pt>
    <dgm:pt modelId="{EBBFFDF7-2A06-41A6-991E-494E97BB3E81}" type="pres">
      <dgm:prSet presAssocID="{55D37E93-08C3-4E76-8006-F6595CFD7F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C674164-4F0B-4D2E-93F9-4932C2816BBE}" type="pres">
      <dgm:prSet presAssocID="{7BBF584E-37F3-4DE1-BE13-4B8981C871C3}" presName="composite" presStyleCnt="0"/>
      <dgm:spPr/>
    </dgm:pt>
    <dgm:pt modelId="{8205BE89-79A6-4BEB-A411-087DE7C7D55F}" type="pres">
      <dgm:prSet presAssocID="{7BBF584E-37F3-4DE1-BE13-4B8981C871C3}" presName="imgShp" presStyleLbl="fgImgPlace1" presStyleIdx="0" presStyleCnt="3" custLinFactX="-26631" custLinFactNeighborX="-100000" custLinFactNeighborY="708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CB1513D3-8775-44CF-A6CE-044F1EBC17DA}" type="pres">
      <dgm:prSet presAssocID="{7BBF584E-37F3-4DE1-BE13-4B8981C871C3}" presName="txShp" presStyleLbl="node1" presStyleIdx="0" presStyleCnt="3" custScaleX="150376" custScaleY="169967" custLinFactNeighborX="5366" custLinFactNeighborY="66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7F8D33-A53D-43AC-B821-F6F6460521A8}" type="pres">
      <dgm:prSet presAssocID="{F022BE57-3D9F-4A4C-909F-4776AF0D89C5}" presName="spacing" presStyleCnt="0"/>
      <dgm:spPr/>
    </dgm:pt>
    <dgm:pt modelId="{34429305-D98A-48C5-BBAD-53716D935A30}" type="pres">
      <dgm:prSet presAssocID="{39F456D3-8094-40DF-BA94-AF46EDD234B0}" presName="composite" presStyleCnt="0"/>
      <dgm:spPr/>
    </dgm:pt>
    <dgm:pt modelId="{A9BB30CD-BC90-4E87-85AA-9FECAFF85181}" type="pres">
      <dgm:prSet presAssocID="{39F456D3-8094-40DF-BA94-AF46EDD234B0}" presName="imgShp" presStyleLbl="fgImgPlace1" presStyleIdx="1" presStyleCnt="3" custLinFactX="-3064" custLinFactNeighborX="-100000" custLinFactNeighborY="-126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E316185A-CCCC-4F81-A906-370E2AAE2DC4}" type="pres">
      <dgm:prSet presAssocID="{39F456D3-8094-40DF-BA94-AF46EDD234B0}" presName="txShp" presStyleLbl="node1" presStyleIdx="1" presStyleCnt="3" custScaleX="147714" custScaleY="17464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52872A-C4DE-4051-B41A-6150066EB23E}" type="pres">
      <dgm:prSet presAssocID="{8F8736BB-CC04-4977-8965-7E7649E72900}" presName="spacing" presStyleCnt="0"/>
      <dgm:spPr/>
    </dgm:pt>
    <dgm:pt modelId="{5015363D-A762-469B-B658-AE7C899CA1A3}" type="pres">
      <dgm:prSet presAssocID="{27D6E79C-8A1A-4516-866F-F06D0640D2B3}" presName="composite" presStyleCnt="0"/>
      <dgm:spPr/>
    </dgm:pt>
    <dgm:pt modelId="{2FE89039-0D77-4B85-9F33-E3C828DF4A53}" type="pres">
      <dgm:prSet presAssocID="{27D6E79C-8A1A-4516-866F-F06D0640D2B3}" presName="imgShp" presStyleLbl="fgImgPlace1" presStyleIdx="2" presStyleCnt="3" custScaleX="72310" custLinFactX="-3064" custLinFactNeighborX="-100000" custLinFactNeighborY="-139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9E63FBA7-47F2-44F3-9C36-44FAB67CB107}" type="pres">
      <dgm:prSet presAssocID="{27D6E79C-8A1A-4516-866F-F06D0640D2B3}" presName="txShp" presStyleLbl="node1" presStyleIdx="2" presStyleCnt="3" custScaleX="150326" custScaleY="211547" custLinFactNeighborX="-25" custLinFactNeighborY="-1433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378927A-BC4B-4A02-AA78-1935DBEFE9E5}" srcId="{55D37E93-08C3-4E76-8006-F6595CFD7F25}" destId="{27D6E79C-8A1A-4516-866F-F06D0640D2B3}" srcOrd="2" destOrd="0" parTransId="{C591B592-CBA1-4D5A-AE22-691774DC054C}" sibTransId="{235D473C-B069-47C1-BBA4-839A6D6FDD73}"/>
    <dgm:cxn modelId="{77BD009C-07F3-4808-AC4C-6D15A756DCC1}" type="presOf" srcId="{0186DA5E-D43C-44B4-9B47-0BA0AE049547}" destId="{CB1513D3-8775-44CF-A6CE-044F1EBC17DA}" srcOrd="0" destOrd="1" presId="urn:microsoft.com/office/officeart/2005/8/layout/vList3"/>
    <dgm:cxn modelId="{B89A8F50-EC3D-405F-B34F-5B7F0F830FEA}" srcId="{55D37E93-08C3-4E76-8006-F6595CFD7F25}" destId="{7BBF584E-37F3-4DE1-BE13-4B8981C871C3}" srcOrd="0" destOrd="0" parTransId="{BD1EA5DA-A9C8-4776-92A6-0E791EB3C19E}" sibTransId="{F022BE57-3D9F-4A4C-909F-4776AF0D89C5}"/>
    <dgm:cxn modelId="{7038746B-EECC-4796-9F6B-3B0F6AE1B004}" type="presOf" srcId="{1A77868A-849F-4CE9-BD51-1AF34E330104}" destId="{E316185A-CCCC-4F81-A906-370E2AAE2DC4}" srcOrd="0" destOrd="1" presId="urn:microsoft.com/office/officeart/2005/8/layout/vList3"/>
    <dgm:cxn modelId="{39B0C122-04BB-4E6D-AC90-E19D04332709}" type="presOf" srcId="{27D6E79C-8A1A-4516-866F-F06D0640D2B3}" destId="{9E63FBA7-47F2-44F3-9C36-44FAB67CB107}" srcOrd="0" destOrd="0" presId="urn:microsoft.com/office/officeart/2005/8/layout/vList3"/>
    <dgm:cxn modelId="{AAE38713-B484-4073-97ED-89AF8F29BCA6}" type="presOf" srcId="{39F456D3-8094-40DF-BA94-AF46EDD234B0}" destId="{E316185A-CCCC-4F81-A906-370E2AAE2DC4}" srcOrd="0" destOrd="0" presId="urn:microsoft.com/office/officeart/2005/8/layout/vList3"/>
    <dgm:cxn modelId="{9D9177AC-DEB3-4711-B0E5-0072A0150444}" srcId="{39F456D3-8094-40DF-BA94-AF46EDD234B0}" destId="{1A77868A-849F-4CE9-BD51-1AF34E330104}" srcOrd="0" destOrd="0" parTransId="{D3CA2E86-CEC1-43AE-827A-E0D77731412D}" sibTransId="{1254BDBC-3CA5-44EC-A7E1-4D3F6C3E0ABB}"/>
    <dgm:cxn modelId="{A1DD5484-4957-4A53-9C81-7B10F19C9487}" srcId="{55D37E93-08C3-4E76-8006-F6595CFD7F25}" destId="{39F456D3-8094-40DF-BA94-AF46EDD234B0}" srcOrd="1" destOrd="0" parTransId="{C0000F7C-2CE5-4756-BA47-E77B5D46E25B}" sibTransId="{8F8736BB-CC04-4977-8965-7E7649E72900}"/>
    <dgm:cxn modelId="{0D88D872-4DF3-4BA6-9698-9F6D26CE2955}" srcId="{7BBF584E-37F3-4DE1-BE13-4B8981C871C3}" destId="{0186DA5E-D43C-44B4-9B47-0BA0AE049547}" srcOrd="0" destOrd="0" parTransId="{D5E98F88-7A40-4790-93A6-B9BBD796238E}" sibTransId="{6C23D245-ACCC-4C77-A4C0-8013FAC68748}"/>
    <dgm:cxn modelId="{27E41DBA-1DDB-4EC6-8984-AA58A0315F82}" type="presOf" srcId="{7BBF584E-37F3-4DE1-BE13-4B8981C871C3}" destId="{CB1513D3-8775-44CF-A6CE-044F1EBC17DA}" srcOrd="0" destOrd="0" presId="urn:microsoft.com/office/officeart/2005/8/layout/vList3"/>
    <dgm:cxn modelId="{DA1ADD92-57BC-4BF1-8CFD-52FC2C0CB0D6}" type="presOf" srcId="{55D37E93-08C3-4E76-8006-F6595CFD7F25}" destId="{EBBFFDF7-2A06-41A6-991E-494E97BB3E81}" srcOrd="0" destOrd="0" presId="urn:microsoft.com/office/officeart/2005/8/layout/vList3"/>
    <dgm:cxn modelId="{FA64939D-C5FC-4AF0-84CE-90E51B679936}" type="presParOf" srcId="{EBBFFDF7-2A06-41A6-991E-494E97BB3E81}" destId="{3C674164-4F0B-4D2E-93F9-4932C2816BBE}" srcOrd="0" destOrd="0" presId="urn:microsoft.com/office/officeart/2005/8/layout/vList3"/>
    <dgm:cxn modelId="{C02DFAC4-BF45-4952-A907-F18BC06196E5}" type="presParOf" srcId="{3C674164-4F0B-4D2E-93F9-4932C2816BBE}" destId="{8205BE89-79A6-4BEB-A411-087DE7C7D55F}" srcOrd="0" destOrd="0" presId="urn:microsoft.com/office/officeart/2005/8/layout/vList3"/>
    <dgm:cxn modelId="{72F0C976-E667-47FC-8FDD-544AE0A13B82}" type="presParOf" srcId="{3C674164-4F0B-4D2E-93F9-4932C2816BBE}" destId="{CB1513D3-8775-44CF-A6CE-044F1EBC17DA}" srcOrd="1" destOrd="0" presId="urn:microsoft.com/office/officeart/2005/8/layout/vList3"/>
    <dgm:cxn modelId="{E0B27D35-9A8D-4E55-A3E4-327DAF78C24A}" type="presParOf" srcId="{EBBFFDF7-2A06-41A6-991E-494E97BB3E81}" destId="{ED7F8D33-A53D-43AC-B821-F6F6460521A8}" srcOrd="1" destOrd="0" presId="urn:microsoft.com/office/officeart/2005/8/layout/vList3"/>
    <dgm:cxn modelId="{AF3A8688-AAE4-4022-82DD-E9491EC37FF5}" type="presParOf" srcId="{EBBFFDF7-2A06-41A6-991E-494E97BB3E81}" destId="{34429305-D98A-48C5-BBAD-53716D935A30}" srcOrd="2" destOrd="0" presId="urn:microsoft.com/office/officeart/2005/8/layout/vList3"/>
    <dgm:cxn modelId="{49DC973C-B19F-4B22-AA41-CC5ED1E59DFC}" type="presParOf" srcId="{34429305-D98A-48C5-BBAD-53716D935A30}" destId="{A9BB30CD-BC90-4E87-85AA-9FECAFF85181}" srcOrd="0" destOrd="0" presId="urn:microsoft.com/office/officeart/2005/8/layout/vList3"/>
    <dgm:cxn modelId="{2421CE48-7DAE-4583-A4A1-30A83FEF979D}" type="presParOf" srcId="{34429305-D98A-48C5-BBAD-53716D935A30}" destId="{E316185A-CCCC-4F81-A906-370E2AAE2DC4}" srcOrd="1" destOrd="0" presId="urn:microsoft.com/office/officeart/2005/8/layout/vList3"/>
    <dgm:cxn modelId="{92E276EA-0637-436B-93B8-031B75A87737}" type="presParOf" srcId="{EBBFFDF7-2A06-41A6-991E-494E97BB3E81}" destId="{1952872A-C4DE-4051-B41A-6150066EB23E}" srcOrd="3" destOrd="0" presId="urn:microsoft.com/office/officeart/2005/8/layout/vList3"/>
    <dgm:cxn modelId="{F9D3BAA6-08F6-485A-AFF5-FC927A53AA0F}" type="presParOf" srcId="{EBBFFDF7-2A06-41A6-991E-494E97BB3E81}" destId="{5015363D-A762-469B-B658-AE7C899CA1A3}" srcOrd="4" destOrd="0" presId="urn:microsoft.com/office/officeart/2005/8/layout/vList3"/>
    <dgm:cxn modelId="{47E77A87-218A-457F-81B6-E598E72F0C17}" type="presParOf" srcId="{5015363D-A762-469B-B658-AE7C899CA1A3}" destId="{2FE89039-0D77-4B85-9F33-E3C828DF4A53}" srcOrd="0" destOrd="0" presId="urn:microsoft.com/office/officeart/2005/8/layout/vList3"/>
    <dgm:cxn modelId="{E585EC8B-77D8-4E58-A0CE-9CEFEC9F0829}" type="presParOf" srcId="{5015363D-A762-469B-B658-AE7C899CA1A3}" destId="{9E63FBA7-47F2-44F3-9C36-44FAB67CB1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E89E2F6-5573-444B-8FEE-BA5F1AD1D68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FD5F3792-E829-4F82-9F90-012A0C69D809}">
      <dgm:prSet phldrT="[ข้อความ]" custT="1"/>
      <dgm:spPr>
        <a:solidFill>
          <a:schemeClr val="accent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วัสดุสำนักงาน ได้แก่</a:t>
          </a:r>
          <a:endParaRPr lang="th-TH" sz="2800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685F4AF7-24BA-49C1-B9F4-A1984524D83D}" type="parTrans" cxnId="{A589F4A0-75D5-4FBC-9D23-9BB6902267C4}">
      <dgm:prSet/>
      <dgm:spPr/>
      <dgm:t>
        <a:bodyPr/>
        <a:lstStyle/>
        <a:p>
          <a:endParaRPr lang="th-TH"/>
        </a:p>
      </dgm:t>
    </dgm:pt>
    <dgm:pt modelId="{D142E464-ADD7-4BCE-AB9B-9929FFF4840F}" type="sibTrans" cxnId="{A589F4A0-75D5-4FBC-9D23-9BB6902267C4}">
      <dgm:prSet/>
      <dgm:spPr/>
      <dgm:t>
        <a:bodyPr/>
        <a:lstStyle/>
        <a:p>
          <a:endParaRPr lang="th-TH"/>
        </a:p>
      </dgm:t>
    </dgm:pt>
    <dgm:pt modelId="{7E4C598F-1E6E-4638-A4B1-087066D9BFD5}">
      <dgm:prSet phldrT="[ข้อความ]" custT="1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th-TH" sz="2800" b="1" dirty="0" smtClean="0">
              <a:latin typeface="DilleniaUPC" pitchFamily="18" charset="-34"/>
              <a:cs typeface="DilleniaUPC" pitchFamily="18" charset="-34"/>
            </a:rPr>
            <a:t> </a:t>
          </a:r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กระดาษ</a:t>
          </a:r>
        </a:p>
        <a:p>
          <a:pPr>
            <a:spcAft>
              <a:spcPct val="35000"/>
            </a:spcAft>
          </a:pPr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ถ่ายเอกสาร หรือพิมพ์งานทั่วไป</a:t>
          </a:r>
          <a:endParaRPr lang="th-TH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B28A2591-D5CC-468E-9622-B5EAF76D2BD1}" type="parTrans" cxnId="{A14523E6-A975-4117-B267-2EB43568869B}">
      <dgm:prSet/>
      <dgm:spPr/>
      <dgm:t>
        <a:bodyPr/>
        <a:lstStyle/>
        <a:p>
          <a:endParaRPr lang="th-TH"/>
        </a:p>
      </dgm:t>
    </dgm:pt>
    <dgm:pt modelId="{2A3A9BB3-25B7-4BC9-8B28-1337D1BE86C7}" type="sibTrans" cxnId="{A14523E6-A975-4117-B267-2EB43568869B}">
      <dgm:prSet/>
      <dgm:spPr/>
      <dgm:t>
        <a:bodyPr/>
        <a:lstStyle/>
        <a:p>
          <a:endParaRPr lang="th-TH"/>
        </a:p>
      </dgm:t>
    </dgm:pt>
    <dgm:pt modelId="{706CC6F1-1AA5-4CAE-AAD9-CCFBEAA3F666}">
      <dgm:prSet phldrT="[ข้อความ]"/>
      <dgm:spPr/>
      <dgm:t>
        <a:bodyPr/>
        <a:lstStyle/>
        <a:p>
          <a:endParaRPr lang="th-TH"/>
        </a:p>
      </dgm:t>
    </dgm:pt>
    <dgm:pt modelId="{5915D83C-3DE8-4C1B-AF2D-5D1D2FF33F31}" type="parTrans" cxnId="{C38482FD-5371-4405-B5B6-A85C871A1546}">
      <dgm:prSet/>
      <dgm:spPr/>
      <dgm:t>
        <a:bodyPr/>
        <a:lstStyle/>
        <a:p>
          <a:endParaRPr lang="th-TH"/>
        </a:p>
      </dgm:t>
    </dgm:pt>
    <dgm:pt modelId="{B1BD5328-B9C6-4769-8642-C7FF9878BC21}" type="sibTrans" cxnId="{C38482FD-5371-4405-B5B6-A85C871A1546}">
      <dgm:prSet/>
      <dgm:spPr/>
      <dgm:t>
        <a:bodyPr/>
        <a:lstStyle/>
        <a:p>
          <a:endParaRPr lang="th-TH"/>
        </a:p>
      </dgm:t>
    </dgm:pt>
    <dgm:pt modelId="{ADE3BEF6-4AA6-4769-9C85-94038F5F00D3}">
      <dgm:prSet phldrT="[ข้อความ]"/>
      <dgm:spPr/>
      <dgm:t>
        <a:bodyPr/>
        <a:lstStyle/>
        <a:p>
          <a:endParaRPr lang="th-TH"/>
        </a:p>
      </dgm:t>
    </dgm:pt>
    <dgm:pt modelId="{E43FF2C8-6FBE-4A64-B001-039E52AA77A4}" type="parTrans" cxnId="{13804D19-AE70-4D37-8494-699237895E9B}">
      <dgm:prSet/>
      <dgm:spPr/>
      <dgm:t>
        <a:bodyPr/>
        <a:lstStyle/>
        <a:p>
          <a:endParaRPr lang="th-TH"/>
        </a:p>
      </dgm:t>
    </dgm:pt>
    <dgm:pt modelId="{CFDA789A-85F3-47BB-93E9-FB8DB3EBD030}" type="sibTrans" cxnId="{13804D19-AE70-4D37-8494-699237895E9B}">
      <dgm:prSet/>
      <dgm:spPr/>
      <dgm:t>
        <a:bodyPr/>
        <a:lstStyle/>
        <a:p>
          <a:endParaRPr lang="th-TH"/>
        </a:p>
      </dgm:t>
    </dgm:pt>
    <dgm:pt modelId="{406E42C2-EDA0-4DB5-9B0A-11D49EA7E86C}">
      <dgm:prSet phldrT="[ข้อความ]" phldr="1"/>
      <dgm:spPr/>
      <dgm:t>
        <a:bodyPr/>
        <a:lstStyle/>
        <a:p>
          <a:endParaRPr lang="th-TH"/>
        </a:p>
      </dgm:t>
    </dgm:pt>
    <dgm:pt modelId="{3243DB4E-B762-4929-8BF5-FFDBF7EAA1DE}" type="parTrans" cxnId="{C177E275-45DB-49CC-A7F8-F115B0A758FE}">
      <dgm:prSet/>
      <dgm:spPr/>
      <dgm:t>
        <a:bodyPr/>
        <a:lstStyle/>
        <a:p>
          <a:endParaRPr lang="th-TH"/>
        </a:p>
      </dgm:t>
    </dgm:pt>
    <dgm:pt modelId="{E12B3C29-A678-4B42-BE43-BF52F3FC90C0}" type="sibTrans" cxnId="{C177E275-45DB-49CC-A7F8-F115B0A758FE}">
      <dgm:prSet/>
      <dgm:spPr/>
      <dgm:t>
        <a:bodyPr/>
        <a:lstStyle/>
        <a:p>
          <a:endParaRPr lang="th-TH"/>
        </a:p>
      </dgm:t>
    </dgm:pt>
    <dgm:pt modelId="{0E34F202-EAF6-46C4-B4B3-CC5B2D20360F}">
      <dgm:prSet phldrT="[ข้อความ]"/>
      <dgm:spPr/>
      <dgm:t>
        <a:bodyPr/>
        <a:lstStyle/>
        <a:p>
          <a:endParaRPr lang="th-TH" dirty="0"/>
        </a:p>
      </dgm:t>
    </dgm:pt>
    <dgm:pt modelId="{A7F68AFF-8B81-4833-80E4-35766709EEEB}" type="sibTrans" cxnId="{174C9587-54C6-4EF6-ADAB-EBF00021C23C}">
      <dgm:prSet/>
      <dgm:spPr/>
      <dgm:t>
        <a:bodyPr/>
        <a:lstStyle/>
        <a:p>
          <a:endParaRPr lang="th-TH"/>
        </a:p>
      </dgm:t>
    </dgm:pt>
    <dgm:pt modelId="{F0C0CDB6-8D80-401C-A564-6841B92C2964}" type="parTrans" cxnId="{174C9587-54C6-4EF6-ADAB-EBF00021C23C}">
      <dgm:prSet/>
      <dgm:spPr/>
      <dgm:t>
        <a:bodyPr/>
        <a:lstStyle/>
        <a:p>
          <a:endParaRPr lang="th-TH"/>
        </a:p>
      </dgm:t>
    </dgm:pt>
    <dgm:pt modelId="{2FB371B0-92B8-4AE6-B660-9A769FDFB732}">
      <dgm:prSet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600"/>
            </a:spcAft>
          </a:pPr>
          <a:r>
            <a:rPr lang="th-TH" sz="2800" dirty="0" smtClean="0">
              <a:latin typeface="DilleniaUPC" pitchFamily="18" charset="-34"/>
              <a:cs typeface="DilleniaUPC" pitchFamily="18" charset="-34"/>
            </a:rPr>
            <a:t> </a:t>
          </a:r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แฟ้มเอกสาร</a:t>
          </a:r>
          <a:endParaRPr lang="en-US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B1C59B44-CC36-4154-A658-7F67E43AD8EA}" type="parTrans" cxnId="{424F8858-F4BB-46F7-9C5C-1B2B601591FF}">
      <dgm:prSet/>
      <dgm:spPr/>
      <dgm:t>
        <a:bodyPr/>
        <a:lstStyle/>
        <a:p>
          <a:endParaRPr lang="th-TH"/>
        </a:p>
      </dgm:t>
    </dgm:pt>
    <dgm:pt modelId="{8AB5D68F-9925-415E-BD98-187E581DBA96}" type="sibTrans" cxnId="{424F8858-F4BB-46F7-9C5C-1B2B601591FF}">
      <dgm:prSet/>
      <dgm:spPr/>
      <dgm:t>
        <a:bodyPr/>
        <a:lstStyle/>
        <a:p>
          <a:endParaRPr lang="th-TH"/>
        </a:p>
      </dgm:t>
    </dgm:pt>
    <dgm:pt modelId="{CB65287E-F21C-4DAA-848B-89A51E8D8BD5}">
      <dgm:prSet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เทปปิดสำหรับการเข้าเล่ม</a:t>
          </a:r>
          <a:endParaRPr lang="en-US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B35405C0-C1E8-4E18-A11E-2106E393CEF6}" type="parTrans" cxnId="{170D08CA-5136-4093-9DB7-1E50CFD22D5F}">
      <dgm:prSet/>
      <dgm:spPr/>
      <dgm:t>
        <a:bodyPr/>
        <a:lstStyle/>
        <a:p>
          <a:endParaRPr lang="th-TH"/>
        </a:p>
      </dgm:t>
    </dgm:pt>
    <dgm:pt modelId="{72D3DB0D-48BA-4561-8AC3-E6163FE883B6}" type="sibTrans" cxnId="{170D08CA-5136-4093-9DB7-1E50CFD22D5F}">
      <dgm:prSet/>
      <dgm:spPr/>
      <dgm:t>
        <a:bodyPr/>
        <a:lstStyle/>
        <a:p>
          <a:endParaRPr lang="th-TH"/>
        </a:p>
      </dgm:t>
    </dgm:pt>
    <dgm:pt modelId="{44D8C189-C3B8-4113-9F97-5517CE87B57C}">
      <dgm:prSet custT="1"/>
      <dgm:spPr>
        <a:solidFill>
          <a:srgbClr val="FF0000"/>
        </a:solidFill>
        <a:ln>
          <a:solidFill>
            <a:srgbClr val="FF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th-TH" sz="2800" b="1" dirty="0" smtClean="0">
              <a:latin typeface="DilleniaUPC" pitchFamily="18" charset="-34"/>
              <a:cs typeface="DilleniaUPC" pitchFamily="18" charset="-34"/>
            </a:rPr>
            <a:t> </a:t>
          </a:r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ซองเอกสาร</a:t>
          </a:r>
          <a:endParaRPr lang="en-US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E6A1E602-D837-4330-9D67-13C8E55DCF16}" type="parTrans" cxnId="{5B2E9CC3-B870-43B7-ADC3-E503CCF30CC2}">
      <dgm:prSet/>
      <dgm:spPr/>
      <dgm:t>
        <a:bodyPr/>
        <a:lstStyle/>
        <a:p>
          <a:endParaRPr lang="th-TH"/>
        </a:p>
      </dgm:t>
    </dgm:pt>
    <dgm:pt modelId="{7E99CFD8-842F-4058-95DE-EB2BD17B7A78}" type="sibTrans" cxnId="{5B2E9CC3-B870-43B7-ADC3-E503CCF30CC2}">
      <dgm:prSet/>
      <dgm:spPr/>
      <dgm:t>
        <a:bodyPr/>
        <a:lstStyle/>
        <a:p>
          <a:endParaRPr lang="th-TH"/>
        </a:p>
      </dgm:t>
    </dgm:pt>
    <dgm:pt modelId="{11AC638C-178F-4D96-A463-482C34F5F724}">
      <dgm:prSet custT="1"/>
      <dgm:spPr>
        <a:solidFill>
          <a:srgbClr val="FA60E4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 ผงหมึก/ตลับผงหมึก (</a:t>
          </a:r>
          <a:r>
            <a:rPr lang="en-US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Toner</a:t>
          </a:r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)</a:t>
          </a:r>
          <a:endParaRPr lang="en-US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736A6221-8C41-4863-B594-87033C47D380}" type="sibTrans" cxnId="{F4D0939B-BCBA-4B68-B8C7-5046A92196B4}">
      <dgm:prSet/>
      <dgm:spPr/>
      <dgm:t>
        <a:bodyPr/>
        <a:lstStyle/>
        <a:p>
          <a:endParaRPr lang="th-TH"/>
        </a:p>
      </dgm:t>
    </dgm:pt>
    <dgm:pt modelId="{1D6DDE5E-D8E4-4985-868A-6E98995BA4E8}" type="parTrans" cxnId="{F4D0939B-BCBA-4B68-B8C7-5046A92196B4}">
      <dgm:prSet/>
      <dgm:spPr/>
      <dgm:t>
        <a:bodyPr/>
        <a:lstStyle/>
        <a:p>
          <a:endParaRPr lang="th-TH"/>
        </a:p>
      </dgm:t>
    </dgm:pt>
    <dgm:pt modelId="{59778A5B-EF35-47D8-A9A2-7B2C4C18E9BE}">
      <dgm:prSet custT="1"/>
      <dgm:spPr>
        <a:solidFill>
          <a:srgbClr val="FF66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โต๊ะสำนักงาน</a:t>
          </a:r>
          <a:endParaRPr lang="th-TH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4C4E7035-ED0F-41D1-B8AE-0612AFC91FF2}" type="parTrans" cxnId="{6B24C132-0E8F-470E-BAB2-BA060C9E70C7}">
      <dgm:prSet/>
      <dgm:spPr/>
      <dgm:t>
        <a:bodyPr/>
        <a:lstStyle/>
        <a:p>
          <a:endParaRPr lang="th-TH"/>
        </a:p>
      </dgm:t>
    </dgm:pt>
    <dgm:pt modelId="{F44D091B-6945-4E88-8684-CCAC0F141C62}" type="sibTrans" cxnId="{6B24C132-0E8F-470E-BAB2-BA060C9E70C7}">
      <dgm:prSet/>
      <dgm:spPr/>
      <dgm:t>
        <a:bodyPr/>
        <a:lstStyle/>
        <a:p>
          <a:endParaRPr lang="th-TH"/>
        </a:p>
      </dgm:t>
    </dgm:pt>
    <dgm:pt modelId="{EB182D44-F025-4035-8886-94A338D0D5D6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DilleniaUPC" pitchFamily="18" charset="-34"/>
              <a:cs typeface="DilleniaUPC" pitchFamily="18" charset="-34"/>
            </a:rPr>
            <a:t>เก้าอี้สำนักงาน</a:t>
          </a:r>
          <a:endParaRPr lang="th-TH" sz="2800" b="1" dirty="0">
            <a:solidFill>
              <a:schemeClr val="tx1"/>
            </a:solidFill>
            <a:latin typeface="DilleniaUPC" pitchFamily="18" charset="-34"/>
            <a:cs typeface="DilleniaUPC" pitchFamily="18" charset="-34"/>
          </a:endParaRPr>
        </a:p>
      </dgm:t>
    </dgm:pt>
    <dgm:pt modelId="{A08514F7-029F-4F6E-8283-4AFB7B1C09D0}" type="parTrans" cxnId="{76EEC316-892C-41A9-AA1D-1B383D662870}">
      <dgm:prSet/>
      <dgm:spPr/>
      <dgm:t>
        <a:bodyPr/>
        <a:lstStyle/>
        <a:p>
          <a:endParaRPr lang="th-TH"/>
        </a:p>
      </dgm:t>
    </dgm:pt>
    <dgm:pt modelId="{4DD18E63-79D7-4EB5-8CB0-C94A0918CC14}" type="sibTrans" cxnId="{76EEC316-892C-41A9-AA1D-1B383D662870}">
      <dgm:prSet/>
      <dgm:spPr/>
      <dgm:t>
        <a:bodyPr/>
        <a:lstStyle/>
        <a:p>
          <a:endParaRPr lang="th-TH"/>
        </a:p>
      </dgm:t>
    </dgm:pt>
    <dgm:pt modelId="{9D2DEFF5-412F-40A5-BC14-6514AF7BB3B9}" type="pres">
      <dgm:prSet presAssocID="{5E89E2F6-5573-444B-8FEE-BA5F1AD1D68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3337E92-9BB1-44D8-832E-9FA3A1C2FE63}" type="pres">
      <dgm:prSet presAssocID="{FD5F3792-E829-4F82-9F90-012A0C69D809}" presName="centerShape" presStyleLbl="node0" presStyleIdx="0" presStyleCnt="1" custLinFactNeighborX="-414" custLinFactNeighborY="2941"/>
      <dgm:spPr/>
      <dgm:t>
        <a:bodyPr/>
        <a:lstStyle/>
        <a:p>
          <a:endParaRPr lang="th-TH"/>
        </a:p>
      </dgm:t>
    </dgm:pt>
    <dgm:pt modelId="{CF73F31D-D7DA-43AF-857D-56E30FD04527}" type="pres">
      <dgm:prSet presAssocID="{B28A2591-D5CC-468E-9622-B5EAF76D2BD1}" presName="parTrans" presStyleLbl="bgSibTrans2D1" presStyleIdx="0" presStyleCnt="7"/>
      <dgm:spPr/>
      <dgm:t>
        <a:bodyPr/>
        <a:lstStyle/>
        <a:p>
          <a:endParaRPr lang="th-TH"/>
        </a:p>
      </dgm:t>
    </dgm:pt>
    <dgm:pt modelId="{23DC91EC-2FFA-4372-BB81-B6E9F9D2C762}" type="pres">
      <dgm:prSet presAssocID="{7E4C598F-1E6E-4638-A4B1-087066D9BFD5}" presName="node" presStyleLbl="node1" presStyleIdx="0" presStyleCnt="7" custScaleX="183451" custScaleY="1348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3512897-9CD2-47AD-B869-A12704C39700}" type="pres">
      <dgm:prSet presAssocID="{1D6DDE5E-D8E4-4985-868A-6E98995BA4E8}" presName="parTrans" presStyleLbl="bgSibTrans2D1" presStyleIdx="1" presStyleCnt="7"/>
      <dgm:spPr/>
      <dgm:t>
        <a:bodyPr/>
        <a:lstStyle/>
        <a:p>
          <a:endParaRPr lang="th-TH"/>
        </a:p>
      </dgm:t>
    </dgm:pt>
    <dgm:pt modelId="{CE1C3E4E-A2CC-4DC6-A1E8-B1F863B374AD}" type="pres">
      <dgm:prSet presAssocID="{11AC638C-178F-4D96-A463-482C34F5F724}" presName="node" presStyleLbl="node1" presStyleIdx="1" presStyleCnt="7" custScaleX="131245" custScaleY="11234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D4A3B9E-DCB3-4CDE-9D4B-F75C53AF229F}" type="pres">
      <dgm:prSet presAssocID="{B1C59B44-CC36-4154-A658-7F67E43AD8EA}" presName="parTrans" presStyleLbl="bgSibTrans2D1" presStyleIdx="2" presStyleCnt="7"/>
      <dgm:spPr/>
      <dgm:t>
        <a:bodyPr/>
        <a:lstStyle/>
        <a:p>
          <a:endParaRPr lang="th-TH"/>
        </a:p>
      </dgm:t>
    </dgm:pt>
    <dgm:pt modelId="{AE38435E-35AE-4848-8B6C-04636B6B43EE}" type="pres">
      <dgm:prSet presAssocID="{2FB371B0-92B8-4AE6-B660-9A769FDFB732}" presName="node" presStyleLbl="node1" presStyleIdx="2" presStyleCnt="7" custScaleY="952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AE49B81-E945-4D25-9457-9744910333F4}" type="pres">
      <dgm:prSet presAssocID="{B35405C0-C1E8-4E18-A11E-2106E393CEF6}" presName="parTrans" presStyleLbl="bgSibTrans2D1" presStyleIdx="3" presStyleCnt="7"/>
      <dgm:spPr/>
      <dgm:t>
        <a:bodyPr/>
        <a:lstStyle/>
        <a:p>
          <a:endParaRPr lang="th-TH"/>
        </a:p>
      </dgm:t>
    </dgm:pt>
    <dgm:pt modelId="{1B2D6115-FFC0-453E-B247-3611540F5462}" type="pres">
      <dgm:prSet presAssocID="{CB65287E-F21C-4DAA-848B-89A51E8D8BD5}" presName="node" presStyleLbl="node1" presStyleIdx="3" presStyleCnt="7" custScaleX="112363" custScaleY="871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F338ED0-7E0B-4F70-827E-A559FE8CB5E9}" type="pres">
      <dgm:prSet presAssocID="{E6A1E602-D837-4330-9D67-13C8E55DCF16}" presName="parTrans" presStyleLbl="bgSibTrans2D1" presStyleIdx="4" presStyleCnt="7"/>
      <dgm:spPr/>
      <dgm:t>
        <a:bodyPr/>
        <a:lstStyle/>
        <a:p>
          <a:endParaRPr lang="th-TH"/>
        </a:p>
      </dgm:t>
    </dgm:pt>
    <dgm:pt modelId="{D42A0E4E-DBCF-4305-BE51-5FBB44507331}" type="pres">
      <dgm:prSet presAssocID="{44D8C189-C3B8-4113-9F97-5517CE87B57C}" presName="node" presStyleLbl="node1" presStyleIdx="4" presStyleCnt="7" custScaleY="6927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8BA3C1-FA16-4239-8877-AC5D783926BA}" type="pres">
      <dgm:prSet presAssocID="{4C4E7035-ED0F-41D1-B8AE-0612AFC91FF2}" presName="parTrans" presStyleLbl="bgSibTrans2D1" presStyleIdx="5" presStyleCnt="7"/>
      <dgm:spPr/>
      <dgm:t>
        <a:bodyPr/>
        <a:lstStyle/>
        <a:p>
          <a:endParaRPr lang="th-TH"/>
        </a:p>
      </dgm:t>
    </dgm:pt>
    <dgm:pt modelId="{69C84DCB-FF72-4501-9E21-B219C019923B}" type="pres">
      <dgm:prSet presAssocID="{59778A5B-EF35-47D8-A9A2-7B2C4C18E9BE}" presName="node" presStyleLbl="node1" presStyleIdx="5" presStyleCnt="7" custRadScaleRad="100521" custRadScaleInc="8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7C0D6B3-F5D1-4BDF-AE3C-36EB627B1D75}" type="pres">
      <dgm:prSet presAssocID="{A08514F7-029F-4F6E-8283-4AFB7B1C09D0}" presName="parTrans" presStyleLbl="bgSibTrans2D1" presStyleIdx="6" presStyleCnt="7"/>
      <dgm:spPr/>
      <dgm:t>
        <a:bodyPr/>
        <a:lstStyle/>
        <a:p>
          <a:endParaRPr lang="th-TH"/>
        </a:p>
      </dgm:t>
    </dgm:pt>
    <dgm:pt modelId="{6FBBD4FA-BA43-4E63-AD35-7B7E96FDDCF6}" type="pres">
      <dgm:prSet presAssocID="{EB182D44-F025-4035-8886-94A338D0D5D6}" presName="node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</dgm:ptLst>
  <dgm:cxnLst>
    <dgm:cxn modelId="{174C9587-54C6-4EF6-ADAB-EBF00021C23C}" srcId="{5E89E2F6-5573-444B-8FEE-BA5F1AD1D68D}" destId="{0E34F202-EAF6-46C4-B4B3-CC5B2D20360F}" srcOrd="1" destOrd="0" parTransId="{F0C0CDB6-8D80-401C-A564-6841B92C2964}" sibTransId="{A7F68AFF-8B81-4833-80E4-35766709EEEB}"/>
    <dgm:cxn modelId="{A62EE4E0-B71D-4816-B41A-D507835876EB}" type="presOf" srcId="{11AC638C-178F-4D96-A463-482C34F5F724}" destId="{CE1C3E4E-A2CC-4DC6-A1E8-B1F863B374AD}" srcOrd="0" destOrd="0" presId="urn:microsoft.com/office/officeart/2005/8/layout/radial4"/>
    <dgm:cxn modelId="{0B9EDDF3-CC6E-472F-B270-9DB72F221419}" type="presOf" srcId="{5E89E2F6-5573-444B-8FEE-BA5F1AD1D68D}" destId="{9D2DEFF5-412F-40A5-BC14-6514AF7BB3B9}" srcOrd="0" destOrd="0" presId="urn:microsoft.com/office/officeart/2005/8/layout/radial4"/>
    <dgm:cxn modelId="{3B6E987C-008F-4457-BED0-0AC538B5359D}" type="presOf" srcId="{59778A5B-EF35-47D8-A9A2-7B2C4C18E9BE}" destId="{69C84DCB-FF72-4501-9E21-B219C019923B}" srcOrd="0" destOrd="0" presId="urn:microsoft.com/office/officeart/2005/8/layout/radial4"/>
    <dgm:cxn modelId="{E39A1D0E-6F06-4776-B222-DCC661D4E6FA}" type="presOf" srcId="{44D8C189-C3B8-4113-9F97-5517CE87B57C}" destId="{D42A0E4E-DBCF-4305-BE51-5FBB44507331}" srcOrd="0" destOrd="0" presId="urn:microsoft.com/office/officeart/2005/8/layout/radial4"/>
    <dgm:cxn modelId="{FC11EA0C-35CE-47F5-82AA-AAA8B03596A3}" type="presOf" srcId="{2FB371B0-92B8-4AE6-B660-9A769FDFB732}" destId="{AE38435E-35AE-4848-8B6C-04636B6B43EE}" srcOrd="0" destOrd="0" presId="urn:microsoft.com/office/officeart/2005/8/layout/radial4"/>
    <dgm:cxn modelId="{EC1EE174-4A2A-45EA-A23A-71F7AA1BC66E}" type="presOf" srcId="{E6A1E602-D837-4330-9D67-13C8E55DCF16}" destId="{7F338ED0-7E0B-4F70-827E-A559FE8CB5E9}" srcOrd="0" destOrd="0" presId="urn:microsoft.com/office/officeart/2005/8/layout/radial4"/>
    <dgm:cxn modelId="{B92400B6-E404-4E9D-AB32-5B7C11EA3B97}" type="presOf" srcId="{FD5F3792-E829-4F82-9F90-012A0C69D809}" destId="{13337E92-9BB1-44D8-832E-9FA3A1C2FE63}" srcOrd="0" destOrd="0" presId="urn:microsoft.com/office/officeart/2005/8/layout/radial4"/>
    <dgm:cxn modelId="{A14523E6-A975-4117-B267-2EB43568869B}" srcId="{FD5F3792-E829-4F82-9F90-012A0C69D809}" destId="{7E4C598F-1E6E-4638-A4B1-087066D9BFD5}" srcOrd="0" destOrd="0" parTransId="{B28A2591-D5CC-468E-9622-B5EAF76D2BD1}" sibTransId="{2A3A9BB3-25B7-4BC9-8B28-1337D1BE86C7}"/>
    <dgm:cxn modelId="{170D08CA-5136-4093-9DB7-1E50CFD22D5F}" srcId="{FD5F3792-E829-4F82-9F90-012A0C69D809}" destId="{CB65287E-F21C-4DAA-848B-89A51E8D8BD5}" srcOrd="3" destOrd="0" parTransId="{B35405C0-C1E8-4E18-A11E-2106E393CEF6}" sibTransId="{72D3DB0D-48BA-4561-8AC3-E6163FE883B6}"/>
    <dgm:cxn modelId="{A635DF1D-5256-419A-A58D-10F2F0B6253A}" type="presOf" srcId="{B28A2591-D5CC-468E-9622-B5EAF76D2BD1}" destId="{CF73F31D-D7DA-43AF-857D-56E30FD04527}" srcOrd="0" destOrd="0" presId="urn:microsoft.com/office/officeart/2005/8/layout/radial4"/>
    <dgm:cxn modelId="{13804D19-AE70-4D37-8494-699237895E9B}" srcId="{0E34F202-EAF6-46C4-B4B3-CC5B2D20360F}" destId="{ADE3BEF6-4AA6-4769-9C85-94038F5F00D3}" srcOrd="1" destOrd="0" parTransId="{E43FF2C8-6FBE-4A64-B001-039E52AA77A4}" sibTransId="{CFDA789A-85F3-47BB-93E9-FB8DB3EBD030}"/>
    <dgm:cxn modelId="{C177E275-45DB-49CC-A7F8-F115B0A758FE}" srcId="{0E34F202-EAF6-46C4-B4B3-CC5B2D20360F}" destId="{406E42C2-EDA0-4DB5-9B0A-11D49EA7E86C}" srcOrd="2" destOrd="0" parTransId="{3243DB4E-B762-4929-8BF5-FFDBF7EAA1DE}" sibTransId="{E12B3C29-A678-4B42-BE43-BF52F3FC90C0}"/>
    <dgm:cxn modelId="{A589F4A0-75D5-4FBC-9D23-9BB6902267C4}" srcId="{5E89E2F6-5573-444B-8FEE-BA5F1AD1D68D}" destId="{FD5F3792-E829-4F82-9F90-012A0C69D809}" srcOrd="0" destOrd="0" parTransId="{685F4AF7-24BA-49C1-B9F4-A1984524D83D}" sibTransId="{D142E464-ADD7-4BCE-AB9B-9929FFF4840F}"/>
    <dgm:cxn modelId="{8E8B9A5A-7615-43C4-ADCC-5611160666E1}" type="presOf" srcId="{1D6DDE5E-D8E4-4985-868A-6E98995BA4E8}" destId="{A3512897-9CD2-47AD-B869-A12704C39700}" srcOrd="0" destOrd="0" presId="urn:microsoft.com/office/officeart/2005/8/layout/radial4"/>
    <dgm:cxn modelId="{CFD8B612-5EBE-47DF-ABDC-55087ED0C71F}" type="presOf" srcId="{EB182D44-F025-4035-8886-94A338D0D5D6}" destId="{6FBBD4FA-BA43-4E63-AD35-7B7E96FDDCF6}" srcOrd="0" destOrd="0" presId="urn:microsoft.com/office/officeart/2005/8/layout/radial4"/>
    <dgm:cxn modelId="{63D14C05-7D0E-4700-BADA-60B771124EE9}" type="presOf" srcId="{A08514F7-029F-4F6E-8283-4AFB7B1C09D0}" destId="{67C0D6B3-F5D1-4BDF-AE3C-36EB627B1D75}" srcOrd="0" destOrd="0" presId="urn:microsoft.com/office/officeart/2005/8/layout/radial4"/>
    <dgm:cxn modelId="{5B2E9CC3-B870-43B7-ADC3-E503CCF30CC2}" srcId="{FD5F3792-E829-4F82-9F90-012A0C69D809}" destId="{44D8C189-C3B8-4113-9F97-5517CE87B57C}" srcOrd="4" destOrd="0" parTransId="{E6A1E602-D837-4330-9D67-13C8E55DCF16}" sibTransId="{7E99CFD8-842F-4058-95DE-EB2BD17B7A78}"/>
    <dgm:cxn modelId="{76EEC316-892C-41A9-AA1D-1B383D662870}" srcId="{FD5F3792-E829-4F82-9F90-012A0C69D809}" destId="{EB182D44-F025-4035-8886-94A338D0D5D6}" srcOrd="6" destOrd="0" parTransId="{A08514F7-029F-4F6E-8283-4AFB7B1C09D0}" sibTransId="{4DD18E63-79D7-4EB5-8CB0-C94A0918CC14}"/>
    <dgm:cxn modelId="{6B24C132-0E8F-470E-BAB2-BA060C9E70C7}" srcId="{FD5F3792-E829-4F82-9F90-012A0C69D809}" destId="{59778A5B-EF35-47D8-A9A2-7B2C4C18E9BE}" srcOrd="5" destOrd="0" parTransId="{4C4E7035-ED0F-41D1-B8AE-0612AFC91FF2}" sibTransId="{F44D091B-6945-4E88-8684-CCAC0F141C62}"/>
    <dgm:cxn modelId="{F4D0939B-BCBA-4B68-B8C7-5046A92196B4}" srcId="{FD5F3792-E829-4F82-9F90-012A0C69D809}" destId="{11AC638C-178F-4D96-A463-482C34F5F724}" srcOrd="1" destOrd="0" parTransId="{1D6DDE5E-D8E4-4985-868A-6E98995BA4E8}" sibTransId="{736A6221-8C41-4863-B594-87033C47D380}"/>
    <dgm:cxn modelId="{C92757C3-DA76-425D-B850-A7A0FF5D3F56}" type="presOf" srcId="{4C4E7035-ED0F-41D1-B8AE-0612AFC91FF2}" destId="{128BA3C1-FA16-4239-8877-AC5D783926BA}" srcOrd="0" destOrd="0" presId="urn:microsoft.com/office/officeart/2005/8/layout/radial4"/>
    <dgm:cxn modelId="{73F1D8A2-E86D-4F03-9D3A-25476E6E5769}" type="presOf" srcId="{7E4C598F-1E6E-4638-A4B1-087066D9BFD5}" destId="{23DC91EC-2FFA-4372-BB81-B6E9F9D2C762}" srcOrd="0" destOrd="0" presId="urn:microsoft.com/office/officeart/2005/8/layout/radial4"/>
    <dgm:cxn modelId="{7D249F03-B09B-4AD2-A930-F4C86F745FBF}" type="presOf" srcId="{CB65287E-F21C-4DAA-848B-89A51E8D8BD5}" destId="{1B2D6115-FFC0-453E-B247-3611540F5462}" srcOrd="0" destOrd="0" presId="urn:microsoft.com/office/officeart/2005/8/layout/radial4"/>
    <dgm:cxn modelId="{424F8858-F4BB-46F7-9C5C-1B2B601591FF}" srcId="{FD5F3792-E829-4F82-9F90-012A0C69D809}" destId="{2FB371B0-92B8-4AE6-B660-9A769FDFB732}" srcOrd="2" destOrd="0" parTransId="{B1C59B44-CC36-4154-A658-7F67E43AD8EA}" sibTransId="{8AB5D68F-9925-415E-BD98-187E581DBA96}"/>
    <dgm:cxn modelId="{C38482FD-5371-4405-B5B6-A85C871A1546}" srcId="{0E34F202-EAF6-46C4-B4B3-CC5B2D20360F}" destId="{706CC6F1-1AA5-4CAE-AAD9-CCFBEAA3F666}" srcOrd="0" destOrd="0" parTransId="{5915D83C-3DE8-4C1B-AF2D-5D1D2FF33F31}" sibTransId="{B1BD5328-B9C6-4769-8642-C7FF9878BC21}"/>
    <dgm:cxn modelId="{E074EE24-00E6-4B73-8457-D271D287E511}" type="presOf" srcId="{B35405C0-C1E8-4E18-A11E-2106E393CEF6}" destId="{DAE49B81-E945-4D25-9457-9744910333F4}" srcOrd="0" destOrd="0" presId="urn:microsoft.com/office/officeart/2005/8/layout/radial4"/>
    <dgm:cxn modelId="{E3145D47-E812-413C-9BDA-8793C25E8DA1}" type="presOf" srcId="{B1C59B44-CC36-4154-A658-7F67E43AD8EA}" destId="{ED4A3B9E-DCB3-4CDE-9D4B-F75C53AF229F}" srcOrd="0" destOrd="0" presId="urn:microsoft.com/office/officeart/2005/8/layout/radial4"/>
    <dgm:cxn modelId="{7F3D117E-6CE9-4A73-8897-15FBFF041211}" type="presParOf" srcId="{9D2DEFF5-412F-40A5-BC14-6514AF7BB3B9}" destId="{13337E92-9BB1-44D8-832E-9FA3A1C2FE63}" srcOrd="0" destOrd="0" presId="urn:microsoft.com/office/officeart/2005/8/layout/radial4"/>
    <dgm:cxn modelId="{EC39327A-ED52-4BD9-8566-603D7C28248D}" type="presParOf" srcId="{9D2DEFF5-412F-40A5-BC14-6514AF7BB3B9}" destId="{CF73F31D-D7DA-43AF-857D-56E30FD04527}" srcOrd="1" destOrd="0" presId="urn:microsoft.com/office/officeart/2005/8/layout/radial4"/>
    <dgm:cxn modelId="{E0D041D1-2669-4970-A1E8-8A70EABFF9F9}" type="presParOf" srcId="{9D2DEFF5-412F-40A5-BC14-6514AF7BB3B9}" destId="{23DC91EC-2FFA-4372-BB81-B6E9F9D2C762}" srcOrd="2" destOrd="0" presId="urn:microsoft.com/office/officeart/2005/8/layout/radial4"/>
    <dgm:cxn modelId="{A3016ABD-8780-4BF2-8CE9-FB8DF6E8DA72}" type="presParOf" srcId="{9D2DEFF5-412F-40A5-BC14-6514AF7BB3B9}" destId="{A3512897-9CD2-47AD-B869-A12704C39700}" srcOrd="3" destOrd="0" presId="urn:microsoft.com/office/officeart/2005/8/layout/radial4"/>
    <dgm:cxn modelId="{008040CD-2B45-4715-9D9B-8D12B94E1485}" type="presParOf" srcId="{9D2DEFF5-412F-40A5-BC14-6514AF7BB3B9}" destId="{CE1C3E4E-A2CC-4DC6-A1E8-B1F863B374AD}" srcOrd="4" destOrd="0" presId="urn:microsoft.com/office/officeart/2005/8/layout/radial4"/>
    <dgm:cxn modelId="{EB6EB9C7-6FB1-4A57-AD23-05F75BC933BB}" type="presParOf" srcId="{9D2DEFF5-412F-40A5-BC14-6514AF7BB3B9}" destId="{ED4A3B9E-DCB3-4CDE-9D4B-F75C53AF229F}" srcOrd="5" destOrd="0" presId="urn:microsoft.com/office/officeart/2005/8/layout/radial4"/>
    <dgm:cxn modelId="{3B7808FA-34F2-4E40-AD03-952193B1F813}" type="presParOf" srcId="{9D2DEFF5-412F-40A5-BC14-6514AF7BB3B9}" destId="{AE38435E-35AE-4848-8B6C-04636B6B43EE}" srcOrd="6" destOrd="0" presId="urn:microsoft.com/office/officeart/2005/8/layout/radial4"/>
    <dgm:cxn modelId="{DB92E2DF-4E84-4663-A665-A46CFEA7BD00}" type="presParOf" srcId="{9D2DEFF5-412F-40A5-BC14-6514AF7BB3B9}" destId="{DAE49B81-E945-4D25-9457-9744910333F4}" srcOrd="7" destOrd="0" presId="urn:microsoft.com/office/officeart/2005/8/layout/radial4"/>
    <dgm:cxn modelId="{F2E5ACBE-FFFF-465E-B0ED-764389892B9E}" type="presParOf" srcId="{9D2DEFF5-412F-40A5-BC14-6514AF7BB3B9}" destId="{1B2D6115-FFC0-453E-B247-3611540F5462}" srcOrd="8" destOrd="0" presId="urn:microsoft.com/office/officeart/2005/8/layout/radial4"/>
    <dgm:cxn modelId="{215608E4-761E-41C4-BC59-A92160D8B3C7}" type="presParOf" srcId="{9D2DEFF5-412F-40A5-BC14-6514AF7BB3B9}" destId="{7F338ED0-7E0B-4F70-827E-A559FE8CB5E9}" srcOrd="9" destOrd="0" presId="urn:microsoft.com/office/officeart/2005/8/layout/radial4"/>
    <dgm:cxn modelId="{09281422-1264-4280-9EEC-850673D23895}" type="presParOf" srcId="{9D2DEFF5-412F-40A5-BC14-6514AF7BB3B9}" destId="{D42A0E4E-DBCF-4305-BE51-5FBB44507331}" srcOrd="10" destOrd="0" presId="urn:microsoft.com/office/officeart/2005/8/layout/radial4"/>
    <dgm:cxn modelId="{DED6A19E-F3DC-4935-A48A-F873766BCC75}" type="presParOf" srcId="{9D2DEFF5-412F-40A5-BC14-6514AF7BB3B9}" destId="{128BA3C1-FA16-4239-8877-AC5D783926BA}" srcOrd="11" destOrd="0" presId="urn:microsoft.com/office/officeart/2005/8/layout/radial4"/>
    <dgm:cxn modelId="{8F042AB6-5453-473F-9CA6-1771B9033882}" type="presParOf" srcId="{9D2DEFF5-412F-40A5-BC14-6514AF7BB3B9}" destId="{69C84DCB-FF72-4501-9E21-B219C019923B}" srcOrd="12" destOrd="0" presId="urn:microsoft.com/office/officeart/2005/8/layout/radial4"/>
    <dgm:cxn modelId="{37353492-C035-413C-BD26-28A68F3B2E54}" type="presParOf" srcId="{9D2DEFF5-412F-40A5-BC14-6514AF7BB3B9}" destId="{67C0D6B3-F5D1-4BDF-AE3C-36EB627B1D75}" srcOrd="13" destOrd="0" presId="urn:microsoft.com/office/officeart/2005/8/layout/radial4"/>
    <dgm:cxn modelId="{A5CE2D0D-122E-46D0-9756-4F2ABDC16B67}" type="presParOf" srcId="{9D2DEFF5-412F-40A5-BC14-6514AF7BB3B9}" destId="{6FBBD4FA-BA43-4E63-AD35-7B7E96FDDCF6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6D9B1A0-62B3-4966-9D74-1E8E46DD0F7D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B26C477-2CA3-495B-8547-464A0B495197}">
      <dgm:prSet phldrT="[ข้อความ]" custT="1"/>
      <dgm:spPr/>
      <dgm:t>
        <a:bodyPr/>
        <a:lstStyle/>
        <a:p>
          <a:r>
            <a:rPr lang="th-TH" sz="2800" b="1" dirty="0"/>
            <a:t>ให้หน่วยงานของรัฐทำสัญญาตามแบบที่คณะกรรมการนโยบายกำหนด</a:t>
          </a:r>
        </a:p>
      </dgm:t>
    </dgm:pt>
    <dgm:pt modelId="{7D87D482-F286-4978-8FF2-C0AAC090A2AC}" type="parTrans" cxnId="{5213567E-FAD0-44F9-9D05-6C943EB3E543}">
      <dgm:prSet/>
      <dgm:spPr/>
      <dgm:t>
        <a:bodyPr/>
        <a:lstStyle/>
        <a:p>
          <a:endParaRPr lang="th-TH" sz="2800"/>
        </a:p>
      </dgm:t>
    </dgm:pt>
    <dgm:pt modelId="{0006712F-B607-4285-AF62-CC5B9A465EB2}" type="sibTrans" cxnId="{5213567E-FAD0-44F9-9D05-6C943EB3E543}">
      <dgm:prSet/>
      <dgm:spPr/>
      <dgm:t>
        <a:bodyPr/>
        <a:lstStyle/>
        <a:p>
          <a:endParaRPr lang="th-TH" sz="2800"/>
        </a:p>
      </dgm:t>
    </dgm:pt>
    <dgm:pt modelId="{7E279F5C-B750-453B-AEA6-561471827F19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gm:t>
    </dgm:pt>
    <dgm:pt modelId="{DF4AF24B-407A-4580-AB47-C53F10CE30AF}" type="parTrans" cxnId="{37BE9D43-428A-4C99-9B55-75C106B56D3D}">
      <dgm:prSet/>
      <dgm:spPr/>
      <dgm:t>
        <a:bodyPr/>
        <a:lstStyle/>
        <a:p>
          <a:endParaRPr lang="th-TH" sz="2800"/>
        </a:p>
      </dgm:t>
    </dgm:pt>
    <dgm:pt modelId="{BC9F129F-AB45-4762-A2FF-DBB95EB2DED2}" type="sibTrans" cxnId="{37BE9D43-428A-4C99-9B55-75C106B56D3D}">
      <dgm:prSet/>
      <dgm:spPr/>
      <dgm:t>
        <a:bodyPr/>
        <a:lstStyle/>
        <a:p>
          <a:endParaRPr lang="th-TH" sz="2800"/>
        </a:p>
      </dgm:t>
    </dgm:pt>
    <dgm:pt modelId="{47D66D20-8A1C-4F4E-B0BE-BFB74DA994D5}">
      <dgm:prSet custT="1"/>
      <dgm:spPr/>
      <dgm:t>
        <a:bodyPr/>
        <a:lstStyle/>
        <a:p>
          <a:r>
            <a:rPr lang="th-TH" sz="2800" b="1" dirty="0"/>
            <a:t>การลงนามในสัญญา เป็นอำนาจของหัวหน้าหน่วยงานของรัฐ</a:t>
          </a:r>
        </a:p>
      </dgm:t>
    </dgm:pt>
    <dgm:pt modelId="{5FB61BE3-76EE-41B0-8207-FD380C65EA3C}" type="parTrans" cxnId="{7A1C6060-8005-4FD9-A955-06868A7D1400}">
      <dgm:prSet/>
      <dgm:spPr/>
      <dgm:t>
        <a:bodyPr/>
        <a:lstStyle/>
        <a:p>
          <a:endParaRPr lang="th-TH" sz="2800"/>
        </a:p>
      </dgm:t>
    </dgm:pt>
    <dgm:pt modelId="{111373A8-AA32-416B-B6F0-07B5B7DF0D20}" type="sibTrans" cxnId="{7A1C6060-8005-4FD9-A955-06868A7D1400}">
      <dgm:prSet/>
      <dgm:spPr/>
      <dgm:t>
        <a:bodyPr/>
        <a:lstStyle/>
        <a:p>
          <a:endParaRPr lang="th-TH" sz="2800"/>
        </a:p>
      </dgm:t>
    </dgm:pt>
    <dgm:pt modelId="{A799AC47-EB9D-467A-9326-290ADB4A8A60}">
      <dgm:prSet custT="1"/>
      <dgm:spPr/>
      <dgm:t>
        <a:bodyPr/>
        <a:lstStyle/>
        <a:p>
          <a:r>
            <a:rPr lang="th-TH" sz="2800" b="1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gm:t>
    </dgm:pt>
    <dgm:pt modelId="{E8ADAB07-87B7-4F7A-9643-74DEEC272A91}" type="parTrans" cxnId="{A1CFA1F4-15E1-4724-875D-A71EB44B5B6C}">
      <dgm:prSet/>
      <dgm:spPr/>
      <dgm:t>
        <a:bodyPr/>
        <a:lstStyle/>
        <a:p>
          <a:endParaRPr lang="th-TH" sz="2800"/>
        </a:p>
      </dgm:t>
    </dgm:pt>
    <dgm:pt modelId="{45FB46C9-267C-4424-9AC1-73746804BA34}" type="sibTrans" cxnId="{A1CFA1F4-15E1-4724-875D-A71EB44B5B6C}">
      <dgm:prSet/>
      <dgm:spPr/>
      <dgm:t>
        <a:bodyPr/>
        <a:lstStyle/>
        <a:p>
          <a:endParaRPr lang="th-TH" sz="2800"/>
        </a:p>
      </dgm:t>
    </dgm:pt>
    <dgm:pt modelId="{30DE9441-1CF8-456F-86C0-CCFD91D057E3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gm:t>
    </dgm:pt>
    <dgm:pt modelId="{D970046A-36D9-44E5-8834-49D167C35010}" type="sibTrans" cxnId="{F115932B-F63D-428D-AE30-13C7CD5B6153}">
      <dgm:prSet/>
      <dgm:spPr/>
      <dgm:t>
        <a:bodyPr/>
        <a:lstStyle/>
        <a:p>
          <a:endParaRPr lang="th-TH"/>
        </a:p>
      </dgm:t>
    </dgm:pt>
    <dgm:pt modelId="{1772A76A-8AF2-4ED7-86D2-CEB350682E25}" type="parTrans" cxnId="{F115932B-F63D-428D-AE30-13C7CD5B6153}">
      <dgm:prSet/>
      <dgm:spPr/>
      <dgm:t>
        <a:bodyPr/>
        <a:lstStyle/>
        <a:p>
          <a:endParaRPr lang="th-TH"/>
        </a:p>
      </dgm:t>
    </dgm:pt>
    <dgm:pt modelId="{23D98CA4-50A5-4BE3-8E59-097D7F1D7B74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</dgm:t>
    </dgm:pt>
    <dgm:pt modelId="{14E7ADA6-CC81-4352-A534-D37482135FC7}" type="parTrans" cxnId="{CC9F3381-4240-41A6-87A9-B3487E5AB620}">
      <dgm:prSet/>
      <dgm:spPr/>
      <dgm:t>
        <a:bodyPr/>
        <a:lstStyle/>
        <a:p>
          <a:endParaRPr lang="th-TH"/>
        </a:p>
      </dgm:t>
    </dgm:pt>
    <dgm:pt modelId="{1001EAAB-0188-420C-8C65-5B518DC2DED5}" type="sibTrans" cxnId="{CC9F3381-4240-41A6-87A9-B3487E5AB620}">
      <dgm:prSet/>
      <dgm:spPr/>
      <dgm:t>
        <a:bodyPr/>
        <a:lstStyle/>
        <a:p>
          <a:endParaRPr lang="th-TH"/>
        </a:p>
      </dgm:t>
    </dgm:pt>
    <dgm:pt modelId="{2CFC6C4E-C340-4110-A37B-326AF76E0DD6}">
      <dgm:prSet custT="1"/>
      <dgm:spPr/>
      <dgm:t>
        <a:bodyPr/>
        <a:lstStyle/>
        <a:p>
          <a:endParaRPr lang="th-TH" sz="2600" b="1" dirty="0">
            <a:solidFill>
              <a:srgbClr val="1504F6"/>
            </a:solidFill>
          </a:endParaRPr>
        </a:p>
      </dgm:t>
    </dgm:pt>
    <dgm:pt modelId="{DF933970-7974-4105-87D9-15DF2003E1C1}" type="parTrans" cxnId="{F7D0EC61-7476-41A0-85B0-BA37FF215032}">
      <dgm:prSet/>
      <dgm:spPr/>
      <dgm:t>
        <a:bodyPr/>
        <a:lstStyle/>
        <a:p>
          <a:endParaRPr lang="th-TH"/>
        </a:p>
      </dgm:t>
    </dgm:pt>
    <dgm:pt modelId="{E6865BC6-5F10-4F7E-B060-29E0F4663A70}" type="sibTrans" cxnId="{F7D0EC61-7476-41A0-85B0-BA37FF215032}">
      <dgm:prSet/>
      <dgm:spPr/>
      <dgm:t>
        <a:bodyPr/>
        <a:lstStyle/>
        <a:p>
          <a:endParaRPr lang="th-TH"/>
        </a:p>
      </dgm:t>
    </dgm:pt>
    <dgm:pt modelId="{E32D28B7-96DA-493F-B16A-3686799CD19F}" type="pres">
      <dgm:prSet presAssocID="{86D9B1A0-62B3-4966-9D74-1E8E46DD0F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46B6249-CD83-4C56-B7F6-7016A202E537}" type="pres">
      <dgm:prSet presAssocID="{AB26C477-2CA3-495B-8547-464A0B495197}" presName="parentLin" presStyleCnt="0"/>
      <dgm:spPr/>
    </dgm:pt>
    <dgm:pt modelId="{8E38B7B0-60A9-4063-A463-6B5DAAE03C09}" type="pres">
      <dgm:prSet presAssocID="{AB26C477-2CA3-495B-8547-464A0B495197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42E4119E-4D59-4C8B-B889-5F9635B4521D}" type="pres">
      <dgm:prSet presAssocID="{AB26C477-2CA3-495B-8547-464A0B495197}" presName="parentText" presStyleLbl="node1" presStyleIdx="0" presStyleCnt="3" custScaleX="142857" custScaleY="227197" custLinFactNeighborX="-100000" custLinFactNeighborY="107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CB7980-3567-4FDD-872D-DBAE7EAADB47}" type="pres">
      <dgm:prSet presAssocID="{AB26C477-2CA3-495B-8547-464A0B495197}" presName="negativeSpace" presStyleCnt="0"/>
      <dgm:spPr/>
    </dgm:pt>
    <dgm:pt modelId="{D0C18442-6CE2-4DC1-B170-C811A72B0E3E}" type="pres">
      <dgm:prSet presAssocID="{AB26C477-2CA3-495B-8547-464A0B495197}" presName="childText" presStyleLbl="conFgAcc1" presStyleIdx="0" presStyleCnt="3" custScaleY="85177" custLinFactNeighborY="-810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12BF23B-4073-476E-9320-109224370605}" type="pres">
      <dgm:prSet presAssocID="{0006712F-B607-4285-AF62-CC5B9A465EB2}" presName="spaceBetweenRectangles" presStyleCnt="0"/>
      <dgm:spPr/>
    </dgm:pt>
    <dgm:pt modelId="{5986E98F-CCCF-461B-A26F-F55669ECC598}" type="pres">
      <dgm:prSet presAssocID="{47D66D20-8A1C-4F4E-B0BE-BFB74DA994D5}" presName="parentLin" presStyleCnt="0"/>
      <dgm:spPr/>
    </dgm:pt>
    <dgm:pt modelId="{C06A9EA9-72E2-41BD-8D7C-BB29141983B4}" type="pres">
      <dgm:prSet presAssocID="{47D66D20-8A1C-4F4E-B0BE-BFB74DA994D5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12CD87C2-045F-4B34-9435-ABC7D038467D}" type="pres">
      <dgm:prSet presAssocID="{47D66D20-8A1C-4F4E-B0BE-BFB74DA994D5}" presName="parentText" presStyleLbl="node1" presStyleIdx="1" presStyleCnt="3" custScaleX="114928" custScaleY="282437" custLinFactNeighborX="-95225" custLinFactNeighborY="-3161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0E78E5-CD8B-442B-B4BC-1125F16F3054}" type="pres">
      <dgm:prSet presAssocID="{47D66D20-8A1C-4F4E-B0BE-BFB74DA994D5}" presName="negativeSpace" presStyleCnt="0"/>
      <dgm:spPr/>
    </dgm:pt>
    <dgm:pt modelId="{BF970CC1-5D3C-44A2-94C3-D44A65A11A99}" type="pres">
      <dgm:prSet presAssocID="{47D66D20-8A1C-4F4E-B0BE-BFB74DA994D5}" presName="childText" presStyleLbl="conFgAcc1" presStyleIdx="1" presStyleCnt="3" custScaleY="84973" custLinFactNeighborX="126" custLinFactNeighborY="6062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23AE30-8CC5-47F5-9991-154B1B76E2FA}" type="pres">
      <dgm:prSet presAssocID="{111373A8-AA32-416B-B6F0-07B5B7DF0D20}" presName="spaceBetweenRectangles" presStyleCnt="0"/>
      <dgm:spPr/>
    </dgm:pt>
    <dgm:pt modelId="{580DFF35-FBEB-41F7-88B8-2328158D8800}" type="pres">
      <dgm:prSet presAssocID="{A799AC47-EB9D-467A-9326-290ADB4A8A60}" presName="parentLin" presStyleCnt="0"/>
      <dgm:spPr/>
    </dgm:pt>
    <dgm:pt modelId="{83D61A10-ECC0-4EC3-BBD6-57122ED1D08D}" type="pres">
      <dgm:prSet presAssocID="{A799AC47-EB9D-467A-9326-290ADB4A8A60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B1B424BD-D479-4ABC-ADCC-BF0796C71869}" type="pres">
      <dgm:prSet presAssocID="{A799AC47-EB9D-467A-9326-290ADB4A8A60}" presName="parentText" presStyleLbl="node1" presStyleIdx="2" presStyleCnt="3" custScaleX="124138" custScaleY="263433" custLinFactNeighborX="-100000" custLinFactNeighborY="-269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BB88AD-A1FF-402A-94BB-7A743B424B3D}" type="pres">
      <dgm:prSet presAssocID="{A799AC47-EB9D-467A-9326-290ADB4A8A60}" presName="negativeSpace" presStyleCnt="0"/>
      <dgm:spPr/>
    </dgm:pt>
    <dgm:pt modelId="{C1D154D1-8198-4FEE-AF51-B32DE82B7535}" type="pres">
      <dgm:prSet presAssocID="{A799AC47-EB9D-467A-9326-290ADB4A8A60}" presName="childText" presStyleLbl="conFgAcc1" presStyleIdx="2" presStyleCnt="3" custScaleY="81607" custLinFactNeighborY="228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318FC50-9377-4A40-B885-BFF166A08C64}" type="presOf" srcId="{47D66D20-8A1C-4F4E-B0BE-BFB74DA994D5}" destId="{C06A9EA9-72E2-41BD-8D7C-BB29141983B4}" srcOrd="0" destOrd="0" presId="urn:microsoft.com/office/officeart/2005/8/layout/list1"/>
    <dgm:cxn modelId="{3A1437F3-27B4-447E-92F1-532C50C88619}" type="presOf" srcId="{A799AC47-EB9D-467A-9326-290ADB4A8A60}" destId="{83D61A10-ECC0-4EC3-BBD6-57122ED1D08D}" srcOrd="0" destOrd="0" presId="urn:microsoft.com/office/officeart/2005/8/layout/list1"/>
    <dgm:cxn modelId="{1F78BB6D-AAD2-4500-BC2A-87CDEE59C9FB}" type="presOf" srcId="{23D98CA4-50A5-4BE3-8E59-097D7F1D7B74}" destId="{C1D154D1-8198-4FEE-AF51-B32DE82B7535}" srcOrd="0" destOrd="0" presId="urn:microsoft.com/office/officeart/2005/8/layout/list1"/>
    <dgm:cxn modelId="{F115932B-F63D-428D-AE30-13C7CD5B6153}" srcId="{47D66D20-8A1C-4F4E-B0BE-BFB74DA994D5}" destId="{30DE9441-1CF8-456F-86C0-CCFD91D057E3}" srcOrd="0" destOrd="0" parTransId="{1772A76A-8AF2-4ED7-86D2-CEB350682E25}" sibTransId="{D970046A-36D9-44E5-8834-49D167C35010}"/>
    <dgm:cxn modelId="{0AB475A6-0A98-4165-BCE4-34072CBB2FDA}" type="presOf" srcId="{AB26C477-2CA3-495B-8547-464A0B495197}" destId="{42E4119E-4D59-4C8B-B889-5F9635B4521D}" srcOrd="1" destOrd="0" presId="urn:microsoft.com/office/officeart/2005/8/layout/list1"/>
    <dgm:cxn modelId="{5213567E-FAD0-44F9-9D05-6C943EB3E543}" srcId="{86D9B1A0-62B3-4966-9D74-1E8E46DD0F7D}" destId="{AB26C477-2CA3-495B-8547-464A0B495197}" srcOrd="0" destOrd="0" parTransId="{7D87D482-F286-4978-8FF2-C0AAC090A2AC}" sibTransId="{0006712F-B607-4285-AF62-CC5B9A465EB2}"/>
    <dgm:cxn modelId="{CC9F3381-4240-41A6-87A9-B3487E5AB620}" srcId="{A799AC47-EB9D-467A-9326-290ADB4A8A60}" destId="{23D98CA4-50A5-4BE3-8E59-097D7F1D7B74}" srcOrd="0" destOrd="0" parTransId="{14E7ADA6-CC81-4352-A534-D37482135FC7}" sibTransId="{1001EAAB-0188-420C-8C65-5B518DC2DED5}"/>
    <dgm:cxn modelId="{623424C3-187A-49CB-99A7-F12F0A18C24F}" type="presOf" srcId="{47D66D20-8A1C-4F4E-B0BE-BFB74DA994D5}" destId="{12CD87C2-045F-4B34-9435-ABC7D038467D}" srcOrd="1" destOrd="0" presId="urn:microsoft.com/office/officeart/2005/8/layout/list1"/>
    <dgm:cxn modelId="{A1CFA1F4-15E1-4724-875D-A71EB44B5B6C}" srcId="{86D9B1A0-62B3-4966-9D74-1E8E46DD0F7D}" destId="{A799AC47-EB9D-467A-9326-290ADB4A8A60}" srcOrd="2" destOrd="0" parTransId="{E8ADAB07-87B7-4F7A-9643-74DEEC272A91}" sibTransId="{45FB46C9-267C-4424-9AC1-73746804BA34}"/>
    <dgm:cxn modelId="{75B37F16-2375-4813-96CC-048575983EC6}" type="presOf" srcId="{2CFC6C4E-C340-4110-A37B-326AF76E0DD6}" destId="{C1D154D1-8198-4FEE-AF51-B32DE82B7535}" srcOrd="0" destOrd="1" presId="urn:microsoft.com/office/officeart/2005/8/layout/list1"/>
    <dgm:cxn modelId="{CCA3E5D9-B581-49E5-AB56-06226495B869}" type="presOf" srcId="{30DE9441-1CF8-456F-86C0-CCFD91D057E3}" destId="{BF970CC1-5D3C-44A2-94C3-D44A65A11A99}" srcOrd="0" destOrd="0" presId="urn:microsoft.com/office/officeart/2005/8/layout/list1"/>
    <dgm:cxn modelId="{7A1C6060-8005-4FD9-A955-06868A7D1400}" srcId="{86D9B1A0-62B3-4966-9D74-1E8E46DD0F7D}" destId="{47D66D20-8A1C-4F4E-B0BE-BFB74DA994D5}" srcOrd="1" destOrd="0" parTransId="{5FB61BE3-76EE-41B0-8207-FD380C65EA3C}" sibTransId="{111373A8-AA32-416B-B6F0-07B5B7DF0D20}"/>
    <dgm:cxn modelId="{F7D0EC61-7476-41A0-85B0-BA37FF215032}" srcId="{A799AC47-EB9D-467A-9326-290ADB4A8A60}" destId="{2CFC6C4E-C340-4110-A37B-326AF76E0DD6}" srcOrd="1" destOrd="0" parTransId="{DF933970-7974-4105-87D9-15DF2003E1C1}" sibTransId="{E6865BC6-5F10-4F7E-B060-29E0F4663A70}"/>
    <dgm:cxn modelId="{37BE9D43-428A-4C99-9B55-75C106B56D3D}" srcId="{AB26C477-2CA3-495B-8547-464A0B495197}" destId="{7E279F5C-B750-453B-AEA6-561471827F19}" srcOrd="0" destOrd="0" parTransId="{DF4AF24B-407A-4580-AB47-C53F10CE30AF}" sibTransId="{BC9F129F-AB45-4762-A2FF-DBB95EB2DED2}"/>
    <dgm:cxn modelId="{922797BB-A7C2-4B09-B01F-62D03224B7B2}" type="presOf" srcId="{86D9B1A0-62B3-4966-9D74-1E8E46DD0F7D}" destId="{E32D28B7-96DA-493F-B16A-3686799CD19F}" srcOrd="0" destOrd="0" presId="urn:microsoft.com/office/officeart/2005/8/layout/list1"/>
    <dgm:cxn modelId="{88F9BD4B-708F-423D-B2D0-C4B3154B4C9D}" type="presOf" srcId="{AB26C477-2CA3-495B-8547-464A0B495197}" destId="{8E38B7B0-60A9-4063-A463-6B5DAAE03C09}" srcOrd="0" destOrd="0" presId="urn:microsoft.com/office/officeart/2005/8/layout/list1"/>
    <dgm:cxn modelId="{CC52DD68-0417-4777-8395-0DC1AB8A5CB9}" type="presOf" srcId="{7E279F5C-B750-453B-AEA6-561471827F19}" destId="{D0C18442-6CE2-4DC1-B170-C811A72B0E3E}" srcOrd="0" destOrd="0" presId="urn:microsoft.com/office/officeart/2005/8/layout/list1"/>
    <dgm:cxn modelId="{D549643A-7F5A-4EBD-90B8-D1B470D8894B}" type="presOf" srcId="{A799AC47-EB9D-467A-9326-290ADB4A8A60}" destId="{B1B424BD-D479-4ABC-ADCC-BF0796C71869}" srcOrd="1" destOrd="0" presId="urn:microsoft.com/office/officeart/2005/8/layout/list1"/>
    <dgm:cxn modelId="{42BE1ADC-696B-4249-8362-2AC4D07A5F68}" type="presParOf" srcId="{E32D28B7-96DA-493F-B16A-3686799CD19F}" destId="{846B6249-CD83-4C56-B7F6-7016A202E537}" srcOrd="0" destOrd="0" presId="urn:microsoft.com/office/officeart/2005/8/layout/list1"/>
    <dgm:cxn modelId="{AD8F1BEF-5522-4FEB-9475-468D44FC21D8}" type="presParOf" srcId="{846B6249-CD83-4C56-B7F6-7016A202E537}" destId="{8E38B7B0-60A9-4063-A463-6B5DAAE03C09}" srcOrd="0" destOrd="0" presId="urn:microsoft.com/office/officeart/2005/8/layout/list1"/>
    <dgm:cxn modelId="{29133BC7-3F9D-4188-834D-268CBBA56FFB}" type="presParOf" srcId="{846B6249-CD83-4C56-B7F6-7016A202E537}" destId="{42E4119E-4D59-4C8B-B889-5F9635B4521D}" srcOrd="1" destOrd="0" presId="urn:microsoft.com/office/officeart/2005/8/layout/list1"/>
    <dgm:cxn modelId="{791FF03B-2715-49B2-BBA1-EC1A91B7CFDD}" type="presParOf" srcId="{E32D28B7-96DA-493F-B16A-3686799CD19F}" destId="{B1CB7980-3567-4FDD-872D-DBAE7EAADB47}" srcOrd="1" destOrd="0" presId="urn:microsoft.com/office/officeart/2005/8/layout/list1"/>
    <dgm:cxn modelId="{70433BDC-6541-413B-ACFC-08F4EA83643D}" type="presParOf" srcId="{E32D28B7-96DA-493F-B16A-3686799CD19F}" destId="{D0C18442-6CE2-4DC1-B170-C811A72B0E3E}" srcOrd="2" destOrd="0" presId="urn:microsoft.com/office/officeart/2005/8/layout/list1"/>
    <dgm:cxn modelId="{7A24ECE5-BCF5-4F98-AE18-5705B56750D7}" type="presParOf" srcId="{E32D28B7-96DA-493F-B16A-3686799CD19F}" destId="{212BF23B-4073-476E-9320-109224370605}" srcOrd="3" destOrd="0" presId="urn:microsoft.com/office/officeart/2005/8/layout/list1"/>
    <dgm:cxn modelId="{C85C1216-F20B-47DD-9655-5F49DA37B025}" type="presParOf" srcId="{E32D28B7-96DA-493F-B16A-3686799CD19F}" destId="{5986E98F-CCCF-461B-A26F-F55669ECC598}" srcOrd="4" destOrd="0" presId="urn:microsoft.com/office/officeart/2005/8/layout/list1"/>
    <dgm:cxn modelId="{7880F604-80E4-4634-8987-551A27E08A89}" type="presParOf" srcId="{5986E98F-CCCF-461B-A26F-F55669ECC598}" destId="{C06A9EA9-72E2-41BD-8D7C-BB29141983B4}" srcOrd="0" destOrd="0" presId="urn:microsoft.com/office/officeart/2005/8/layout/list1"/>
    <dgm:cxn modelId="{E27575F0-D258-4E70-B71F-768C7BAE664E}" type="presParOf" srcId="{5986E98F-CCCF-461B-A26F-F55669ECC598}" destId="{12CD87C2-045F-4B34-9435-ABC7D038467D}" srcOrd="1" destOrd="0" presId="urn:microsoft.com/office/officeart/2005/8/layout/list1"/>
    <dgm:cxn modelId="{96985156-B16D-4D55-A3C6-9A786D9C3E17}" type="presParOf" srcId="{E32D28B7-96DA-493F-B16A-3686799CD19F}" destId="{1B0E78E5-CD8B-442B-B4BC-1125F16F3054}" srcOrd="5" destOrd="0" presId="urn:microsoft.com/office/officeart/2005/8/layout/list1"/>
    <dgm:cxn modelId="{ABB86BB9-8EDC-440B-9EC3-F1A409017242}" type="presParOf" srcId="{E32D28B7-96DA-493F-B16A-3686799CD19F}" destId="{BF970CC1-5D3C-44A2-94C3-D44A65A11A99}" srcOrd="6" destOrd="0" presId="urn:microsoft.com/office/officeart/2005/8/layout/list1"/>
    <dgm:cxn modelId="{52E55887-D13B-4EFB-933C-AE8219967496}" type="presParOf" srcId="{E32D28B7-96DA-493F-B16A-3686799CD19F}" destId="{B523AE30-8CC5-47F5-9991-154B1B76E2FA}" srcOrd="7" destOrd="0" presId="urn:microsoft.com/office/officeart/2005/8/layout/list1"/>
    <dgm:cxn modelId="{60D64E62-7B38-4DE4-8A21-E437E3C71CB3}" type="presParOf" srcId="{E32D28B7-96DA-493F-B16A-3686799CD19F}" destId="{580DFF35-FBEB-41F7-88B8-2328158D8800}" srcOrd="8" destOrd="0" presId="urn:microsoft.com/office/officeart/2005/8/layout/list1"/>
    <dgm:cxn modelId="{8D73738C-DD45-471A-9E61-9C23852675F7}" type="presParOf" srcId="{580DFF35-FBEB-41F7-88B8-2328158D8800}" destId="{83D61A10-ECC0-4EC3-BBD6-57122ED1D08D}" srcOrd="0" destOrd="0" presId="urn:microsoft.com/office/officeart/2005/8/layout/list1"/>
    <dgm:cxn modelId="{B9BDA9CD-3A4E-4C0B-B63E-DBD9354FAB7F}" type="presParOf" srcId="{580DFF35-FBEB-41F7-88B8-2328158D8800}" destId="{B1B424BD-D479-4ABC-ADCC-BF0796C71869}" srcOrd="1" destOrd="0" presId="urn:microsoft.com/office/officeart/2005/8/layout/list1"/>
    <dgm:cxn modelId="{48A73512-B837-45D3-AE8D-84C79961A436}" type="presParOf" srcId="{E32D28B7-96DA-493F-B16A-3686799CD19F}" destId="{08BB88AD-A1FF-402A-94BB-7A743B424B3D}" srcOrd="9" destOrd="0" presId="urn:microsoft.com/office/officeart/2005/8/layout/list1"/>
    <dgm:cxn modelId="{BE34F349-106B-415F-B352-9DB30C3DADB4}" type="presParOf" srcId="{E32D28B7-96DA-493F-B16A-3686799CD19F}" destId="{C1D154D1-8198-4FEE-AF51-B32DE82B75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FD734DC-52BE-435D-A71E-A9E08AFE7BFA}" type="doc">
      <dgm:prSet loTypeId="urn:microsoft.com/office/officeart/2005/8/layout/vList6" loCatId="process" qsTypeId="urn:microsoft.com/office/officeart/2005/8/quickstyle/3d1" qsCatId="3D" csTypeId="urn:microsoft.com/office/officeart/2005/8/colors/colorful1#5" csCatId="colorful" phldr="1"/>
      <dgm:spPr/>
      <dgm:t>
        <a:bodyPr/>
        <a:lstStyle/>
        <a:p>
          <a:endParaRPr lang="th-TH"/>
        </a:p>
      </dgm:t>
    </dgm:pt>
    <dgm:pt modelId="{E1A9F133-D3E0-4E36-A655-C349FB03A51E}">
      <dgm:prSet phldrT="[Text]" custT="1"/>
      <dgm:spPr/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มาตรา 100</a:t>
          </a:r>
          <a:endParaRPr lang="th-TH" sz="24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80BFF66-0D1F-4A7E-9C3D-BE638DF5DB1F}" type="parTrans" cxnId="{46BF48F9-F131-4EB0-90E4-59706C4FB939}">
      <dgm:prSet/>
      <dgm:spPr/>
      <dgm:t>
        <a:bodyPr/>
        <a:lstStyle/>
        <a:p>
          <a:endParaRPr lang="th-TH"/>
        </a:p>
      </dgm:t>
    </dgm:pt>
    <dgm:pt modelId="{90BEF645-411F-4DC5-B8BE-94C3EFB82EE4}" type="sibTrans" cxnId="{46BF48F9-F131-4EB0-90E4-59706C4FB939}">
      <dgm:prSet/>
      <dgm:spPr/>
      <dgm:t>
        <a:bodyPr/>
        <a:lstStyle/>
        <a:p>
          <a:endParaRPr lang="th-TH"/>
        </a:p>
      </dgm:t>
    </dgm:pt>
    <dgm:pt modelId="{5E05CEFF-9451-48B2-B68D-DF8D744ADE94}">
      <dgm:prSet phldrT="[Text]" custT="1"/>
      <dgm:spPr>
        <a:gradFill rotWithShape="0">
          <a:gsLst>
            <a:gs pos="100000">
              <a:srgbClr val="CC00FF"/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มาตรา 102</a:t>
          </a:r>
          <a:endParaRPr lang="th-TH" sz="24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FCDC1C6-A229-4551-8E6C-D46C35C0749B}" type="parTrans" cxnId="{DA57363F-4971-4055-B816-B69DACD6FBC6}">
      <dgm:prSet/>
      <dgm:spPr/>
      <dgm:t>
        <a:bodyPr/>
        <a:lstStyle/>
        <a:p>
          <a:endParaRPr lang="th-TH"/>
        </a:p>
      </dgm:t>
    </dgm:pt>
    <dgm:pt modelId="{EC309621-B459-4B56-9ECA-C429578D9F09}" type="sibTrans" cxnId="{DA57363F-4971-4055-B816-B69DACD6FBC6}">
      <dgm:prSet/>
      <dgm:spPr/>
      <dgm:t>
        <a:bodyPr/>
        <a:lstStyle/>
        <a:p>
          <a:endParaRPr lang="th-TH"/>
        </a:p>
      </dgm:t>
    </dgm:pt>
    <dgm:pt modelId="{6D79D6BC-77A9-4B65-8D9F-E3FA23721870}">
      <dgm:prSet phldrT="[Text]" custT="1"/>
      <dgm:spPr>
        <a:solidFill>
          <a:srgbClr val="CC99FF">
            <a:alpha val="90000"/>
          </a:srgbClr>
        </a:solidFill>
      </dgm:spPr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การงดหรือลดค่าปรับ หรือการขยายระยะเวลาทำการตามสัญญาหรือข้อตกลง ให้อยู่ในดุลพินิจของผู้มีอำนาจที่จะ</a:t>
          </a:r>
          <a:r>
            <a:rPr lang="th-TH" sz="2400" b="1" u="sng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พิจารณาได้ตามจำนวนวันที่มีเหตุเกิดขึ้นจริง</a:t>
          </a:r>
          <a:endParaRPr lang="th-TH" sz="2400" b="1" u="sng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CEE80CD-823A-4639-B232-9722222E09DD}" type="parTrans" cxnId="{8EF0576B-8882-412B-ACD9-5E2D6316477C}">
      <dgm:prSet/>
      <dgm:spPr/>
      <dgm:t>
        <a:bodyPr/>
        <a:lstStyle/>
        <a:p>
          <a:endParaRPr lang="th-TH"/>
        </a:p>
      </dgm:t>
    </dgm:pt>
    <dgm:pt modelId="{CCE45580-7C31-4AEA-A83A-9C9A69EF51C4}" type="sibTrans" cxnId="{8EF0576B-8882-412B-ACD9-5E2D6316477C}">
      <dgm:prSet/>
      <dgm:spPr/>
      <dgm:t>
        <a:bodyPr/>
        <a:lstStyle/>
        <a:p>
          <a:endParaRPr lang="th-TH"/>
        </a:p>
      </dgm:t>
    </dgm:pt>
    <dgm:pt modelId="{33F90B56-3192-4BD6-A9FE-A5790CE512AD}">
      <dgm:prSet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มาตรา 103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1E0630B-2B18-4A22-AED1-7BD40D2935DC}" type="parTrans" cxnId="{D00EFF1B-0870-43AB-A389-CA088641B13F}">
      <dgm:prSet/>
      <dgm:spPr/>
      <dgm:t>
        <a:bodyPr/>
        <a:lstStyle/>
        <a:p>
          <a:endParaRPr lang="th-TH"/>
        </a:p>
      </dgm:t>
    </dgm:pt>
    <dgm:pt modelId="{67B39B53-81B2-4393-8844-F583F78EFF29}" type="sibTrans" cxnId="{D00EFF1B-0870-43AB-A389-CA088641B13F}">
      <dgm:prSet/>
      <dgm:spPr/>
      <dgm:t>
        <a:bodyPr/>
        <a:lstStyle/>
        <a:p>
          <a:endParaRPr lang="th-TH"/>
        </a:p>
      </dgm:t>
    </dgm:pt>
    <dgm:pt modelId="{BBDE3217-1D43-4850-A062-75C961402F49}">
      <dgm:prSet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การบอกเลิกสัญญาหรือข้อตกลง ให้อยู่ในดุลพินิจของผู้มีอำนาจ ตามกรณีที่กำหนด 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D392ACD-A584-4EB5-822B-D6FE0457B2E2}" type="parTrans" cxnId="{48A7146A-C27F-40E0-AC60-F1693DF9C496}">
      <dgm:prSet/>
      <dgm:spPr/>
      <dgm:t>
        <a:bodyPr/>
        <a:lstStyle/>
        <a:p>
          <a:endParaRPr lang="th-TH"/>
        </a:p>
      </dgm:t>
    </dgm:pt>
    <dgm:pt modelId="{81FCBD94-211D-4432-BA18-4E05DF3C2F97}" type="sibTrans" cxnId="{48A7146A-C27F-40E0-AC60-F1693DF9C496}">
      <dgm:prSet/>
      <dgm:spPr/>
      <dgm:t>
        <a:bodyPr/>
        <a:lstStyle/>
        <a:p>
          <a:endParaRPr lang="th-TH"/>
        </a:p>
      </dgm:t>
    </dgm:pt>
    <dgm:pt modelId="{59AA3E72-A918-48A6-80EB-829B67ACCB04}">
      <dgm:prSet phldrT="[Text]"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ให้ผู้มีอำนาจแต่งตั้ง</a:t>
          </a:r>
          <a:r>
            <a:rPr lang="th-TH" sz="2400" b="1" u="sng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 เพื่อรับผิดชอบการบริหารสัญญาหรือข้อตกลง และการตรวจรับพัสดุ</a:t>
          </a:r>
          <a:endParaRPr lang="th-TH" sz="2400" b="1" u="sng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42B6904-885E-4B20-9CFE-90E16EB6BECA}" type="parTrans" cxnId="{AF608E7C-A549-473F-A5D0-67C9038AF282}">
      <dgm:prSet/>
      <dgm:spPr/>
      <dgm:t>
        <a:bodyPr/>
        <a:lstStyle/>
        <a:p>
          <a:endParaRPr lang="th-TH"/>
        </a:p>
      </dgm:t>
    </dgm:pt>
    <dgm:pt modelId="{3D14E1CA-74B9-4250-8DB5-1780718568D0}" type="sibTrans" cxnId="{AF608E7C-A549-473F-A5D0-67C9038AF282}">
      <dgm:prSet/>
      <dgm:spPr/>
      <dgm:t>
        <a:bodyPr/>
        <a:lstStyle/>
        <a:p>
          <a:endParaRPr lang="th-TH"/>
        </a:p>
      </dgm:t>
    </dgm:pt>
    <dgm:pt modelId="{A45F5AD4-47C0-4DCE-AA58-2A5E8D7C1B47}">
      <dgm:prSet phldrT="[Text]" custT="1"/>
      <dgm:spPr/>
      <dgm:t>
        <a:bodyPr/>
        <a:lstStyle/>
        <a:p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E4D00FD-10F3-44C7-AB61-12ACF943437E}" type="parTrans" cxnId="{3A136FBE-ABDE-4B08-B78F-217E50030642}">
      <dgm:prSet/>
      <dgm:spPr/>
      <dgm:t>
        <a:bodyPr/>
        <a:lstStyle/>
        <a:p>
          <a:endParaRPr lang="th-TH"/>
        </a:p>
      </dgm:t>
    </dgm:pt>
    <dgm:pt modelId="{70719D0A-7389-4229-9576-2E563D30D973}" type="sibTrans" cxnId="{3A136FBE-ABDE-4B08-B78F-217E50030642}">
      <dgm:prSet/>
      <dgm:spPr/>
      <dgm:t>
        <a:bodyPr/>
        <a:lstStyle/>
        <a:p>
          <a:endParaRPr lang="th-TH"/>
        </a:p>
      </dgm:t>
    </dgm:pt>
    <dgm:pt modelId="{2FC1B437-8A27-45AA-A74F-C8E20FFEFA51}" type="pres">
      <dgm:prSet presAssocID="{EFD734DC-52BE-435D-A71E-A9E08AFE7BF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DDF39033-98DA-42CA-8642-3F7E4AAA9FAB}" type="pres">
      <dgm:prSet presAssocID="{E1A9F133-D3E0-4E36-A655-C349FB03A51E}" presName="linNode" presStyleCnt="0"/>
      <dgm:spPr/>
    </dgm:pt>
    <dgm:pt modelId="{A447B589-9967-4DD5-B9B3-0E3DF2733E56}" type="pres">
      <dgm:prSet presAssocID="{E1A9F133-D3E0-4E36-A655-C349FB03A51E}" presName="parentShp" presStyleLbl="node1" presStyleIdx="0" presStyleCnt="3" custScaleX="5797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EAA3841-EB69-4B76-BB62-5F1FAC212FF9}" type="pres">
      <dgm:prSet presAssocID="{E1A9F133-D3E0-4E36-A655-C349FB03A51E}" presName="childShp" presStyleLbl="bgAccFollowNode1" presStyleIdx="0" presStyleCnt="3" custScaleX="117217" custScaleY="1934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BCAC7CD-160A-4300-B779-E6871A5EBF64}" type="pres">
      <dgm:prSet presAssocID="{90BEF645-411F-4DC5-B8BE-94C3EFB82EE4}" presName="spacing" presStyleCnt="0"/>
      <dgm:spPr/>
    </dgm:pt>
    <dgm:pt modelId="{8776078E-0A38-4946-99CD-1B245A77A700}" type="pres">
      <dgm:prSet presAssocID="{5E05CEFF-9451-48B2-B68D-DF8D744ADE94}" presName="linNode" presStyleCnt="0"/>
      <dgm:spPr/>
    </dgm:pt>
    <dgm:pt modelId="{D46163B4-4072-4FC3-B9EA-13798F6422B6}" type="pres">
      <dgm:prSet presAssocID="{5E05CEFF-9451-48B2-B68D-DF8D744ADE94}" presName="parentShp" presStyleLbl="node1" presStyleIdx="1" presStyleCnt="3" custScaleX="5797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555CD4-457B-4486-AED5-8C17702F8B68}" type="pres">
      <dgm:prSet presAssocID="{5E05CEFF-9451-48B2-B68D-DF8D744ADE94}" presName="childShp" presStyleLbl="bgAccFollowNode1" presStyleIdx="1" presStyleCnt="3" custScaleX="114381" custScaleY="19400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D518647-3CD8-4CD3-A77D-92B627075BCA}" type="pres">
      <dgm:prSet presAssocID="{EC309621-B459-4B56-9ECA-C429578D9F09}" presName="spacing" presStyleCnt="0"/>
      <dgm:spPr/>
    </dgm:pt>
    <dgm:pt modelId="{482CC556-26B1-4C08-9B02-F19E35BA05D1}" type="pres">
      <dgm:prSet presAssocID="{33F90B56-3192-4BD6-A9FE-A5790CE512AD}" presName="linNode" presStyleCnt="0"/>
      <dgm:spPr/>
    </dgm:pt>
    <dgm:pt modelId="{E2F78DCB-166C-465D-B5FB-47046BCBFEA7}" type="pres">
      <dgm:prSet presAssocID="{33F90B56-3192-4BD6-A9FE-A5790CE512AD}" presName="parentShp" presStyleLbl="node1" presStyleIdx="2" presStyleCnt="3" custScaleX="5797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40D5DA8-50AF-40C0-B3A4-E3E89E6C7472}" type="pres">
      <dgm:prSet presAssocID="{33F90B56-3192-4BD6-A9FE-A5790CE512AD}" presName="childShp" presStyleLbl="bgAccFollowNode1" presStyleIdx="2" presStyleCnt="3" custScaleX="114232" custScaleY="14662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1327A38-19E2-4355-8576-3CF05ADD5246}" type="presOf" srcId="{EFD734DC-52BE-435D-A71E-A9E08AFE7BFA}" destId="{2FC1B437-8A27-45AA-A74F-C8E20FFEFA51}" srcOrd="0" destOrd="0" presId="urn:microsoft.com/office/officeart/2005/8/layout/vList6"/>
    <dgm:cxn modelId="{46BF48F9-F131-4EB0-90E4-59706C4FB939}" srcId="{EFD734DC-52BE-435D-A71E-A9E08AFE7BFA}" destId="{E1A9F133-D3E0-4E36-A655-C349FB03A51E}" srcOrd="0" destOrd="0" parTransId="{180BFF66-0D1F-4A7E-9C3D-BE638DF5DB1F}" sibTransId="{90BEF645-411F-4DC5-B8BE-94C3EFB82EE4}"/>
    <dgm:cxn modelId="{8FC679D8-142B-4584-9B98-12EF34F6CA35}" type="presOf" srcId="{6D79D6BC-77A9-4B65-8D9F-E3FA23721870}" destId="{6C555CD4-457B-4486-AED5-8C17702F8B68}" srcOrd="0" destOrd="0" presId="urn:microsoft.com/office/officeart/2005/8/layout/vList6"/>
    <dgm:cxn modelId="{3A136FBE-ABDE-4B08-B78F-217E50030642}" srcId="{E1A9F133-D3E0-4E36-A655-C349FB03A51E}" destId="{A45F5AD4-47C0-4DCE-AA58-2A5E8D7C1B47}" srcOrd="1" destOrd="0" parTransId="{2E4D00FD-10F3-44C7-AB61-12ACF943437E}" sibTransId="{70719D0A-7389-4229-9576-2E563D30D973}"/>
    <dgm:cxn modelId="{95F87841-8488-42C1-91F6-059334DED763}" type="presOf" srcId="{59AA3E72-A918-48A6-80EB-829B67ACCB04}" destId="{5EAA3841-EB69-4B76-BB62-5F1FAC212FF9}" srcOrd="0" destOrd="0" presId="urn:microsoft.com/office/officeart/2005/8/layout/vList6"/>
    <dgm:cxn modelId="{16E1DE7A-D17C-4903-8868-740EB860E4FA}" type="presOf" srcId="{A45F5AD4-47C0-4DCE-AA58-2A5E8D7C1B47}" destId="{5EAA3841-EB69-4B76-BB62-5F1FAC212FF9}" srcOrd="0" destOrd="1" presId="urn:microsoft.com/office/officeart/2005/8/layout/vList6"/>
    <dgm:cxn modelId="{8EF0576B-8882-412B-ACD9-5E2D6316477C}" srcId="{5E05CEFF-9451-48B2-B68D-DF8D744ADE94}" destId="{6D79D6BC-77A9-4B65-8D9F-E3FA23721870}" srcOrd="0" destOrd="0" parTransId="{ECEE80CD-823A-4639-B232-9722222E09DD}" sibTransId="{CCE45580-7C31-4AEA-A83A-9C9A69EF51C4}"/>
    <dgm:cxn modelId="{D00EFF1B-0870-43AB-A389-CA088641B13F}" srcId="{EFD734DC-52BE-435D-A71E-A9E08AFE7BFA}" destId="{33F90B56-3192-4BD6-A9FE-A5790CE512AD}" srcOrd="2" destOrd="0" parTransId="{51E0630B-2B18-4A22-AED1-7BD40D2935DC}" sibTransId="{67B39B53-81B2-4393-8844-F583F78EFF29}"/>
    <dgm:cxn modelId="{9915BAEF-D240-45E3-8714-EF2F95890728}" type="presOf" srcId="{BBDE3217-1D43-4850-A062-75C961402F49}" destId="{B40D5DA8-50AF-40C0-B3A4-E3E89E6C7472}" srcOrd="0" destOrd="0" presId="urn:microsoft.com/office/officeart/2005/8/layout/vList6"/>
    <dgm:cxn modelId="{DA57363F-4971-4055-B816-B69DACD6FBC6}" srcId="{EFD734DC-52BE-435D-A71E-A9E08AFE7BFA}" destId="{5E05CEFF-9451-48B2-B68D-DF8D744ADE94}" srcOrd="1" destOrd="0" parTransId="{AFCDC1C6-A229-4551-8E6C-D46C35C0749B}" sibTransId="{EC309621-B459-4B56-9ECA-C429578D9F09}"/>
    <dgm:cxn modelId="{DB3E89A5-9709-49B7-9198-2D57ADD13D8C}" type="presOf" srcId="{E1A9F133-D3E0-4E36-A655-C349FB03A51E}" destId="{A447B589-9967-4DD5-B9B3-0E3DF2733E56}" srcOrd="0" destOrd="0" presId="urn:microsoft.com/office/officeart/2005/8/layout/vList6"/>
    <dgm:cxn modelId="{F7963CE8-399F-47D2-9E58-60DA025B8A0A}" type="presOf" srcId="{5E05CEFF-9451-48B2-B68D-DF8D744ADE94}" destId="{D46163B4-4072-4FC3-B9EA-13798F6422B6}" srcOrd="0" destOrd="0" presId="urn:microsoft.com/office/officeart/2005/8/layout/vList6"/>
    <dgm:cxn modelId="{AF608E7C-A549-473F-A5D0-67C9038AF282}" srcId="{E1A9F133-D3E0-4E36-A655-C349FB03A51E}" destId="{59AA3E72-A918-48A6-80EB-829B67ACCB04}" srcOrd="0" destOrd="0" parTransId="{242B6904-885E-4B20-9CFE-90E16EB6BECA}" sibTransId="{3D14E1CA-74B9-4250-8DB5-1780718568D0}"/>
    <dgm:cxn modelId="{48A7146A-C27F-40E0-AC60-F1693DF9C496}" srcId="{33F90B56-3192-4BD6-A9FE-A5790CE512AD}" destId="{BBDE3217-1D43-4850-A062-75C961402F49}" srcOrd="0" destOrd="0" parTransId="{CD392ACD-A584-4EB5-822B-D6FE0457B2E2}" sibTransId="{81FCBD94-211D-4432-BA18-4E05DF3C2F97}"/>
    <dgm:cxn modelId="{273E280A-259E-410B-975A-D521DEDF7656}" type="presOf" srcId="{33F90B56-3192-4BD6-A9FE-A5790CE512AD}" destId="{E2F78DCB-166C-465D-B5FB-47046BCBFEA7}" srcOrd="0" destOrd="0" presId="urn:microsoft.com/office/officeart/2005/8/layout/vList6"/>
    <dgm:cxn modelId="{E2390C2D-851B-44C3-B6B4-B39191BEE138}" type="presParOf" srcId="{2FC1B437-8A27-45AA-A74F-C8E20FFEFA51}" destId="{DDF39033-98DA-42CA-8642-3F7E4AAA9FAB}" srcOrd="0" destOrd="0" presId="urn:microsoft.com/office/officeart/2005/8/layout/vList6"/>
    <dgm:cxn modelId="{FE035D91-A9C8-4A03-BDFD-929CC2E81185}" type="presParOf" srcId="{DDF39033-98DA-42CA-8642-3F7E4AAA9FAB}" destId="{A447B589-9967-4DD5-B9B3-0E3DF2733E56}" srcOrd="0" destOrd="0" presId="urn:microsoft.com/office/officeart/2005/8/layout/vList6"/>
    <dgm:cxn modelId="{3DF113F5-6C12-4CD6-AA29-9F0856455B60}" type="presParOf" srcId="{DDF39033-98DA-42CA-8642-3F7E4AAA9FAB}" destId="{5EAA3841-EB69-4B76-BB62-5F1FAC212FF9}" srcOrd="1" destOrd="0" presId="urn:microsoft.com/office/officeart/2005/8/layout/vList6"/>
    <dgm:cxn modelId="{1434391E-6BA2-46FE-AED1-1B417B840653}" type="presParOf" srcId="{2FC1B437-8A27-45AA-A74F-C8E20FFEFA51}" destId="{ABCAC7CD-160A-4300-B779-E6871A5EBF64}" srcOrd="1" destOrd="0" presId="urn:microsoft.com/office/officeart/2005/8/layout/vList6"/>
    <dgm:cxn modelId="{08CF89D6-8CE5-47C4-AE3F-A51202EBC654}" type="presParOf" srcId="{2FC1B437-8A27-45AA-A74F-C8E20FFEFA51}" destId="{8776078E-0A38-4946-99CD-1B245A77A700}" srcOrd="2" destOrd="0" presId="urn:microsoft.com/office/officeart/2005/8/layout/vList6"/>
    <dgm:cxn modelId="{2DE5B150-DEBE-43D5-9924-01B659D67D98}" type="presParOf" srcId="{8776078E-0A38-4946-99CD-1B245A77A700}" destId="{D46163B4-4072-4FC3-B9EA-13798F6422B6}" srcOrd="0" destOrd="0" presId="urn:microsoft.com/office/officeart/2005/8/layout/vList6"/>
    <dgm:cxn modelId="{A73C90E0-F04B-4E0E-9E16-4938315D827D}" type="presParOf" srcId="{8776078E-0A38-4946-99CD-1B245A77A700}" destId="{6C555CD4-457B-4486-AED5-8C17702F8B68}" srcOrd="1" destOrd="0" presId="urn:microsoft.com/office/officeart/2005/8/layout/vList6"/>
    <dgm:cxn modelId="{EA33724E-DDE2-49C7-8247-3FA794505EF7}" type="presParOf" srcId="{2FC1B437-8A27-45AA-A74F-C8E20FFEFA51}" destId="{DD518647-3CD8-4CD3-A77D-92B627075BCA}" srcOrd="3" destOrd="0" presId="urn:microsoft.com/office/officeart/2005/8/layout/vList6"/>
    <dgm:cxn modelId="{D3CC615E-7AA2-4897-AB46-47C4752D0AFB}" type="presParOf" srcId="{2FC1B437-8A27-45AA-A74F-C8E20FFEFA51}" destId="{482CC556-26B1-4C08-9B02-F19E35BA05D1}" srcOrd="4" destOrd="0" presId="urn:microsoft.com/office/officeart/2005/8/layout/vList6"/>
    <dgm:cxn modelId="{5400700C-3DCB-4A08-9E41-F58D801720FE}" type="presParOf" srcId="{482CC556-26B1-4C08-9B02-F19E35BA05D1}" destId="{E2F78DCB-166C-465D-B5FB-47046BCBFEA7}" srcOrd="0" destOrd="0" presId="urn:microsoft.com/office/officeart/2005/8/layout/vList6"/>
    <dgm:cxn modelId="{F0DD6B64-09E1-44D1-A1E3-B0D11443DE28}" type="presParOf" srcId="{482CC556-26B1-4C08-9B02-F19E35BA05D1}" destId="{B40D5DA8-50AF-40C0-B3A4-E3E89E6C74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FD734DC-52BE-435D-A71E-A9E08AFE7BFA}" type="doc">
      <dgm:prSet loTypeId="urn:microsoft.com/office/officeart/2005/8/layout/vList6" loCatId="process" qsTypeId="urn:microsoft.com/office/officeart/2005/8/quickstyle/3d1" qsCatId="3D" csTypeId="urn:microsoft.com/office/officeart/2005/8/colors/colorful1#5" csCatId="colorful" phldr="1"/>
      <dgm:spPr/>
      <dgm:t>
        <a:bodyPr/>
        <a:lstStyle/>
        <a:p>
          <a:endParaRPr lang="th-TH"/>
        </a:p>
      </dgm:t>
    </dgm:pt>
    <dgm:pt modelId="{E1A9F133-D3E0-4E36-A655-C349FB03A51E}">
      <dgm:prSet phldrT="[Text]"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มาตรา 100 วรรค 1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80BFF66-0D1F-4A7E-9C3D-BE638DF5DB1F}" type="parTrans" cxnId="{46BF48F9-F131-4EB0-90E4-59706C4FB939}">
      <dgm:prSet/>
      <dgm:spPr/>
      <dgm:t>
        <a:bodyPr/>
        <a:lstStyle/>
        <a:p>
          <a:endParaRPr lang="th-TH"/>
        </a:p>
      </dgm:t>
    </dgm:pt>
    <dgm:pt modelId="{90BEF645-411F-4DC5-B8BE-94C3EFB82EE4}" type="sibTrans" cxnId="{46BF48F9-F131-4EB0-90E4-59706C4FB939}">
      <dgm:prSet/>
      <dgm:spPr/>
      <dgm:t>
        <a:bodyPr/>
        <a:lstStyle/>
        <a:p>
          <a:endParaRPr lang="th-TH"/>
        </a:p>
      </dgm:t>
    </dgm:pt>
    <dgm:pt modelId="{5E05CEFF-9451-48B2-B68D-DF8D744ADE94}">
      <dgm:prSet phldrT="[Text]" custT="1"/>
      <dgm:spPr>
        <a:gradFill rotWithShape="0">
          <a:gsLst>
            <a:gs pos="99000">
              <a:schemeClr val="tx2">
                <a:lumMod val="20000"/>
                <a:lumOff val="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มาตรา 100  วรรค 3</a:t>
          </a:r>
          <a:endParaRPr lang="th-TH" sz="24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FCDC1C6-A229-4551-8E6C-D46C35C0749B}" type="parTrans" cxnId="{DA57363F-4971-4055-B816-B69DACD6FBC6}">
      <dgm:prSet/>
      <dgm:spPr/>
      <dgm:t>
        <a:bodyPr/>
        <a:lstStyle/>
        <a:p>
          <a:endParaRPr lang="th-TH"/>
        </a:p>
      </dgm:t>
    </dgm:pt>
    <dgm:pt modelId="{EC309621-B459-4B56-9ECA-C429578D9F09}" type="sibTrans" cxnId="{DA57363F-4971-4055-B816-B69DACD6FBC6}">
      <dgm:prSet/>
      <dgm:spPr/>
      <dgm:t>
        <a:bodyPr/>
        <a:lstStyle/>
        <a:p>
          <a:endParaRPr lang="th-TH"/>
        </a:p>
      </dgm:t>
    </dgm:pt>
    <dgm:pt modelId="{6D79D6BC-77A9-4B65-8D9F-E3FA23721870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กรณีการจัดซื้อจัดจ้างมีวงเงินเล็กน้อยตามที่กำหนดในกฎกระทรวง จะแต่งตั้ง</a:t>
          </a:r>
          <a:r>
            <a:rPr lang="th-TH" sz="2400" b="1" u="sng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บุคคลหนึ่งบุคคลใดเป็นผู้ตรวจรับพัสดุ</a:t>
          </a:r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นั้น ปฏิบัติหน้าที่เช่นเดียวกับ </a:t>
          </a:r>
          <a:r>
            <a:rPr lang="th-TH" sz="2400" b="1" dirty="0" err="1" smtClean="0">
              <a:latin typeface="Angsana New" panose="02020603050405020304" pitchFamily="18" charset="-34"/>
              <a:cs typeface="Angsana New" panose="02020603050405020304" pitchFamily="18" charset="-34"/>
            </a:rPr>
            <a:t>คกก</a:t>
          </a:r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.ตรวจรับพัสดุ</a:t>
          </a:r>
          <a:endParaRPr lang="th-TH" sz="2400" b="1" u="sng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CEE80CD-823A-4639-B232-9722222E09DD}" type="parTrans" cxnId="{8EF0576B-8882-412B-ACD9-5E2D6316477C}">
      <dgm:prSet/>
      <dgm:spPr/>
      <dgm:t>
        <a:bodyPr/>
        <a:lstStyle/>
        <a:p>
          <a:endParaRPr lang="th-TH"/>
        </a:p>
      </dgm:t>
    </dgm:pt>
    <dgm:pt modelId="{CCE45580-7C31-4AEA-A83A-9C9A69EF51C4}" type="sibTrans" cxnId="{8EF0576B-8882-412B-ACD9-5E2D6316477C}">
      <dgm:prSet/>
      <dgm:spPr/>
      <dgm:t>
        <a:bodyPr/>
        <a:lstStyle/>
        <a:p>
          <a:endParaRPr lang="th-TH"/>
        </a:p>
      </dgm:t>
    </dgm:pt>
    <dgm:pt modelId="{33F90B56-3192-4BD6-A9FE-A5790CE512AD}">
      <dgm:prSet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มาตรา 100 วรรค 4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1E0630B-2B18-4A22-AED1-7BD40D2935DC}" type="parTrans" cxnId="{D00EFF1B-0870-43AB-A389-CA088641B13F}">
      <dgm:prSet/>
      <dgm:spPr/>
      <dgm:t>
        <a:bodyPr/>
        <a:lstStyle/>
        <a:p>
          <a:endParaRPr lang="th-TH"/>
        </a:p>
      </dgm:t>
    </dgm:pt>
    <dgm:pt modelId="{67B39B53-81B2-4393-8844-F583F78EFF29}" type="sibTrans" cxnId="{D00EFF1B-0870-43AB-A389-CA088641B13F}">
      <dgm:prSet/>
      <dgm:spPr/>
      <dgm:t>
        <a:bodyPr/>
        <a:lstStyle/>
        <a:p>
          <a:endParaRPr lang="th-TH"/>
        </a:p>
      </dgm:t>
    </dgm:pt>
    <dgm:pt modelId="{BBDE3217-1D43-4850-A062-75C961402F49}">
      <dgm:prSet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ผู้รับผิดชอบในการบริหารสัญญาหรือข้อตกลงและตรวจรับพัสดุ </a:t>
          </a:r>
          <a:r>
            <a:rPr lang="th-TH" sz="2400" b="1" u="sng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ซึ่งไม่ใช่ผู้ได้รับแต่งตั้งที่ปฏิบัติงานเกี่ยวกับการจัดซื้อจัดจ้าง หรือบริหารพัสดุ</a:t>
          </a:r>
          <a:endParaRPr lang="th-TH" sz="2400" b="1" u="sng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D392ACD-A584-4EB5-822B-D6FE0457B2E2}" type="parTrans" cxnId="{48A7146A-C27F-40E0-AC60-F1693DF9C496}">
      <dgm:prSet/>
      <dgm:spPr/>
      <dgm:t>
        <a:bodyPr/>
        <a:lstStyle/>
        <a:p>
          <a:endParaRPr lang="th-TH"/>
        </a:p>
      </dgm:t>
    </dgm:pt>
    <dgm:pt modelId="{81FCBD94-211D-4432-BA18-4E05DF3C2F97}" type="sibTrans" cxnId="{48A7146A-C27F-40E0-AC60-F1693DF9C496}">
      <dgm:prSet/>
      <dgm:spPr/>
      <dgm:t>
        <a:bodyPr/>
        <a:lstStyle/>
        <a:p>
          <a:endParaRPr lang="th-TH"/>
        </a:p>
      </dgm:t>
    </dgm:pt>
    <dgm:pt modelId="{59AA3E72-A918-48A6-80EB-829B67ACCB04}">
      <dgm:prSet phldrT="[Text]"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ให้ผู้มีอำนาจแต่งตั้ง</a:t>
          </a:r>
          <a:r>
            <a:rPr lang="th-TH" sz="2400" b="1" u="sng" dirty="0" smtClean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 เพื่อรับผิดชอบการบริหารสัญญาหรือข้อตกลง และการตรวจรับพัสดุ</a:t>
          </a:r>
          <a:endParaRPr lang="th-TH" sz="2400" b="1" u="sng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42B6904-885E-4B20-9CFE-90E16EB6BECA}" type="parTrans" cxnId="{AF608E7C-A549-473F-A5D0-67C9038AF282}">
      <dgm:prSet/>
      <dgm:spPr/>
      <dgm:t>
        <a:bodyPr/>
        <a:lstStyle/>
        <a:p>
          <a:endParaRPr lang="th-TH"/>
        </a:p>
      </dgm:t>
    </dgm:pt>
    <dgm:pt modelId="{3D14E1CA-74B9-4250-8DB5-1780718568D0}" type="sibTrans" cxnId="{AF608E7C-A549-473F-A5D0-67C9038AF282}">
      <dgm:prSet/>
      <dgm:spPr/>
      <dgm:t>
        <a:bodyPr/>
        <a:lstStyle/>
        <a:p>
          <a:endParaRPr lang="th-TH"/>
        </a:p>
      </dgm:t>
    </dgm:pt>
    <dgm:pt modelId="{A45F5AD4-47C0-4DCE-AA58-2A5E8D7C1B47}">
      <dgm:prSet phldrT="[Text]" custT="1"/>
      <dgm:spPr/>
      <dgm:t>
        <a:bodyPr/>
        <a:lstStyle/>
        <a:p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E4D00FD-10F3-44C7-AB61-12ACF943437E}" type="parTrans" cxnId="{3A136FBE-ABDE-4B08-B78F-217E50030642}">
      <dgm:prSet/>
      <dgm:spPr/>
      <dgm:t>
        <a:bodyPr/>
        <a:lstStyle/>
        <a:p>
          <a:endParaRPr lang="th-TH"/>
        </a:p>
      </dgm:t>
    </dgm:pt>
    <dgm:pt modelId="{70719D0A-7389-4229-9576-2E563D30D973}" type="sibTrans" cxnId="{3A136FBE-ABDE-4B08-B78F-217E50030642}">
      <dgm:prSet/>
      <dgm:spPr/>
      <dgm:t>
        <a:bodyPr/>
        <a:lstStyle/>
        <a:p>
          <a:endParaRPr lang="th-TH"/>
        </a:p>
      </dgm:t>
    </dgm:pt>
    <dgm:pt modelId="{2FC1B437-8A27-45AA-A74F-C8E20FFEFA51}" type="pres">
      <dgm:prSet presAssocID="{EFD734DC-52BE-435D-A71E-A9E08AFE7BF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DDF39033-98DA-42CA-8642-3F7E4AAA9FAB}" type="pres">
      <dgm:prSet presAssocID="{E1A9F133-D3E0-4E36-A655-C349FB03A51E}" presName="linNode" presStyleCnt="0"/>
      <dgm:spPr/>
    </dgm:pt>
    <dgm:pt modelId="{A447B589-9967-4DD5-B9B3-0E3DF2733E56}" type="pres">
      <dgm:prSet presAssocID="{E1A9F133-D3E0-4E36-A655-C349FB03A51E}" presName="parentShp" presStyleLbl="node1" presStyleIdx="0" presStyleCnt="3" custScaleX="5797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EAA3841-EB69-4B76-BB62-5F1FAC212FF9}" type="pres">
      <dgm:prSet presAssocID="{E1A9F133-D3E0-4E36-A655-C349FB03A51E}" presName="childShp" presStyleLbl="bgAccFollowNode1" presStyleIdx="0" presStyleCnt="3" custScaleX="117217" custScaleY="15662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BCAC7CD-160A-4300-B779-E6871A5EBF64}" type="pres">
      <dgm:prSet presAssocID="{90BEF645-411F-4DC5-B8BE-94C3EFB82EE4}" presName="spacing" presStyleCnt="0"/>
      <dgm:spPr/>
    </dgm:pt>
    <dgm:pt modelId="{8776078E-0A38-4946-99CD-1B245A77A700}" type="pres">
      <dgm:prSet presAssocID="{5E05CEFF-9451-48B2-B68D-DF8D744ADE94}" presName="linNode" presStyleCnt="0"/>
      <dgm:spPr/>
    </dgm:pt>
    <dgm:pt modelId="{D46163B4-4072-4FC3-B9EA-13798F6422B6}" type="pres">
      <dgm:prSet presAssocID="{5E05CEFF-9451-48B2-B68D-DF8D744ADE94}" presName="parentShp" presStyleLbl="node1" presStyleIdx="1" presStyleCnt="3" custScaleX="6047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555CD4-457B-4486-AED5-8C17702F8B68}" type="pres">
      <dgm:prSet presAssocID="{5E05CEFF-9451-48B2-B68D-DF8D744ADE94}" presName="childShp" presStyleLbl="bgAccFollowNode1" presStyleIdx="1" presStyleCnt="3" custScaleX="120859" custScaleY="19400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D518647-3CD8-4CD3-A77D-92B627075BCA}" type="pres">
      <dgm:prSet presAssocID="{EC309621-B459-4B56-9ECA-C429578D9F09}" presName="spacing" presStyleCnt="0"/>
      <dgm:spPr/>
    </dgm:pt>
    <dgm:pt modelId="{482CC556-26B1-4C08-9B02-F19E35BA05D1}" type="pres">
      <dgm:prSet presAssocID="{33F90B56-3192-4BD6-A9FE-A5790CE512AD}" presName="linNode" presStyleCnt="0"/>
      <dgm:spPr/>
    </dgm:pt>
    <dgm:pt modelId="{E2F78DCB-166C-465D-B5FB-47046BCBFEA7}" type="pres">
      <dgm:prSet presAssocID="{33F90B56-3192-4BD6-A9FE-A5790CE512AD}" presName="parentShp" presStyleLbl="node1" presStyleIdx="2" presStyleCnt="3" custScaleX="652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40D5DA8-50AF-40C0-B3A4-E3E89E6C7472}" type="pres">
      <dgm:prSet presAssocID="{33F90B56-3192-4BD6-A9FE-A5790CE512AD}" presName="childShp" presStyleLbl="bgAccFollowNode1" presStyleIdx="2" presStyleCnt="3" custScaleX="114232" custScaleY="16265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68B68A5-5042-4A5D-BB59-81C27740DDF6}" type="presOf" srcId="{A45F5AD4-47C0-4DCE-AA58-2A5E8D7C1B47}" destId="{5EAA3841-EB69-4B76-BB62-5F1FAC212FF9}" srcOrd="0" destOrd="1" presId="urn:microsoft.com/office/officeart/2005/8/layout/vList6"/>
    <dgm:cxn modelId="{46571CE3-EAFA-41F2-BFC9-47B06392B612}" type="presOf" srcId="{5E05CEFF-9451-48B2-B68D-DF8D744ADE94}" destId="{D46163B4-4072-4FC3-B9EA-13798F6422B6}" srcOrd="0" destOrd="0" presId="urn:microsoft.com/office/officeart/2005/8/layout/vList6"/>
    <dgm:cxn modelId="{46BF48F9-F131-4EB0-90E4-59706C4FB939}" srcId="{EFD734DC-52BE-435D-A71E-A9E08AFE7BFA}" destId="{E1A9F133-D3E0-4E36-A655-C349FB03A51E}" srcOrd="0" destOrd="0" parTransId="{180BFF66-0D1F-4A7E-9C3D-BE638DF5DB1F}" sibTransId="{90BEF645-411F-4DC5-B8BE-94C3EFB82EE4}"/>
    <dgm:cxn modelId="{D2989D3E-4DC7-4A57-81E3-BC5604356D4A}" type="presOf" srcId="{BBDE3217-1D43-4850-A062-75C961402F49}" destId="{B40D5DA8-50AF-40C0-B3A4-E3E89E6C7472}" srcOrd="0" destOrd="0" presId="urn:microsoft.com/office/officeart/2005/8/layout/vList6"/>
    <dgm:cxn modelId="{3A136FBE-ABDE-4B08-B78F-217E50030642}" srcId="{E1A9F133-D3E0-4E36-A655-C349FB03A51E}" destId="{A45F5AD4-47C0-4DCE-AA58-2A5E8D7C1B47}" srcOrd="1" destOrd="0" parTransId="{2E4D00FD-10F3-44C7-AB61-12ACF943437E}" sibTransId="{70719D0A-7389-4229-9576-2E563D30D973}"/>
    <dgm:cxn modelId="{FC2E6C53-70D7-40FF-AE38-4543A60F8A94}" type="presOf" srcId="{33F90B56-3192-4BD6-A9FE-A5790CE512AD}" destId="{E2F78DCB-166C-465D-B5FB-47046BCBFEA7}" srcOrd="0" destOrd="0" presId="urn:microsoft.com/office/officeart/2005/8/layout/vList6"/>
    <dgm:cxn modelId="{CAFC0117-57BC-4C80-90F0-48322A105BAF}" type="presOf" srcId="{EFD734DC-52BE-435D-A71E-A9E08AFE7BFA}" destId="{2FC1B437-8A27-45AA-A74F-C8E20FFEFA51}" srcOrd="0" destOrd="0" presId="urn:microsoft.com/office/officeart/2005/8/layout/vList6"/>
    <dgm:cxn modelId="{8EF0576B-8882-412B-ACD9-5E2D6316477C}" srcId="{5E05CEFF-9451-48B2-B68D-DF8D744ADE94}" destId="{6D79D6BC-77A9-4B65-8D9F-E3FA23721870}" srcOrd="0" destOrd="0" parTransId="{ECEE80CD-823A-4639-B232-9722222E09DD}" sibTransId="{CCE45580-7C31-4AEA-A83A-9C9A69EF51C4}"/>
    <dgm:cxn modelId="{D00EFF1B-0870-43AB-A389-CA088641B13F}" srcId="{EFD734DC-52BE-435D-A71E-A9E08AFE7BFA}" destId="{33F90B56-3192-4BD6-A9FE-A5790CE512AD}" srcOrd="2" destOrd="0" parTransId="{51E0630B-2B18-4A22-AED1-7BD40D2935DC}" sibTransId="{67B39B53-81B2-4393-8844-F583F78EFF29}"/>
    <dgm:cxn modelId="{DA57363F-4971-4055-B816-B69DACD6FBC6}" srcId="{EFD734DC-52BE-435D-A71E-A9E08AFE7BFA}" destId="{5E05CEFF-9451-48B2-B68D-DF8D744ADE94}" srcOrd="1" destOrd="0" parTransId="{AFCDC1C6-A229-4551-8E6C-D46C35C0749B}" sibTransId="{EC309621-B459-4B56-9ECA-C429578D9F09}"/>
    <dgm:cxn modelId="{E1EAFAE1-32C8-4EA4-9F06-713B4E615290}" type="presOf" srcId="{E1A9F133-D3E0-4E36-A655-C349FB03A51E}" destId="{A447B589-9967-4DD5-B9B3-0E3DF2733E56}" srcOrd="0" destOrd="0" presId="urn:microsoft.com/office/officeart/2005/8/layout/vList6"/>
    <dgm:cxn modelId="{AF608E7C-A549-473F-A5D0-67C9038AF282}" srcId="{E1A9F133-D3E0-4E36-A655-C349FB03A51E}" destId="{59AA3E72-A918-48A6-80EB-829B67ACCB04}" srcOrd="0" destOrd="0" parTransId="{242B6904-885E-4B20-9CFE-90E16EB6BECA}" sibTransId="{3D14E1CA-74B9-4250-8DB5-1780718568D0}"/>
    <dgm:cxn modelId="{48A7146A-C27F-40E0-AC60-F1693DF9C496}" srcId="{33F90B56-3192-4BD6-A9FE-A5790CE512AD}" destId="{BBDE3217-1D43-4850-A062-75C961402F49}" srcOrd="0" destOrd="0" parTransId="{CD392ACD-A584-4EB5-822B-D6FE0457B2E2}" sibTransId="{81FCBD94-211D-4432-BA18-4E05DF3C2F97}"/>
    <dgm:cxn modelId="{ED5FC7E2-8097-4060-A0D9-7D567ECB36E5}" type="presOf" srcId="{6D79D6BC-77A9-4B65-8D9F-E3FA23721870}" destId="{6C555CD4-457B-4486-AED5-8C17702F8B68}" srcOrd="0" destOrd="0" presId="urn:microsoft.com/office/officeart/2005/8/layout/vList6"/>
    <dgm:cxn modelId="{37131F4A-B261-43DA-B419-10E2A59557B0}" type="presOf" srcId="{59AA3E72-A918-48A6-80EB-829B67ACCB04}" destId="{5EAA3841-EB69-4B76-BB62-5F1FAC212FF9}" srcOrd="0" destOrd="0" presId="urn:microsoft.com/office/officeart/2005/8/layout/vList6"/>
    <dgm:cxn modelId="{08C9EF37-0435-4D16-96BF-E61413A7709E}" type="presParOf" srcId="{2FC1B437-8A27-45AA-A74F-C8E20FFEFA51}" destId="{DDF39033-98DA-42CA-8642-3F7E4AAA9FAB}" srcOrd="0" destOrd="0" presId="urn:microsoft.com/office/officeart/2005/8/layout/vList6"/>
    <dgm:cxn modelId="{BFC3D6D9-9B0B-42FB-80A1-77D22E9ED151}" type="presParOf" srcId="{DDF39033-98DA-42CA-8642-3F7E4AAA9FAB}" destId="{A447B589-9967-4DD5-B9B3-0E3DF2733E56}" srcOrd="0" destOrd="0" presId="urn:microsoft.com/office/officeart/2005/8/layout/vList6"/>
    <dgm:cxn modelId="{65A240ED-0E54-4940-AED1-2D6EDA5D20A4}" type="presParOf" srcId="{DDF39033-98DA-42CA-8642-3F7E4AAA9FAB}" destId="{5EAA3841-EB69-4B76-BB62-5F1FAC212FF9}" srcOrd="1" destOrd="0" presId="urn:microsoft.com/office/officeart/2005/8/layout/vList6"/>
    <dgm:cxn modelId="{D65C6DD1-182C-41B0-88E7-1BEDCCB47F49}" type="presParOf" srcId="{2FC1B437-8A27-45AA-A74F-C8E20FFEFA51}" destId="{ABCAC7CD-160A-4300-B779-E6871A5EBF64}" srcOrd="1" destOrd="0" presId="urn:microsoft.com/office/officeart/2005/8/layout/vList6"/>
    <dgm:cxn modelId="{FCE786F9-63FB-496E-958C-A77B6019EAB0}" type="presParOf" srcId="{2FC1B437-8A27-45AA-A74F-C8E20FFEFA51}" destId="{8776078E-0A38-4946-99CD-1B245A77A700}" srcOrd="2" destOrd="0" presId="urn:microsoft.com/office/officeart/2005/8/layout/vList6"/>
    <dgm:cxn modelId="{04D70833-23AF-4A11-88AC-6C3FC633DA4C}" type="presParOf" srcId="{8776078E-0A38-4946-99CD-1B245A77A700}" destId="{D46163B4-4072-4FC3-B9EA-13798F6422B6}" srcOrd="0" destOrd="0" presId="urn:microsoft.com/office/officeart/2005/8/layout/vList6"/>
    <dgm:cxn modelId="{FA16AFB9-4120-4DCC-A646-2C89BEEDDF06}" type="presParOf" srcId="{8776078E-0A38-4946-99CD-1B245A77A700}" destId="{6C555CD4-457B-4486-AED5-8C17702F8B68}" srcOrd="1" destOrd="0" presId="urn:microsoft.com/office/officeart/2005/8/layout/vList6"/>
    <dgm:cxn modelId="{9EB89F94-D3D1-40C7-BF89-52B5522E4A02}" type="presParOf" srcId="{2FC1B437-8A27-45AA-A74F-C8E20FFEFA51}" destId="{DD518647-3CD8-4CD3-A77D-92B627075BCA}" srcOrd="3" destOrd="0" presId="urn:microsoft.com/office/officeart/2005/8/layout/vList6"/>
    <dgm:cxn modelId="{2CE9DB6C-F470-4303-B6D9-926C66188803}" type="presParOf" srcId="{2FC1B437-8A27-45AA-A74F-C8E20FFEFA51}" destId="{482CC556-26B1-4C08-9B02-F19E35BA05D1}" srcOrd="4" destOrd="0" presId="urn:microsoft.com/office/officeart/2005/8/layout/vList6"/>
    <dgm:cxn modelId="{2623FD38-20D6-4A4D-A5CA-9EFCC2EE6568}" type="presParOf" srcId="{482CC556-26B1-4C08-9B02-F19E35BA05D1}" destId="{E2F78DCB-166C-465D-B5FB-47046BCBFEA7}" srcOrd="0" destOrd="0" presId="urn:microsoft.com/office/officeart/2005/8/layout/vList6"/>
    <dgm:cxn modelId="{160FFAC7-B412-44C7-A837-CA0F90D94B9C}" type="presParOf" srcId="{482CC556-26B1-4C08-9B02-F19E35BA05D1}" destId="{B40D5DA8-50AF-40C0-B3A4-E3E89E6C74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CD0C3-FE15-46BE-9E66-809708CB3801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112FD44-0948-48CF-B1B9-E9054ECAB36C}">
      <dgm:prSet phldrT="[Text]" custT="1"/>
      <dgm:spPr>
        <a:solidFill>
          <a:srgbClr val="3D34F6"/>
        </a:solidFill>
      </dgm:spPr>
      <dgm:t>
        <a:bodyPr/>
        <a:lstStyle/>
        <a:p>
          <a:r>
            <a:rPr lang="th-TH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สร้างความ</a:t>
          </a:r>
          <a:r>
            <a:rPr lang="th-TH" sz="28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เชื่อมั่น</a:t>
          </a:r>
          <a:r>
            <a:rPr lang="th-TH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ให้กับทุกภาคส่วน</a:t>
          </a:r>
          <a:endParaRPr lang="th-TH" sz="28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42FE1A3-0C09-48E5-8DBC-2CF7C5932269}" type="par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068BA29B-E285-4651-8811-1454E7B20B29}" type="sibTrans" cxnId="{F727C791-269A-44EC-8B83-0E84EE540E32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B41F2E66-797C-42E1-9EB4-41BB91CBE178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i="0" u="none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การจัดซื้อจัดจ้างมีกรอบการปฏิบัติงานที่เป็น</a:t>
          </a:r>
          <a:r>
            <a:rPr lang="th-TH" altLang="th-TH" sz="1900" b="1" i="0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มาตรฐานเดียวกัน</a:t>
          </a:r>
          <a:endParaRPr lang="th-TH" sz="1900" b="1" i="0" u="sng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56C4139-6CE5-43AF-8243-4E95AA967AB8}" type="par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C6E15D1F-88B0-4C01-8383-C4FA9EE096E6}" type="sibTrans" cxnId="{E54C2F29-4D9F-40C6-9959-F1896BD3BFE0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A849D7E5-76B3-47C0-A285-EA2BC8C70948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มุ่งเน้นการ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เปิดเผย</a:t>
          </a:r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ข้อมูล เพื่อความ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โปร่งใส</a:t>
          </a:r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และมีการ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แข่งขันอย่างเป็นธรรม</a:t>
          </a:r>
          <a:endParaRPr lang="th-TH" sz="1900" u="sng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63639EB-D6E8-4C8F-A7E6-7DCADE715398}" type="par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686E6574-8EF0-450C-86F1-F1338F33D085}" type="sibTrans" cxnId="{454AF067-AB12-4DEA-A5BE-4E24944339A9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BE4269D1-0449-4363-BD11-AA772A6B2DF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คำนึงถึงวัตถุประสงค์การใช้งานเป็นสำคัญ เพื่อให้เกิดความ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คุ้มค่าในการใช้จ่ายเงิน</a:t>
          </a:r>
          <a:endParaRPr lang="th-TH" sz="1900" u="sng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3A933FB-E6C9-4B11-B85B-77610260434D}" type="par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6131EDF8-B638-499D-985F-31BE024FBEFF}" type="sibTrans" cxnId="{8099C51F-0C0D-4927-AE4C-F1F79A721C67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B92A4140-E5E6-416C-A727-6B9049B202E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เน้นการวางแผนและประเมินผลเพื่อให้เกิด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ประสิทธิภาพและประสิทธิผล</a:t>
          </a:r>
          <a:endParaRPr lang="th-TH" sz="1900" u="sng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9F0B361-7C9D-4391-B6E1-922DF36C71F0}" type="par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3752D78E-D21F-4D3C-A39D-F5D6822AB850}" type="sibTrans" cxnId="{8CD18B53-A041-4A65-8D64-E7F125712D9F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759B8B0A-D0C2-4C0B-A743-6C7BD5759F08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ส่งเสริมให้</a:t>
          </a:r>
          <a:b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ภาคประชาชนมีส่วนร่วม </a:t>
          </a:r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เพื่อตรวจสอบและป้องกันการทุจริต</a:t>
          </a:r>
          <a:endParaRPr lang="th-TH" sz="19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5EC61A2-ABB0-4864-A352-F6743705F5B5}" type="par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5497FEF3-A802-4E29-895A-4FC13CD6B291}" type="sibTrans" cxnId="{B5A51F62-CBCA-4739-AA4C-C2CD47A4159A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25B346A1-DCEF-4182-94E9-60562FF33AD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altLang="th-TH" sz="19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การจัดซื้อจัดจ้างด้วยวิธีการทางอิเล็กทรอนิกส์ เพื่อ</a:t>
          </a:r>
          <a:r>
            <a:rPr lang="th-TH" altLang="th-TH" sz="1900" b="1" u="sng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การเปิดเผยโปร่งใส</a:t>
          </a:r>
          <a:endParaRPr lang="th-TH" sz="1900" u="sng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8F5437A-94EC-40A8-B248-00F27E9E913B}" type="par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7370EF77-DCD6-4DFD-9E85-1C38A83F140C}" type="sibTrans" cxnId="{D03BE465-7748-4CF4-B30E-FB0861701737}">
      <dgm:prSet/>
      <dgm:spPr/>
      <dgm:t>
        <a:bodyPr/>
        <a:lstStyle/>
        <a:p>
          <a:endParaRPr lang="th-TH">
            <a:solidFill>
              <a:srgbClr val="FFFF00"/>
            </a:solidFill>
          </a:endParaRPr>
        </a:p>
      </dgm:t>
    </dgm:pt>
    <dgm:pt modelId="{893D6B7C-A07B-494B-8664-B7DC9D3BB49C}" type="pres">
      <dgm:prSet presAssocID="{CBACD0C3-FE15-46BE-9E66-809708CB38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B43E1A2A-8E8A-4CE1-8CBF-84E1656D9194}" type="pres">
      <dgm:prSet presAssocID="{5112FD44-0948-48CF-B1B9-E9054ECAB36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th-TH"/>
        </a:p>
      </dgm:t>
    </dgm:pt>
    <dgm:pt modelId="{A6D77528-F361-4EED-B85D-E4772A8B476D}" type="pres">
      <dgm:prSet presAssocID="{B41F2E66-797C-42E1-9EB4-41BB91CBE178}" presName="Accent1" presStyleCnt="0"/>
      <dgm:spPr/>
    </dgm:pt>
    <dgm:pt modelId="{A2BBA60E-90E6-42CA-B49E-7707D36C2BD6}" type="pres">
      <dgm:prSet presAssocID="{B41F2E66-797C-42E1-9EB4-41BB91CBE178}" presName="Accent" presStyleLbl="bgShp" presStyleIdx="0" presStyleCnt="6"/>
      <dgm:spPr/>
    </dgm:pt>
    <dgm:pt modelId="{0C52F167-D3DA-4B1C-AB9C-C975B0AF0CE1}" type="pres">
      <dgm:prSet presAssocID="{B41F2E66-797C-42E1-9EB4-41BB91CBE178}" presName="Child1" presStyleLbl="node1" presStyleIdx="0" presStyleCnt="6" custScaleX="1188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69775D5-B276-400C-A333-80DF0FF5F60B}" type="pres">
      <dgm:prSet presAssocID="{A849D7E5-76B3-47C0-A285-EA2BC8C70948}" presName="Accent2" presStyleCnt="0"/>
      <dgm:spPr/>
    </dgm:pt>
    <dgm:pt modelId="{60E93B20-6940-4700-B69B-7C58FB9BCBB1}" type="pres">
      <dgm:prSet presAssocID="{A849D7E5-76B3-47C0-A285-EA2BC8C70948}" presName="Accent" presStyleLbl="bgShp" presStyleIdx="1" presStyleCnt="6"/>
      <dgm:spPr/>
    </dgm:pt>
    <dgm:pt modelId="{4A80CA7E-CF92-4998-B7F5-CB8F30500FD2}" type="pres">
      <dgm:prSet presAssocID="{A849D7E5-76B3-47C0-A285-EA2BC8C70948}" presName="Child2" presStyleLbl="node1" presStyleIdx="1" presStyleCnt="6" custScaleX="109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F1D6AE-3FBF-476B-8F61-1E0107D74E6E}" type="pres">
      <dgm:prSet presAssocID="{BE4269D1-0449-4363-BD11-AA772A6B2DF1}" presName="Accent3" presStyleCnt="0"/>
      <dgm:spPr/>
    </dgm:pt>
    <dgm:pt modelId="{B9198E5B-9981-42FB-AC6D-07A1B5046098}" type="pres">
      <dgm:prSet presAssocID="{BE4269D1-0449-4363-BD11-AA772A6B2DF1}" presName="Accent" presStyleLbl="bgShp" presStyleIdx="2" presStyleCnt="6"/>
      <dgm:spPr/>
    </dgm:pt>
    <dgm:pt modelId="{BA90A0EF-315F-4D9F-A6C5-594EAE6A9128}" type="pres">
      <dgm:prSet presAssocID="{BE4269D1-0449-4363-BD11-AA772A6B2DF1}" presName="Child3" presStyleLbl="node1" presStyleIdx="2" presStyleCnt="6" custScaleX="1149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6081892-0B53-41F5-B77F-A58F3D784697}" type="pres">
      <dgm:prSet presAssocID="{B92A4140-E5E6-416C-A727-6B9049B202E9}" presName="Accent4" presStyleCnt="0"/>
      <dgm:spPr/>
    </dgm:pt>
    <dgm:pt modelId="{7FC20031-0A9E-4E9D-990E-A9DFC57C3941}" type="pres">
      <dgm:prSet presAssocID="{B92A4140-E5E6-416C-A727-6B9049B202E9}" presName="Accent" presStyleLbl="bgShp" presStyleIdx="3" presStyleCnt="6"/>
      <dgm:spPr/>
    </dgm:pt>
    <dgm:pt modelId="{7B19050F-8F54-41CC-8314-80562264E6C3}" type="pres">
      <dgm:prSet presAssocID="{B92A4140-E5E6-416C-A727-6B9049B202E9}" presName="Child4" presStyleLbl="node1" presStyleIdx="3" presStyleCnt="6" custScaleX="1188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670F57-9858-4BD0-A767-D3BB8E57BEE3}" type="pres">
      <dgm:prSet presAssocID="{759B8B0A-D0C2-4C0B-A743-6C7BD5759F08}" presName="Accent5" presStyleCnt="0"/>
      <dgm:spPr/>
    </dgm:pt>
    <dgm:pt modelId="{437E727A-C47B-411A-84D2-7C36462E0EC9}" type="pres">
      <dgm:prSet presAssocID="{759B8B0A-D0C2-4C0B-A743-6C7BD5759F08}" presName="Accent" presStyleLbl="bgShp" presStyleIdx="4" presStyleCnt="6"/>
      <dgm:spPr/>
    </dgm:pt>
    <dgm:pt modelId="{CAC62337-6D50-404A-813C-429052A65D44}" type="pres">
      <dgm:prSet presAssocID="{759B8B0A-D0C2-4C0B-A743-6C7BD5759F08}" presName="Child5" presStyleLbl="node1" presStyleIdx="4" presStyleCnt="6" custScaleX="1101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03A95D-0760-44B0-9D56-3F6F9F5DCB46}" type="pres">
      <dgm:prSet presAssocID="{25B346A1-DCEF-4182-94E9-60562FF33AD9}" presName="Accent6" presStyleCnt="0"/>
      <dgm:spPr/>
    </dgm:pt>
    <dgm:pt modelId="{D87717D8-7C84-455A-8420-1DC93AEEB32C}" type="pres">
      <dgm:prSet presAssocID="{25B346A1-DCEF-4182-94E9-60562FF33AD9}" presName="Accent" presStyleLbl="bgShp" presStyleIdx="5" presStyleCnt="6"/>
      <dgm:spPr/>
    </dgm:pt>
    <dgm:pt modelId="{614D0621-3D17-410D-9326-C1010E8DB764}" type="pres">
      <dgm:prSet presAssocID="{25B346A1-DCEF-4182-94E9-60562FF33AD9}" presName="Child6" presStyleLbl="node1" presStyleIdx="5" presStyleCnt="6" custScaleX="1151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9F639B3-0BC0-4E06-94BA-4AB8B4AC946C}" type="presOf" srcId="{A849D7E5-76B3-47C0-A285-EA2BC8C70948}" destId="{4A80CA7E-CF92-4998-B7F5-CB8F30500FD2}" srcOrd="0" destOrd="0" presId="urn:microsoft.com/office/officeart/2011/layout/HexagonRadial"/>
    <dgm:cxn modelId="{E54C2F29-4D9F-40C6-9959-F1896BD3BFE0}" srcId="{5112FD44-0948-48CF-B1B9-E9054ECAB36C}" destId="{B41F2E66-797C-42E1-9EB4-41BB91CBE178}" srcOrd="0" destOrd="0" parTransId="{C56C4139-6CE5-43AF-8243-4E95AA967AB8}" sibTransId="{C6E15D1F-88B0-4C01-8383-C4FA9EE096E6}"/>
    <dgm:cxn modelId="{15526994-B135-48DC-AC0B-A0AFC1A0F5BB}" type="presOf" srcId="{B92A4140-E5E6-416C-A727-6B9049B202E9}" destId="{7B19050F-8F54-41CC-8314-80562264E6C3}" srcOrd="0" destOrd="0" presId="urn:microsoft.com/office/officeart/2011/layout/HexagonRadial"/>
    <dgm:cxn modelId="{454AF067-AB12-4DEA-A5BE-4E24944339A9}" srcId="{5112FD44-0948-48CF-B1B9-E9054ECAB36C}" destId="{A849D7E5-76B3-47C0-A285-EA2BC8C70948}" srcOrd="1" destOrd="0" parTransId="{063639EB-D6E8-4C8F-A7E6-7DCADE715398}" sibTransId="{686E6574-8EF0-450C-86F1-F1338F33D085}"/>
    <dgm:cxn modelId="{39126FE8-69C9-4EF9-9CC1-9CDD971EB44F}" type="presOf" srcId="{5112FD44-0948-48CF-B1B9-E9054ECAB36C}" destId="{B43E1A2A-8E8A-4CE1-8CBF-84E1656D9194}" srcOrd="0" destOrd="0" presId="urn:microsoft.com/office/officeart/2011/layout/HexagonRadial"/>
    <dgm:cxn modelId="{B5A51F62-CBCA-4739-AA4C-C2CD47A4159A}" srcId="{5112FD44-0948-48CF-B1B9-E9054ECAB36C}" destId="{759B8B0A-D0C2-4C0B-A743-6C7BD5759F08}" srcOrd="4" destOrd="0" parTransId="{E5EC61A2-ABB0-4864-A352-F6743705F5B5}" sibTransId="{5497FEF3-A802-4E29-895A-4FC13CD6B291}"/>
    <dgm:cxn modelId="{111125A4-F314-4426-A2A6-31B7D943AFD4}" type="presOf" srcId="{759B8B0A-D0C2-4C0B-A743-6C7BD5759F08}" destId="{CAC62337-6D50-404A-813C-429052A65D44}" srcOrd="0" destOrd="0" presId="urn:microsoft.com/office/officeart/2011/layout/HexagonRadial"/>
    <dgm:cxn modelId="{D03BE465-7748-4CF4-B30E-FB0861701737}" srcId="{5112FD44-0948-48CF-B1B9-E9054ECAB36C}" destId="{25B346A1-DCEF-4182-94E9-60562FF33AD9}" srcOrd="5" destOrd="0" parTransId="{78F5437A-94EC-40A8-B248-00F27E9E913B}" sibTransId="{7370EF77-DCD6-4DFD-9E85-1C38A83F140C}"/>
    <dgm:cxn modelId="{58B6CB94-351E-4708-A347-EFC77F8975B8}" type="presOf" srcId="{CBACD0C3-FE15-46BE-9E66-809708CB3801}" destId="{893D6B7C-A07B-494B-8664-B7DC9D3BB49C}" srcOrd="0" destOrd="0" presId="urn:microsoft.com/office/officeart/2011/layout/HexagonRadial"/>
    <dgm:cxn modelId="{7DD13857-7873-4AC1-AD2D-BB4249269868}" type="presOf" srcId="{B41F2E66-797C-42E1-9EB4-41BB91CBE178}" destId="{0C52F167-D3DA-4B1C-AB9C-C975B0AF0CE1}" srcOrd="0" destOrd="0" presId="urn:microsoft.com/office/officeart/2011/layout/HexagonRadial"/>
    <dgm:cxn modelId="{34E8E593-B2CC-4C43-9E94-0D6A71C862FF}" type="presOf" srcId="{25B346A1-DCEF-4182-94E9-60562FF33AD9}" destId="{614D0621-3D17-410D-9326-C1010E8DB764}" srcOrd="0" destOrd="0" presId="urn:microsoft.com/office/officeart/2011/layout/HexagonRadial"/>
    <dgm:cxn modelId="{F727C791-269A-44EC-8B83-0E84EE540E32}" srcId="{CBACD0C3-FE15-46BE-9E66-809708CB3801}" destId="{5112FD44-0948-48CF-B1B9-E9054ECAB36C}" srcOrd="0" destOrd="0" parTransId="{E42FE1A3-0C09-48E5-8DBC-2CF7C5932269}" sibTransId="{068BA29B-E285-4651-8811-1454E7B20B29}"/>
    <dgm:cxn modelId="{8CD18B53-A041-4A65-8D64-E7F125712D9F}" srcId="{5112FD44-0948-48CF-B1B9-E9054ECAB36C}" destId="{B92A4140-E5E6-416C-A727-6B9049B202E9}" srcOrd="3" destOrd="0" parTransId="{D9F0B361-7C9D-4391-B6E1-922DF36C71F0}" sibTransId="{3752D78E-D21F-4D3C-A39D-F5D6822AB850}"/>
    <dgm:cxn modelId="{0C1649C3-249C-4B35-931A-950839E21533}" type="presOf" srcId="{BE4269D1-0449-4363-BD11-AA772A6B2DF1}" destId="{BA90A0EF-315F-4D9F-A6C5-594EAE6A9128}" srcOrd="0" destOrd="0" presId="urn:microsoft.com/office/officeart/2011/layout/HexagonRadial"/>
    <dgm:cxn modelId="{8099C51F-0C0D-4927-AE4C-F1F79A721C67}" srcId="{5112FD44-0948-48CF-B1B9-E9054ECAB36C}" destId="{BE4269D1-0449-4363-BD11-AA772A6B2DF1}" srcOrd="2" destOrd="0" parTransId="{63A933FB-E6C9-4B11-B85B-77610260434D}" sibTransId="{6131EDF8-B638-499D-985F-31BE024FBEFF}"/>
    <dgm:cxn modelId="{DBE23835-5B32-4558-8112-313C59CBADA1}" type="presParOf" srcId="{893D6B7C-A07B-494B-8664-B7DC9D3BB49C}" destId="{B43E1A2A-8E8A-4CE1-8CBF-84E1656D9194}" srcOrd="0" destOrd="0" presId="urn:microsoft.com/office/officeart/2011/layout/HexagonRadial"/>
    <dgm:cxn modelId="{7E967B12-4748-47DB-A8B8-04EA743952A1}" type="presParOf" srcId="{893D6B7C-A07B-494B-8664-B7DC9D3BB49C}" destId="{A6D77528-F361-4EED-B85D-E4772A8B476D}" srcOrd="1" destOrd="0" presId="urn:microsoft.com/office/officeart/2011/layout/HexagonRadial"/>
    <dgm:cxn modelId="{8CA6E5BF-7135-4FF1-B9D0-7F11FD3EA1F8}" type="presParOf" srcId="{A6D77528-F361-4EED-B85D-E4772A8B476D}" destId="{A2BBA60E-90E6-42CA-B49E-7707D36C2BD6}" srcOrd="0" destOrd="0" presId="urn:microsoft.com/office/officeart/2011/layout/HexagonRadial"/>
    <dgm:cxn modelId="{FBF6A15D-199D-49F5-9EE9-3F6F3A1315CF}" type="presParOf" srcId="{893D6B7C-A07B-494B-8664-B7DC9D3BB49C}" destId="{0C52F167-D3DA-4B1C-AB9C-C975B0AF0CE1}" srcOrd="2" destOrd="0" presId="urn:microsoft.com/office/officeart/2011/layout/HexagonRadial"/>
    <dgm:cxn modelId="{B496ADD0-827D-4D0A-BAC6-A64FD8317AC0}" type="presParOf" srcId="{893D6B7C-A07B-494B-8664-B7DC9D3BB49C}" destId="{469775D5-B276-400C-A333-80DF0FF5F60B}" srcOrd="3" destOrd="0" presId="urn:microsoft.com/office/officeart/2011/layout/HexagonRadial"/>
    <dgm:cxn modelId="{304C68E1-6C36-4B68-B634-9A7475EEFECD}" type="presParOf" srcId="{469775D5-B276-400C-A333-80DF0FF5F60B}" destId="{60E93B20-6940-4700-B69B-7C58FB9BCBB1}" srcOrd="0" destOrd="0" presId="urn:microsoft.com/office/officeart/2011/layout/HexagonRadial"/>
    <dgm:cxn modelId="{73D65A44-9BA5-4E2C-B99C-DA25973F7626}" type="presParOf" srcId="{893D6B7C-A07B-494B-8664-B7DC9D3BB49C}" destId="{4A80CA7E-CF92-4998-B7F5-CB8F30500FD2}" srcOrd="4" destOrd="0" presId="urn:microsoft.com/office/officeart/2011/layout/HexagonRadial"/>
    <dgm:cxn modelId="{97917867-04E6-4E80-A044-E125DAD37B38}" type="presParOf" srcId="{893D6B7C-A07B-494B-8664-B7DC9D3BB49C}" destId="{87F1D6AE-3FBF-476B-8F61-1E0107D74E6E}" srcOrd="5" destOrd="0" presId="urn:microsoft.com/office/officeart/2011/layout/HexagonRadial"/>
    <dgm:cxn modelId="{3058C33D-CD82-40A9-8823-E6E44B8D233C}" type="presParOf" srcId="{87F1D6AE-3FBF-476B-8F61-1E0107D74E6E}" destId="{B9198E5B-9981-42FB-AC6D-07A1B5046098}" srcOrd="0" destOrd="0" presId="urn:microsoft.com/office/officeart/2011/layout/HexagonRadial"/>
    <dgm:cxn modelId="{89F6D9FF-C7FE-4820-9D46-62B0D4F844F0}" type="presParOf" srcId="{893D6B7C-A07B-494B-8664-B7DC9D3BB49C}" destId="{BA90A0EF-315F-4D9F-A6C5-594EAE6A9128}" srcOrd="6" destOrd="0" presId="urn:microsoft.com/office/officeart/2011/layout/HexagonRadial"/>
    <dgm:cxn modelId="{1D5104CC-8FC6-4E5F-85B8-A3F18893DD14}" type="presParOf" srcId="{893D6B7C-A07B-494B-8664-B7DC9D3BB49C}" destId="{26081892-0B53-41F5-B77F-A58F3D784697}" srcOrd="7" destOrd="0" presId="urn:microsoft.com/office/officeart/2011/layout/HexagonRadial"/>
    <dgm:cxn modelId="{8C6F0CBA-EE06-4B63-BBB8-9967A4DA730E}" type="presParOf" srcId="{26081892-0B53-41F5-B77F-A58F3D784697}" destId="{7FC20031-0A9E-4E9D-990E-A9DFC57C3941}" srcOrd="0" destOrd="0" presId="urn:microsoft.com/office/officeart/2011/layout/HexagonRadial"/>
    <dgm:cxn modelId="{58F4C37B-D2E3-4B50-AB41-041FC41ABC0C}" type="presParOf" srcId="{893D6B7C-A07B-494B-8664-B7DC9D3BB49C}" destId="{7B19050F-8F54-41CC-8314-80562264E6C3}" srcOrd="8" destOrd="0" presId="urn:microsoft.com/office/officeart/2011/layout/HexagonRadial"/>
    <dgm:cxn modelId="{17508A28-1A3A-4969-A480-34D0ED97C721}" type="presParOf" srcId="{893D6B7C-A07B-494B-8664-B7DC9D3BB49C}" destId="{50670F57-9858-4BD0-A767-D3BB8E57BEE3}" srcOrd="9" destOrd="0" presId="urn:microsoft.com/office/officeart/2011/layout/HexagonRadial"/>
    <dgm:cxn modelId="{070FA9E2-8535-4D9A-87EB-DE4449230AD3}" type="presParOf" srcId="{50670F57-9858-4BD0-A767-D3BB8E57BEE3}" destId="{437E727A-C47B-411A-84D2-7C36462E0EC9}" srcOrd="0" destOrd="0" presId="urn:microsoft.com/office/officeart/2011/layout/HexagonRadial"/>
    <dgm:cxn modelId="{B6D344E0-FB9A-4743-8D42-0721C35C2F37}" type="presParOf" srcId="{893D6B7C-A07B-494B-8664-B7DC9D3BB49C}" destId="{CAC62337-6D50-404A-813C-429052A65D44}" srcOrd="10" destOrd="0" presId="urn:microsoft.com/office/officeart/2011/layout/HexagonRadial"/>
    <dgm:cxn modelId="{3371FED9-68A9-47BF-98E8-B6CF9C6073B4}" type="presParOf" srcId="{893D6B7C-A07B-494B-8664-B7DC9D3BB49C}" destId="{6903A95D-0760-44B0-9D56-3F6F9F5DCB46}" srcOrd="11" destOrd="0" presId="urn:microsoft.com/office/officeart/2011/layout/HexagonRadial"/>
    <dgm:cxn modelId="{C03D355E-5D3A-43B9-8B2F-458EC09F2464}" type="presParOf" srcId="{6903A95D-0760-44B0-9D56-3F6F9F5DCB46}" destId="{D87717D8-7C84-455A-8420-1DC93AEEB32C}" srcOrd="0" destOrd="0" presId="urn:microsoft.com/office/officeart/2011/layout/HexagonRadial"/>
    <dgm:cxn modelId="{0928AAFC-265B-4131-A3FA-859F83DADD11}" type="presParOf" srcId="{893D6B7C-A07B-494B-8664-B7DC9D3BB49C}" destId="{614D0621-3D17-410D-9326-C1010E8DB76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7F787D1-58DA-433A-91C1-EFC4BCF9289C}" type="doc">
      <dgm:prSet loTypeId="urn:microsoft.com/office/officeart/2005/8/layout/matrix3" loCatId="matrix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C17989F8-877D-4425-90F3-D61C974EE871}">
      <dgm:prSet phldrT="[Text]" custT="1"/>
      <dgm:spPr>
        <a:solidFill>
          <a:srgbClr val="CC99FF"/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gm:t>
    </dgm:pt>
    <dgm:pt modelId="{F4A93AB8-A808-4BBD-BA36-A2F807F98E64}" type="par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C4835C18-9529-42FC-95F5-2E566895C517}" type="sib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7617E377-5A3E-4FFD-B3AB-594CD932E0B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4000" b="1" dirty="0">
              <a:solidFill>
                <a:schemeClr val="tx1"/>
              </a:solidFill>
            </a:rPr>
            <a:t>เหตุสุดวิสัย</a:t>
          </a:r>
        </a:p>
      </dgm:t>
    </dgm:pt>
    <dgm:pt modelId="{148F456B-419B-49C2-BFCE-77397BDBC030}" type="par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29BC0688-1EB2-4F89-9CDF-E43A7B9DD12D}" type="sib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54CD487A-F254-44B3-8AA6-2E3BEF12037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ตามกฎหมาย</a:t>
          </a:r>
        </a:p>
      </dgm:t>
    </dgm:pt>
    <dgm:pt modelId="{0B699700-C5D0-4A5F-BE85-A70B1DB0AE9D}" type="par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E64F48B2-DBA8-4B41-B174-DF4A2409996A}" type="sib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21EA4F8C-6047-4671-89FC-7DDA14E0F04F}">
      <dgm:prSet custT="1"/>
      <dgm:spPr>
        <a:solidFill>
          <a:srgbClr val="00CC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gm:t>
    </dgm:pt>
    <dgm:pt modelId="{5DE5FD4C-290B-4930-A1E0-99885004B03B}" type="par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778AB71F-6516-43D5-BC30-B209CCD1455E}" type="sib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33B5464F-EE68-42F0-9EC9-BBD9434E3398}" type="pres">
      <dgm:prSet presAssocID="{E7F787D1-58DA-433A-91C1-EFC4BCF928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8FC23A8-FE21-477B-9C99-63482667B1A0}" type="pres">
      <dgm:prSet presAssocID="{E7F787D1-58DA-433A-91C1-EFC4BCF9289C}" presName="diamond" presStyleLbl="bgShp" presStyleIdx="0" presStyleCnt="1" custScaleY="79635" custLinFactNeighborY="-731"/>
      <dgm:spPr/>
    </dgm:pt>
    <dgm:pt modelId="{82E482A4-8B00-41DB-8D45-564680477B5A}" type="pres">
      <dgm:prSet presAssocID="{E7F787D1-58DA-433A-91C1-EFC4BCF9289C}" presName="quad1" presStyleLbl="node1" presStyleIdx="0" presStyleCnt="4" custScaleX="147713" custLinFactNeighborX="-39437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BFC8D8-EB73-4429-892B-B0B055F940C6}" type="pres">
      <dgm:prSet presAssocID="{E7F787D1-58DA-433A-91C1-EFC4BCF9289C}" presName="quad2" presStyleLbl="node1" presStyleIdx="1" presStyleCnt="4" custScaleX="166275" custLinFactNeighborX="37148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0C0A81-05D4-4731-9501-5333978186B9}" type="pres">
      <dgm:prSet presAssocID="{E7F787D1-58DA-433A-91C1-EFC4BCF9289C}" presName="quad3" presStyleLbl="node1" presStyleIdx="2" presStyleCnt="4" custScaleX="147713" custLinFactNeighborX="-39437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DA9795-09BB-4845-BCBB-D18294E8EBAE}" type="pres">
      <dgm:prSet presAssocID="{E7F787D1-58DA-433A-91C1-EFC4BCF9289C}" presName="quad4" presStyleLbl="node1" presStyleIdx="3" presStyleCnt="4" custScaleX="165767" custLinFactNeighborX="37148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7CAD6B7-DF8C-4229-971D-6046587F8BBB}" type="presOf" srcId="{54CD487A-F254-44B3-8AA6-2E3BEF12037B}" destId="{E70C0A81-05D4-4731-9501-5333978186B9}" srcOrd="0" destOrd="0" presId="urn:microsoft.com/office/officeart/2005/8/layout/matrix3"/>
    <dgm:cxn modelId="{0596292A-C10B-4A07-894C-39691E20828C}" type="presOf" srcId="{21EA4F8C-6047-4671-89FC-7DDA14E0F04F}" destId="{DEDA9795-09BB-4845-BCBB-D18294E8EBAE}" srcOrd="0" destOrd="0" presId="urn:microsoft.com/office/officeart/2005/8/layout/matrix3"/>
    <dgm:cxn modelId="{A7CEDEC0-59BA-4A64-BE86-A1114B8DB4D7}" type="presOf" srcId="{C17989F8-877D-4425-90F3-D61C974EE871}" destId="{82E482A4-8B00-41DB-8D45-564680477B5A}" srcOrd="0" destOrd="0" presId="urn:microsoft.com/office/officeart/2005/8/layout/matrix3"/>
    <dgm:cxn modelId="{B8F9C08D-53A3-423A-A29A-EFCA6B795DBE}" srcId="{E7F787D1-58DA-433A-91C1-EFC4BCF9289C}" destId="{54CD487A-F254-44B3-8AA6-2E3BEF12037B}" srcOrd="2" destOrd="0" parTransId="{0B699700-C5D0-4A5F-BE85-A70B1DB0AE9D}" sibTransId="{E64F48B2-DBA8-4B41-B174-DF4A2409996A}"/>
    <dgm:cxn modelId="{1756AFCD-4018-47E2-ADCB-986F8C7C5218}" srcId="{E7F787D1-58DA-433A-91C1-EFC4BCF9289C}" destId="{7617E377-5A3E-4FFD-B3AB-594CD932E0BA}" srcOrd="1" destOrd="0" parTransId="{148F456B-419B-49C2-BFCE-77397BDBC030}" sibTransId="{29BC0688-1EB2-4F89-9CDF-E43A7B9DD12D}"/>
    <dgm:cxn modelId="{56E6AF08-F0CE-4D4C-A1B2-4AC2205AEEB4}" srcId="{E7F787D1-58DA-433A-91C1-EFC4BCF9289C}" destId="{C17989F8-877D-4425-90F3-D61C974EE871}" srcOrd="0" destOrd="0" parTransId="{F4A93AB8-A808-4BBD-BA36-A2F807F98E64}" sibTransId="{C4835C18-9529-42FC-95F5-2E566895C517}"/>
    <dgm:cxn modelId="{C9DA9E01-0350-4755-B5D9-6E3DBBF8F951}" type="presOf" srcId="{E7F787D1-58DA-433A-91C1-EFC4BCF9289C}" destId="{33B5464F-EE68-42F0-9EC9-BBD9434E3398}" srcOrd="0" destOrd="0" presId="urn:microsoft.com/office/officeart/2005/8/layout/matrix3"/>
    <dgm:cxn modelId="{A2509089-D63B-4400-85A3-59D29E1ECE72}" type="presOf" srcId="{7617E377-5A3E-4FFD-B3AB-594CD932E0BA}" destId="{14BFC8D8-EB73-4429-892B-B0B055F940C6}" srcOrd="0" destOrd="0" presId="urn:microsoft.com/office/officeart/2005/8/layout/matrix3"/>
    <dgm:cxn modelId="{1D20F824-1393-4138-904E-94E6DCA9B6E6}" srcId="{E7F787D1-58DA-433A-91C1-EFC4BCF9289C}" destId="{21EA4F8C-6047-4671-89FC-7DDA14E0F04F}" srcOrd="3" destOrd="0" parTransId="{5DE5FD4C-290B-4930-A1E0-99885004B03B}" sibTransId="{778AB71F-6516-43D5-BC30-B209CCD1455E}"/>
    <dgm:cxn modelId="{C93E55F1-9163-4D21-8CAF-AD3719536A4A}" type="presParOf" srcId="{33B5464F-EE68-42F0-9EC9-BBD9434E3398}" destId="{F8FC23A8-FE21-477B-9C99-63482667B1A0}" srcOrd="0" destOrd="0" presId="urn:microsoft.com/office/officeart/2005/8/layout/matrix3"/>
    <dgm:cxn modelId="{87A5C533-2B1B-40D3-BEE6-D1EF58A0253D}" type="presParOf" srcId="{33B5464F-EE68-42F0-9EC9-BBD9434E3398}" destId="{82E482A4-8B00-41DB-8D45-564680477B5A}" srcOrd="1" destOrd="0" presId="urn:microsoft.com/office/officeart/2005/8/layout/matrix3"/>
    <dgm:cxn modelId="{5C4656FA-FE29-49DA-85E1-CAEA27A109A0}" type="presParOf" srcId="{33B5464F-EE68-42F0-9EC9-BBD9434E3398}" destId="{14BFC8D8-EB73-4429-892B-B0B055F940C6}" srcOrd="2" destOrd="0" presId="urn:microsoft.com/office/officeart/2005/8/layout/matrix3"/>
    <dgm:cxn modelId="{1A64A525-7749-477C-838B-F46C4D668EE7}" type="presParOf" srcId="{33B5464F-EE68-42F0-9EC9-BBD9434E3398}" destId="{E70C0A81-05D4-4731-9501-5333978186B9}" srcOrd="3" destOrd="0" presId="urn:microsoft.com/office/officeart/2005/8/layout/matrix3"/>
    <dgm:cxn modelId="{418A9CE8-0BED-4037-AD49-B9EBB7BDEAF6}" type="presParOf" srcId="{33B5464F-EE68-42F0-9EC9-BBD9434E3398}" destId="{DEDA9795-09BB-4845-BCBB-D18294E8EBA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FB4CDC8-9161-4B91-BAF9-9D975651DE7B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เป็นผู้ยื่นข้อเสนอที่ได้รับการคัดเลือกแล้วไม่ยอมทำสัญญาหรือข้อตกลง</a:t>
          </a:r>
          <a:b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เป็นหนังสือกับหน่วยงานของรัฐภายในเวลาที่กำหนด</a:t>
          </a:r>
        </a:p>
      </dgm:t>
    </dgm:pt>
    <dgm:pt modelId="{DFEB74FF-2C00-4E79-A9B1-AE4C04631D9C}" type="par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88D66163-CA79-43C3-AD8D-D804FE805727}" type="sibTrans" cxnId="{DAD01570-9F57-410C-B17D-AD92431B0F71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ลการปฏิบัติตามสัญญาของที่ปรึกษาหรือผู้ให้บริการงานจ้างออกแบบหรือควบคุมงานก่อสร้างมีข้อบกพร่อง ผิดพลาด หรือก่อให้เกิดความเสียหายแก่หน่วยงานของรัฐอย่างร้ายแรง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คู่สัญญาของหน่วยงานของรัฐหรือผู้รับจ้างช่วงที่หน่วยงานของรัฐอนุญาต</a:t>
          </a:r>
          <a:b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ให้รับช่วงงานได้ ไม่ปฏิบัติตามสัญญาหรือข้อตกลงเป็นหนังสือนั้น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thaiDist"/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ยื่นข้อเสนอหรือคู่สัญญาของหน่วยงานของรัฐกระทำการอันมีลักษณะเป็นการขัดขวางการแข่งขันราคาอย่างเป็นธรรม  เสนอราคาที่มีผลประโยชน์ร่วมกัน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sz="2200" b="1">
            <a:solidFill>
              <a:schemeClr val="tx1"/>
            </a:solidFill>
          </a:endParaRPr>
        </a:p>
      </dgm:t>
    </dgm:pt>
    <dgm:pt modelId="{DED3BFBC-F475-4424-AF67-DD4F0835696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มื่อปรากฏว่าผู้ให้บริการงานจ้างออกแบบหรือควบคุมงานก่อสร้างหรือผู้ประกอบการงานก่อสร้างไม่ปฏิบัติตามมาตรา 88</a:t>
          </a:r>
        </a:p>
      </dgm:t>
    </dgm:pt>
    <dgm:pt modelId="{031656FF-BC93-412E-A3A8-A4E90C6CB8B8}" type="parTrans" cxnId="{D0419EC1-70B0-43D1-A225-1A84FCCB8E84}">
      <dgm:prSet/>
      <dgm:spPr/>
      <dgm:t>
        <a:bodyPr/>
        <a:lstStyle/>
        <a:p>
          <a:endParaRPr lang="th-TH" sz="2200"/>
        </a:p>
      </dgm:t>
    </dgm:pt>
    <dgm:pt modelId="{E7FAFAC9-1FB3-4C5A-924E-6240EC50D15F}" type="sibTrans" cxnId="{D0419EC1-70B0-43D1-A225-1A84FCCB8E84}">
      <dgm:prSet/>
      <dgm:spPr/>
      <dgm:t>
        <a:bodyPr/>
        <a:lstStyle/>
        <a:p>
          <a:endParaRPr lang="th-TH" sz="2200"/>
        </a:p>
      </dgm:t>
    </dgm:pt>
    <dgm:pt modelId="{EC136DAD-44B8-4256-AB8A-48F9F53BC12B}">
      <dgm:prSet custT="1"/>
      <dgm:spPr/>
      <dgm:t>
        <a:bodyPr/>
        <a:lstStyle/>
        <a:p>
          <a:endParaRPr lang="th-TH" sz="2200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 sz="2200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 sz="2200"/>
        </a:p>
      </dgm:t>
    </dgm:pt>
    <dgm:pt modelId="{778C40EF-1AA5-4E44-9775-2F8C47BD732E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altLang="th-TH" sz="2200" b="1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การกระทำอื่นๆ ที่กำหนดในกฎกระทรวง    </a:t>
          </a:r>
          <a:endParaRPr lang="th-TH" sz="2200" b="1" dirty="0">
            <a:solidFill>
              <a:srgbClr val="0C03BD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A0624F4-7000-4C5F-A3B0-285BE2354D37}" type="parTrans" cxnId="{06622D05-4FEC-44B7-A5DA-BD429FADBB14}">
      <dgm:prSet/>
      <dgm:spPr/>
      <dgm:t>
        <a:bodyPr/>
        <a:lstStyle/>
        <a:p>
          <a:endParaRPr lang="th-TH" sz="2200"/>
        </a:p>
      </dgm:t>
    </dgm:pt>
    <dgm:pt modelId="{C1493F7E-D378-4DB3-A31B-3C073BBAB3FF}" type="sibTrans" cxnId="{06622D05-4FEC-44B7-A5DA-BD429FADBB14}">
      <dgm:prSet/>
      <dgm:spPr/>
      <dgm:t>
        <a:bodyPr/>
        <a:lstStyle/>
        <a:p>
          <a:endParaRPr lang="th-TH" sz="2200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F5D822-98C3-40FC-AC1E-05C972A2A5F5}" type="pres">
      <dgm:prSet presAssocID="{9FB4CDC8-9161-4B91-BAF9-9D975651DE7B}" presName="parentLin" presStyleCnt="0"/>
      <dgm:spPr/>
    </dgm:pt>
    <dgm:pt modelId="{10ED30A8-3686-40D5-80E7-01C73CB59337}" type="pres">
      <dgm:prSet presAssocID="{9FB4CDC8-9161-4B91-BAF9-9D975651DE7B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5B717FA7-E904-4B67-9AF5-C82A7C811AC1}" type="pres">
      <dgm:prSet presAssocID="{9FB4CDC8-9161-4B91-BAF9-9D975651DE7B}" presName="parentText" presStyleLbl="node1" presStyleIdx="0" presStyleCnt="6" custScaleX="122449" custScaleY="16194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2F07472-6920-4CC6-92C5-671BA5BECDD7}" type="pres">
      <dgm:prSet presAssocID="{9FB4CDC8-9161-4B91-BAF9-9D975651DE7B}" presName="negativeSpace" presStyleCnt="0"/>
      <dgm:spPr/>
    </dgm:pt>
    <dgm:pt modelId="{0F160B32-4838-44B1-8CD9-E3E3EBACA6CA}" type="pres">
      <dgm:prSet presAssocID="{9FB4CDC8-9161-4B91-BAF9-9D975651DE7B}" presName="childText" presStyleLbl="conFgAcc1" presStyleIdx="0" presStyleCnt="6" custScaleY="76596" custLinFactNeighborY="-12982">
        <dgm:presLayoutVars>
          <dgm:bulletEnabled val="1"/>
        </dgm:presLayoutVars>
      </dgm:prSet>
      <dgm:spPr/>
    </dgm:pt>
    <dgm:pt modelId="{24493908-EC1B-4526-B777-D8C6D7FA25C3}" type="pres">
      <dgm:prSet presAssocID="{88D66163-CA79-43C3-AD8D-D804FE805727}" presName="spaceBetweenRectangles" presStyleCnt="0"/>
      <dgm:spPr/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6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1" presStyleCnt="6" custScaleX="123274" custScaleY="205739" custLinFactNeighborX="453" custLinFactNeighborY="-1362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1" presStyleCnt="6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1" presStyleCnt="6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2" presStyleCnt="6" custScaleX="124296" custScaleY="235608" custLinFactNeighborX="453" custLinFactNeighborY="1294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2" presStyleCnt="6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2" presStyleCnt="6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3" presStyleCnt="6" custScaleX="124296" custScaleY="239112" custLinFactNeighborX="454" custLinFactNeighborY="2515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3" presStyleCnt="6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4D6922-9BD6-4DAA-891F-7B3AADA9379A}" type="pres">
      <dgm:prSet presAssocID="{00A6C368-D7C5-4EB5-8387-E0C97DCD9CD4}" presName="spaceBetweenRectangles" presStyleCnt="0"/>
      <dgm:spPr/>
    </dgm:pt>
    <dgm:pt modelId="{B62E92BD-CA08-4472-B28E-0C07614A37B2}" type="pres">
      <dgm:prSet presAssocID="{DED3BFBC-F475-4424-AF67-DD4F0835696E}" presName="parentLin" presStyleCnt="0"/>
      <dgm:spPr/>
    </dgm:pt>
    <dgm:pt modelId="{8A8F98A7-2E56-4747-9190-AC0D1EDD0F2C}" type="pres">
      <dgm:prSet presAssocID="{DED3BFBC-F475-4424-AF67-DD4F0835696E}" presName="parentLeftMargin" presStyleLbl="node1" presStyleIdx="3" presStyleCnt="6"/>
      <dgm:spPr/>
      <dgm:t>
        <a:bodyPr/>
        <a:lstStyle/>
        <a:p>
          <a:endParaRPr lang="th-TH"/>
        </a:p>
      </dgm:t>
    </dgm:pt>
    <dgm:pt modelId="{C5453E43-9F45-4979-848D-5FF65F083D1F}" type="pres">
      <dgm:prSet presAssocID="{DED3BFBC-F475-4424-AF67-DD4F0835696E}" presName="parentText" presStyleLbl="node1" presStyleIdx="4" presStyleCnt="6" custScaleX="123290" custScaleY="166266" custLinFactNeighborX="454" custLinFactNeighborY="73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5291619-69A5-4D9A-A6D9-5E7244E45FED}" type="pres">
      <dgm:prSet presAssocID="{DED3BFBC-F475-4424-AF67-DD4F0835696E}" presName="negativeSpace" presStyleCnt="0"/>
      <dgm:spPr/>
    </dgm:pt>
    <dgm:pt modelId="{6238B661-A972-4F29-902D-C697592F3EB5}" type="pres">
      <dgm:prSet presAssocID="{DED3BFBC-F475-4424-AF67-DD4F0835696E}" presName="childText" presStyleLbl="conFgAcc1" presStyleIdx="4" presStyleCnt="6" custScaleY="74532">
        <dgm:presLayoutVars>
          <dgm:bulletEnabled val="1"/>
        </dgm:presLayoutVars>
      </dgm:prSet>
      <dgm:spPr/>
    </dgm:pt>
    <dgm:pt modelId="{60377034-F9BD-42BD-A67C-F7CDEC385A07}" type="pres">
      <dgm:prSet presAssocID="{E7FAFAC9-1FB3-4C5A-924E-6240EC50D15F}" presName="spaceBetweenRectangles" presStyleCnt="0"/>
      <dgm:spPr/>
    </dgm:pt>
    <dgm:pt modelId="{BB958E2E-3BF4-47A7-8207-985FA58D2651}" type="pres">
      <dgm:prSet presAssocID="{778C40EF-1AA5-4E44-9775-2F8C47BD732E}" presName="parentLin" presStyleCnt="0"/>
      <dgm:spPr/>
    </dgm:pt>
    <dgm:pt modelId="{872D088B-B4AF-493B-B360-C638111132A1}" type="pres">
      <dgm:prSet presAssocID="{778C40EF-1AA5-4E44-9775-2F8C47BD732E}" presName="parentLeftMargin" presStyleLbl="node1" presStyleIdx="4" presStyleCnt="6" custScaleX="123290" custScaleY="91027" custLinFactNeighborX="454" custLinFactNeighborY="734"/>
      <dgm:spPr/>
      <dgm:t>
        <a:bodyPr/>
        <a:lstStyle/>
        <a:p>
          <a:endParaRPr lang="th-TH"/>
        </a:p>
      </dgm:t>
    </dgm:pt>
    <dgm:pt modelId="{6914ECC2-AD83-4EE6-989C-938EB7DFFCF7}" type="pres">
      <dgm:prSet presAssocID="{778C40EF-1AA5-4E44-9775-2F8C47BD732E}" presName="parentText" presStyleLbl="node1" presStyleIdx="5" presStyleCnt="6" custScaleX="118392" custLinFactNeighborX="4736" custLinFactNeighborY="-1130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9CD691-A01D-449D-A10E-189734192DF6}" type="pres">
      <dgm:prSet presAssocID="{778C40EF-1AA5-4E44-9775-2F8C47BD732E}" presName="negativeSpace" presStyleCnt="0"/>
      <dgm:spPr/>
    </dgm:pt>
    <dgm:pt modelId="{FF2F44FB-85FA-46F7-911F-214E4E55422A}" type="pres">
      <dgm:prSet presAssocID="{778C40EF-1AA5-4E44-9775-2F8C47BD732E}" presName="childText" presStyleLbl="conFgAcc1" presStyleIdx="5" presStyleCnt="6" custLinFactNeighborX="301" custLinFactNeighborY="-39986">
        <dgm:presLayoutVars>
          <dgm:bulletEnabled val="1"/>
        </dgm:presLayoutVars>
      </dgm:prSet>
      <dgm:spPr/>
    </dgm:pt>
  </dgm:ptLst>
  <dgm:cxnLst>
    <dgm:cxn modelId="{2C5C37CF-8C8B-4488-8B33-5A524D5709D5}" type="presOf" srcId="{E596A0F0-19EB-425E-B5D1-B9969A1FCD65}" destId="{8BBD4463-5DA3-4474-B490-74CB43D02A31}" srcOrd="1" destOrd="0" presId="urn:microsoft.com/office/officeart/2005/8/layout/list1"/>
    <dgm:cxn modelId="{D0419EC1-70B0-43D1-A225-1A84FCCB8E84}" srcId="{65B8ACDD-DBC8-46AE-A198-55E144CFAAE2}" destId="{DED3BFBC-F475-4424-AF67-DD4F0835696E}" srcOrd="4" destOrd="0" parTransId="{031656FF-BC93-412E-A3A8-A4E90C6CB8B8}" sibTransId="{E7FAFAC9-1FB3-4C5A-924E-6240EC50D15F}"/>
    <dgm:cxn modelId="{671D5794-4F70-4D41-99F1-29013EA7F11D}" type="presOf" srcId="{DED3BFBC-F475-4424-AF67-DD4F0835696E}" destId="{C5453E43-9F45-4979-848D-5FF65F083D1F}" srcOrd="1" destOrd="0" presId="urn:microsoft.com/office/officeart/2005/8/layout/list1"/>
    <dgm:cxn modelId="{249E21DB-5358-4407-94AA-E5F3005B56B0}" type="presOf" srcId="{FFAFF489-1F9E-4225-8D18-EAD1630083EA}" destId="{A5763476-80D2-4C89-B4E9-5355212EAC24}" srcOrd="1" destOrd="0" presId="urn:microsoft.com/office/officeart/2005/8/layout/list1"/>
    <dgm:cxn modelId="{DAD01570-9F57-410C-B17D-AD92431B0F71}" srcId="{65B8ACDD-DBC8-46AE-A198-55E144CFAAE2}" destId="{9FB4CDC8-9161-4B91-BAF9-9D975651DE7B}" srcOrd="0" destOrd="0" parTransId="{DFEB74FF-2C00-4E79-A9B1-AE4C04631D9C}" sibTransId="{88D66163-CA79-43C3-AD8D-D804FE805727}"/>
    <dgm:cxn modelId="{5C470471-A580-4FD8-84FA-32D320115248}" srcId="{65B8ACDD-DBC8-46AE-A198-55E144CFAAE2}" destId="{E596A0F0-19EB-425E-B5D1-B9969A1FCD65}" srcOrd="3" destOrd="0" parTransId="{33B99C55-4CC4-46CA-9439-3D9438E79461}" sibTransId="{00A6C368-D7C5-4EB5-8387-E0C97DCD9CD4}"/>
    <dgm:cxn modelId="{C662CE25-4C16-4230-BF2C-8C5849B162F9}" type="presOf" srcId="{9FB4CDC8-9161-4B91-BAF9-9D975651DE7B}" destId="{10ED30A8-3686-40D5-80E7-01C73CB59337}" srcOrd="0" destOrd="0" presId="urn:microsoft.com/office/officeart/2005/8/layout/list1"/>
    <dgm:cxn modelId="{3C0BD1DE-946A-4333-A47F-FB7A55312CCB}" type="presOf" srcId="{AA02C5E4-1274-47EB-B6F2-40B8F66BA166}" destId="{544397DA-8383-4B1B-A725-F2C82FA9CE57}" srcOrd="1" destOrd="0" presId="urn:microsoft.com/office/officeart/2005/8/layout/list1"/>
    <dgm:cxn modelId="{254F2F54-BE2E-40CB-A736-8B49772CE19A}" srcId="{65B8ACDD-DBC8-46AE-A198-55E144CFAAE2}" destId="{AA02C5E4-1274-47EB-B6F2-40B8F66BA166}" srcOrd="2" destOrd="0" parTransId="{2C4727FC-7B67-4704-8884-261579F6C587}" sibTransId="{B668035E-B499-4680-96BF-0184D15109EF}"/>
    <dgm:cxn modelId="{03CDCB56-4B7D-467B-8EE4-8E1E35925C2E}" type="presOf" srcId="{65B8ACDD-DBC8-46AE-A198-55E144CFAAE2}" destId="{AA1767D0-9CB9-48E7-81F0-8095F49D7126}" srcOrd="0" destOrd="0" presId="urn:microsoft.com/office/officeart/2005/8/layout/list1"/>
    <dgm:cxn modelId="{06622D05-4FEC-44B7-A5DA-BD429FADBB14}" srcId="{65B8ACDD-DBC8-46AE-A198-55E144CFAAE2}" destId="{778C40EF-1AA5-4E44-9775-2F8C47BD732E}" srcOrd="5" destOrd="0" parTransId="{AA0624F4-7000-4C5F-A3B0-285BE2354D37}" sibTransId="{C1493F7E-D378-4DB3-A31B-3C073BBAB3FF}"/>
    <dgm:cxn modelId="{08D82516-4D08-4AEF-837B-3B8E5357E288}" type="presOf" srcId="{778C40EF-1AA5-4E44-9775-2F8C47BD732E}" destId="{6914ECC2-AD83-4EE6-989C-938EB7DFFCF7}" srcOrd="1" destOrd="0" presId="urn:microsoft.com/office/officeart/2005/8/layout/list1"/>
    <dgm:cxn modelId="{7E3D0D91-E132-498A-8911-264DEF6001B7}" type="presOf" srcId="{EC136DAD-44B8-4256-AB8A-48F9F53BC12B}" destId="{8EC92FF8-356E-46CA-9A25-281A4F03C2E4}" srcOrd="0" destOrd="0" presId="urn:microsoft.com/office/officeart/2005/8/layout/list1"/>
    <dgm:cxn modelId="{A40775EE-8210-4F6D-B82D-9F19640B87D9}" type="presOf" srcId="{E596A0F0-19EB-425E-B5D1-B9969A1FCD65}" destId="{C65B7C8E-1345-416E-8BD0-83ABBC89520E}" srcOrd="0" destOrd="0" presId="urn:microsoft.com/office/officeart/2005/8/layout/list1"/>
    <dgm:cxn modelId="{E38CE5B0-80F7-4F67-8A2F-5FBC6738C615}" type="presOf" srcId="{DED3BFBC-F475-4424-AF67-DD4F0835696E}" destId="{8A8F98A7-2E56-4747-9190-AC0D1EDD0F2C}" srcOrd="0" destOrd="0" presId="urn:microsoft.com/office/officeart/2005/8/layout/list1"/>
    <dgm:cxn modelId="{27EB0A83-2668-4B6A-ACBB-1B52C1C96826}" srcId="{65B8ACDD-DBC8-46AE-A198-55E144CFAAE2}" destId="{FFAFF489-1F9E-4225-8D18-EAD1630083EA}" srcOrd="1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4A83A618-0CCF-4EF8-848F-9CE4823FD6B2}" type="presOf" srcId="{9FB4CDC8-9161-4B91-BAF9-9D975651DE7B}" destId="{5B717FA7-E904-4B67-9AF5-C82A7C811AC1}" srcOrd="1" destOrd="0" presId="urn:microsoft.com/office/officeart/2005/8/layout/list1"/>
    <dgm:cxn modelId="{94780307-31CB-4C76-8BCD-DF71802314FA}" type="presOf" srcId="{AA02C5E4-1274-47EB-B6F2-40B8F66BA166}" destId="{00626CE1-B742-42DE-BF44-809743C000EC}" srcOrd="0" destOrd="0" presId="urn:microsoft.com/office/officeart/2005/8/layout/list1"/>
    <dgm:cxn modelId="{410A4BD6-523B-44BC-9A7B-CA4A32423B1C}" type="presOf" srcId="{FFAFF489-1F9E-4225-8D18-EAD1630083EA}" destId="{A1720148-9163-44F7-8A90-A2D540F21DE1}" srcOrd="0" destOrd="0" presId="urn:microsoft.com/office/officeart/2005/8/layout/list1"/>
    <dgm:cxn modelId="{9514C930-73DC-4B9C-9288-BA5260328D9D}" type="presOf" srcId="{778C40EF-1AA5-4E44-9775-2F8C47BD732E}" destId="{872D088B-B4AF-493B-B360-C638111132A1}" srcOrd="0" destOrd="0" presId="urn:microsoft.com/office/officeart/2005/8/layout/list1"/>
    <dgm:cxn modelId="{2ED0A919-313C-4043-8590-3B4B1A635D22}" type="presParOf" srcId="{AA1767D0-9CB9-48E7-81F0-8095F49D7126}" destId="{DAF5D822-98C3-40FC-AC1E-05C972A2A5F5}" srcOrd="0" destOrd="0" presId="urn:microsoft.com/office/officeart/2005/8/layout/list1"/>
    <dgm:cxn modelId="{B11034DB-C884-431F-AF26-D46946CEEB41}" type="presParOf" srcId="{DAF5D822-98C3-40FC-AC1E-05C972A2A5F5}" destId="{10ED30A8-3686-40D5-80E7-01C73CB59337}" srcOrd="0" destOrd="0" presId="urn:microsoft.com/office/officeart/2005/8/layout/list1"/>
    <dgm:cxn modelId="{B80DA9E5-620C-433B-B684-94877CC50399}" type="presParOf" srcId="{DAF5D822-98C3-40FC-AC1E-05C972A2A5F5}" destId="{5B717FA7-E904-4B67-9AF5-C82A7C811AC1}" srcOrd="1" destOrd="0" presId="urn:microsoft.com/office/officeart/2005/8/layout/list1"/>
    <dgm:cxn modelId="{EFE2C6DE-7ACF-4EB6-98F7-EB1948478791}" type="presParOf" srcId="{AA1767D0-9CB9-48E7-81F0-8095F49D7126}" destId="{72F07472-6920-4CC6-92C5-671BA5BECDD7}" srcOrd="1" destOrd="0" presId="urn:microsoft.com/office/officeart/2005/8/layout/list1"/>
    <dgm:cxn modelId="{EAA9BE2C-E685-4A0B-AF93-D9411E0BD070}" type="presParOf" srcId="{AA1767D0-9CB9-48E7-81F0-8095F49D7126}" destId="{0F160B32-4838-44B1-8CD9-E3E3EBACA6CA}" srcOrd="2" destOrd="0" presId="urn:microsoft.com/office/officeart/2005/8/layout/list1"/>
    <dgm:cxn modelId="{C5860E94-33F9-457B-9A15-F80033508C6B}" type="presParOf" srcId="{AA1767D0-9CB9-48E7-81F0-8095F49D7126}" destId="{24493908-EC1B-4526-B777-D8C6D7FA25C3}" srcOrd="3" destOrd="0" presId="urn:microsoft.com/office/officeart/2005/8/layout/list1"/>
    <dgm:cxn modelId="{BA5A0328-D447-42B7-B75D-0F49B9472913}" type="presParOf" srcId="{AA1767D0-9CB9-48E7-81F0-8095F49D7126}" destId="{4A00A604-C6EF-4E52-9CBA-6895B98319E4}" srcOrd="4" destOrd="0" presId="urn:microsoft.com/office/officeart/2005/8/layout/list1"/>
    <dgm:cxn modelId="{5C6F5C81-6E27-4EDC-8F0D-0092C9F7BC33}" type="presParOf" srcId="{4A00A604-C6EF-4E52-9CBA-6895B98319E4}" destId="{A1720148-9163-44F7-8A90-A2D540F21DE1}" srcOrd="0" destOrd="0" presId="urn:microsoft.com/office/officeart/2005/8/layout/list1"/>
    <dgm:cxn modelId="{6C1DAF5D-A9C0-478F-8A18-59614A20EF2B}" type="presParOf" srcId="{4A00A604-C6EF-4E52-9CBA-6895B98319E4}" destId="{A5763476-80D2-4C89-B4E9-5355212EAC24}" srcOrd="1" destOrd="0" presId="urn:microsoft.com/office/officeart/2005/8/layout/list1"/>
    <dgm:cxn modelId="{39B73F93-59A0-41C4-834A-FEFA82D1456D}" type="presParOf" srcId="{AA1767D0-9CB9-48E7-81F0-8095F49D7126}" destId="{8EC4CEE0-A36C-4043-9045-B321A7569101}" srcOrd="5" destOrd="0" presId="urn:microsoft.com/office/officeart/2005/8/layout/list1"/>
    <dgm:cxn modelId="{E3DB956B-13DA-4A89-A886-5532229CB1CF}" type="presParOf" srcId="{AA1767D0-9CB9-48E7-81F0-8095F49D7126}" destId="{F9758C61-9E82-4A09-B8A0-C8DACD134D65}" srcOrd="6" destOrd="0" presId="urn:microsoft.com/office/officeart/2005/8/layout/list1"/>
    <dgm:cxn modelId="{9E967ADE-3219-44D6-BA00-1C5C8A35CC79}" type="presParOf" srcId="{AA1767D0-9CB9-48E7-81F0-8095F49D7126}" destId="{5E61078E-B71E-454F-82C1-D02AB1FA004C}" srcOrd="7" destOrd="0" presId="urn:microsoft.com/office/officeart/2005/8/layout/list1"/>
    <dgm:cxn modelId="{8D0B2C54-DC76-4F16-8CE0-50D30B50E72A}" type="presParOf" srcId="{AA1767D0-9CB9-48E7-81F0-8095F49D7126}" destId="{3093D519-0FFA-41F0-B45E-ED636BFF88D6}" srcOrd="8" destOrd="0" presId="urn:microsoft.com/office/officeart/2005/8/layout/list1"/>
    <dgm:cxn modelId="{FF7D1808-9265-48E9-BE21-B9ECB19C86CA}" type="presParOf" srcId="{3093D519-0FFA-41F0-B45E-ED636BFF88D6}" destId="{00626CE1-B742-42DE-BF44-809743C000EC}" srcOrd="0" destOrd="0" presId="urn:microsoft.com/office/officeart/2005/8/layout/list1"/>
    <dgm:cxn modelId="{B5FEC504-86DC-4CB7-A76A-CBC28A439EE2}" type="presParOf" srcId="{3093D519-0FFA-41F0-B45E-ED636BFF88D6}" destId="{544397DA-8383-4B1B-A725-F2C82FA9CE57}" srcOrd="1" destOrd="0" presId="urn:microsoft.com/office/officeart/2005/8/layout/list1"/>
    <dgm:cxn modelId="{1C953BA1-789D-4C48-80AA-09256A602B50}" type="presParOf" srcId="{AA1767D0-9CB9-48E7-81F0-8095F49D7126}" destId="{17644DCE-5D93-4444-8287-AB7456732F79}" srcOrd="9" destOrd="0" presId="urn:microsoft.com/office/officeart/2005/8/layout/list1"/>
    <dgm:cxn modelId="{40F4E1CA-9A0E-443A-9B37-E6B23274A744}" type="presParOf" srcId="{AA1767D0-9CB9-48E7-81F0-8095F49D7126}" destId="{44320BA2-82F1-4E8E-943C-2462729C863D}" srcOrd="10" destOrd="0" presId="urn:microsoft.com/office/officeart/2005/8/layout/list1"/>
    <dgm:cxn modelId="{743D788C-3BC6-4ABE-A90C-D8E885F6103E}" type="presParOf" srcId="{AA1767D0-9CB9-48E7-81F0-8095F49D7126}" destId="{A3698402-649D-4560-994A-7CA4103DD1FB}" srcOrd="11" destOrd="0" presId="urn:microsoft.com/office/officeart/2005/8/layout/list1"/>
    <dgm:cxn modelId="{889E75F5-32E2-4BB1-9FF9-EA8BE1FF4860}" type="presParOf" srcId="{AA1767D0-9CB9-48E7-81F0-8095F49D7126}" destId="{1B2614E4-2408-4955-AEF6-2461457074DB}" srcOrd="12" destOrd="0" presId="urn:microsoft.com/office/officeart/2005/8/layout/list1"/>
    <dgm:cxn modelId="{B98EEC52-DD71-4A4D-9D58-8E2E95AAA8FA}" type="presParOf" srcId="{1B2614E4-2408-4955-AEF6-2461457074DB}" destId="{C65B7C8E-1345-416E-8BD0-83ABBC89520E}" srcOrd="0" destOrd="0" presId="urn:microsoft.com/office/officeart/2005/8/layout/list1"/>
    <dgm:cxn modelId="{8B28F284-8BCC-4B80-8635-8645468986E9}" type="presParOf" srcId="{1B2614E4-2408-4955-AEF6-2461457074DB}" destId="{8BBD4463-5DA3-4474-B490-74CB43D02A31}" srcOrd="1" destOrd="0" presId="urn:microsoft.com/office/officeart/2005/8/layout/list1"/>
    <dgm:cxn modelId="{4AFABFB5-9AD1-447D-A46E-4ECEAD8B965D}" type="presParOf" srcId="{AA1767D0-9CB9-48E7-81F0-8095F49D7126}" destId="{04D33244-3D75-46C5-AE59-4CA166519CE2}" srcOrd="13" destOrd="0" presId="urn:microsoft.com/office/officeart/2005/8/layout/list1"/>
    <dgm:cxn modelId="{272C74A6-D8BD-452F-8C04-4A26A8C99FFA}" type="presParOf" srcId="{AA1767D0-9CB9-48E7-81F0-8095F49D7126}" destId="{8EC92FF8-356E-46CA-9A25-281A4F03C2E4}" srcOrd="14" destOrd="0" presId="urn:microsoft.com/office/officeart/2005/8/layout/list1"/>
    <dgm:cxn modelId="{F858916C-E10F-4ECE-B791-A4DA94F7E593}" type="presParOf" srcId="{AA1767D0-9CB9-48E7-81F0-8095F49D7126}" destId="{014D6922-9BD6-4DAA-891F-7B3AADA9379A}" srcOrd="15" destOrd="0" presId="urn:microsoft.com/office/officeart/2005/8/layout/list1"/>
    <dgm:cxn modelId="{4B4450A5-55B9-405B-A0F0-BB4648C96127}" type="presParOf" srcId="{AA1767D0-9CB9-48E7-81F0-8095F49D7126}" destId="{B62E92BD-CA08-4472-B28E-0C07614A37B2}" srcOrd="16" destOrd="0" presId="urn:microsoft.com/office/officeart/2005/8/layout/list1"/>
    <dgm:cxn modelId="{1743F4E7-EA81-4C1C-A1CA-B2D00B00FDC0}" type="presParOf" srcId="{B62E92BD-CA08-4472-B28E-0C07614A37B2}" destId="{8A8F98A7-2E56-4747-9190-AC0D1EDD0F2C}" srcOrd="0" destOrd="0" presId="urn:microsoft.com/office/officeart/2005/8/layout/list1"/>
    <dgm:cxn modelId="{595E6839-E108-45C7-9ECB-D37E795B2852}" type="presParOf" srcId="{B62E92BD-CA08-4472-B28E-0C07614A37B2}" destId="{C5453E43-9F45-4979-848D-5FF65F083D1F}" srcOrd="1" destOrd="0" presId="urn:microsoft.com/office/officeart/2005/8/layout/list1"/>
    <dgm:cxn modelId="{7DB05D93-12F2-476E-BDD4-D67A4C34F241}" type="presParOf" srcId="{AA1767D0-9CB9-48E7-81F0-8095F49D7126}" destId="{45291619-69A5-4D9A-A6D9-5E7244E45FED}" srcOrd="17" destOrd="0" presId="urn:microsoft.com/office/officeart/2005/8/layout/list1"/>
    <dgm:cxn modelId="{0984962D-4757-401C-9114-84DA1F1C7A72}" type="presParOf" srcId="{AA1767D0-9CB9-48E7-81F0-8095F49D7126}" destId="{6238B661-A972-4F29-902D-C697592F3EB5}" srcOrd="18" destOrd="0" presId="urn:microsoft.com/office/officeart/2005/8/layout/list1"/>
    <dgm:cxn modelId="{07E87744-ACD6-436E-938E-EE16D48682D2}" type="presParOf" srcId="{AA1767D0-9CB9-48E7-81F0-8095F49D7126}" destId="{60377034-F9BD-42BD-A67C-F7CDEC385A07}" srcOrd="19" destOrd="0" presId="urn:microsoft.com/office/officeart/2005/8/layout/list1"/>
    <dgm:cxn modelId="{0FDC2B79-7732-4176-8409-AEAB822EF880}" type="presParOf" srcId="{AA1767D0-9CB9-48E7-81F0-8095F49D7126}" destId="{BB958E2E-3BF4-47A7-8207-985FA58D2651}" srcOrd="20" destOrd="0" presId="urn:microsoft.com/office/officeart/2005/8/layout/list1"/>
    <dgm:cxn modelId="{A50E5417-45E3-4A6F-B226-D9847A15E4CD}" type="presParOf" srcId="{BB958E2E-3BF4-47A7-8207-985FA58D2651}" destId="{872D088B-B4AF-493B-B360-C638111132A1}" srcOrd="0" destOrd="0" presId="urn:microsoft.com/office/officeart/2005/8/layout/list1"/>
    <dgm:cxn modelId="{BA4E85D2-BA47-4547-9102-25E9DFC397C8}" type="presParOf" srcId="{BB958E2E-3BF4-47A7-8207-985FA58D2651}" destId="{6914ECC2-AD83-4EE6-989C-938EB7DFFCF7}" srcOrd="1" destOrd="0" presId="urn:microsoft.com/office/officeart/2005/8/layout/list1"/>
    <dgm:cxn modelId="{C2C1AA7F-33F3-4DA4-88F7-EE505B517DFE}" type="presParOf" srcId="{AA1767D0-9CB9-48E7-81F0-8095F49D7126}" destId="{519CD691-A01D-449D-A10E-189734192DF6}" srcOrd="21" destOrd="0" presId="urn:microsoft.com/office/officeart/2005/8/layout/list1"/>
    <dgm:cxn modelId="{B3BD0AFC-833E-446F-B986-70B998E97AD3}" type="presParOf" srcId="{AA1767D0-9CB9-48E7-81F0-8095F49D7126}" destId="{FF2F44FB-85FA-46F7-911F-214E4E55422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5"/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23274" custScaleY="65102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24296" custScaleY="61259" custLinFactNeighborX="-5654" custLinFactNeighborY="-24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24296" custScaleY="64503" custLinFactNeighborX="-5660" custLinFactNeighborY="-1024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1CFD0C5-A834-4787-84B1-5EDFFC8237BC}" type="presOf" srcId="{EC136DAD-44B8-4256-AB8A-48F9F53BC12B}" destId="{8EC92FF8-356E-46CA-9A25-281A4F03C2E4}" srcOrd="0" destOrd="0" presId="urn:microsoft.com/office/officeart/2005/8/layout/list1"/>
    <dgm:cxn modelId="{7594743E-2FDA-4834-A614-3765D98849C6}" type="presOf" srcId="{FFAFF489-1F9E-4225-8D18-EAD1630083EA}" destId="{A5763476-80D2-4C89-B4E9-5355212EAC24}" srcOrd="1" destOrd="0" presId="urn:microsoft.com/office/officeart/2005/8/layout/list1"/>
    <dgm:cxn modelId="{ACA7D95F-1BCE-40F7-875C-9C0E4A64368F}" type="presOf" srcId="{65B8ACDD-DBC8-46AE-A198-55E144CFAAE2}" destId="{AA1767D0-9CB9-48E7-81F0-8095F49D7126}" srcOrd="0" destOrd="0" presId="urn:microsoft.com/office/officeart/2005/8/layout/list1"/>
    <dgm:cxn modelId="{E685A102-9E39-4B14-ABAF-087CEE0FAC42}" type="presOf" srcId="{AA02C5E4-1274-47EB-B6F2-40B8F66BA166}" destId="{00626CE1-B742-42DE-BF44-809743C000EC}" srcOrd="0" destOrd="0" presId="urn:microsoft.com/office/officeart/2005/8/layout/list1"/>
    <dgm:cxn modelId="{757865EB-47CA-4281-8FA4-0AF2721EA23F}" type="presOf" srcId="{E596A0F0-19EB-425E-B5D1-B9969A1FCD65}" destId="{C65B7C8E-1345-416E-8BD0-83ABBC89520E}" srcOrd="0" destOrd="0" presId="urn:microsoft.com/office/officeart/2005/8/layout/list1"/>
    <dgm:cxn modelId="{8E0877F0-01CA-427D-AF13-7E45CD3D790C}" type="presOf" srcId="{E596A0F0-19EB-425E-B5D1-B9969A1FCD65}" destId="{8BBD4463-5DA3-4474-B490-74CB43D02A31}" srcOrd="1" destOrd="0" presId="urn:microsoft.com/office/officeart/2005/8/layout/list1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E118ABC6-3F90-45F3-A572-B0B874E73610}" type="presOf" srcId="{AA02C5E4-1274-47EB-B6F2-40B8F66BA166}" destId="{544397DA-8383-4B1B-A725-F2C82FA9CE57}" srcOrd="1" destOrd="0" presId="urn:microsoft.com/office/officeart/2005/8/layout/list1"/>
    <dgm:cxn modelId="{50CA20C3-F9B5-428A-B5F7-1F9383C14911}" type="presOf" srcId="{FFAFF489-1F9E-4225-8D18-EAD1630083EA}" destId="{A1720148-9163-44F7-8A90-A2D540F21DE1}" srcOrd="0" destOrd="0" presId="urn:microsoft.com/office/officeart/2005/8/layout/list1"/>
    <dgm:cxn modelId="{F3273C14-7BCE-4A93-85D6-7DF1D8803CD7}" type="presParOf" srcId="{AA1767D0-9CB9-48E7-81F0-8095F49D7126}" destId="{4A00A604-C6EF-4E52-9CBA-6895B98319E4}" srcOrd="0" destOrd="0" presId="urn:microsoft.com/office/officeart/2005/8/layout/list1"/>
    <dgm:cxn modelId="{79859B4C-EE4E-4B94-A92B-EDC4C3A96EB9}" type="presParOf" srcId="{4A00A604-C6EF-4E52-9CBA-6895B98319E4}" destId="{A1720148-9163-44F7-8A90-A2D540F21DE1}" srcOrd="0" destOrd="0" presId="urn:microsoft.com/office/officeart/2005/8/layout/list1"/>
    <dgm:cxn modelId="{5C98A1D4-944A-4DAB-9C85-C25619565D88}" type="presParOf" srcId="{4A00A604-C6EF-4E52-9CBA-6895B98319E4}" destId="{A5763476-80D2-4C89-B4E9-5355212EAC24}" srcOrd="1" destOrd="0" presId="urn:microsoft.com/office/officeart/2005/8/layout/list1"/>
    <dgm:cxn modelId="{6DBDA74D-5A55-4FDE-A660-6EF4B3A59413}" type="presParOf" srcId="{AA1767D0-9CB9-48E7-81F0-8095F49D7126}" destId="{8EC4CEE0-A36C-4043-9045-B321A7569101}" srcOrd="1" destOrd="0" presId="urn:microsoft.com/office/officeart/2005/8/layout/list1"/>
    <dgm:cxn modelId="{1C6FEA4F-B8BA-4FE8-AFDE-8913E9A97A39}" type="presParOf" srcId="{AA1767D0-9CB9-48E7-81F0-8095F49D7126}" destId="{F9758C61-9E82-4A09-B8A0-C8DACD134D65}" srcOrd="2" destOrd="0" presId="urn:microsoft.com/office/officeart/2005/8/layout/list1"/>
    <dgm:cxn modelId="{24670B6B-F9C4-439D-9471-DBE0FB74D9FF}" type="presParOf" srcId="{AA1767D0-9CB9-48E7-81F0-8095F49D7126}" destId="{5E61078E-B71E-454F-82C1-D02AB1FA004C}" srcOrd="3" destOrd="0" presId="urn:microsoft.com/office/officeart/2005/8/layout/list1"/>
    <dgm:cxn modelId="{7D95800A-2F04-440C-940C-09E98BFBB812}" type="presParOf" srcId="{AA1767D0-9CB9-48E7-81F0-8095F49D7126}" destId="{3093D519-0FFA-41F0-B45E-ED636BFF88D6}" srcOrd="4" destOrd="0" presId="urn:microsoft.com/office/officeart/2005/8/layout/list1"/>
    <dgm:cxn modelId="{5D36135B-DC8B-4F77-B0FD-924BC758C4A4}" type="presParOf" srcId="{3093D519-0FFA-41F0-B45E-ED636BFF88D6}" destId="{00626CE1-B742-42DE-BF44-809743C000EC}" srcOrd="0" destOrd="0" presId="urn:microsoft.com/office/officeart/2005/8/layout/list1"/>
    <dgm:cxn modelId="{CB400C69-F705-4AF1-BF66-1E25BC665557}" type="presParOf" srcId="{3093D519-0FFA-41F0-B45E-ED636BFF88D6}" destId="{544397DA-8383-4B1B-A725-F2C82FA9CE57}" srcOrd="1" destOrd="0" presId="urn:microsoft.com/office/officeart/2005/8/layout/list1"/>
    <dgm:cxn modelId="{68ADD333-D519-4F87-A998-92B541793600}" type="presParOf" srcId="{AA1767D0-9CB9-48E7-81F0-8095F49D7126}" destId="{17644DCE-5D93-4444-8287-AB7456732F79}" srcOrd="5" destOrd="0" presId="urn:microsoft.com/office/officeart/2005/8/layout/list1"/>
    <dgm:cxn modelId="{473F1A98-8F3C-42C1-9E92-9AB81E65A837}" type="presParOf" srcId="{AA1767D0-9CB9-48E7-81F0-8095F49D7126}" destId="{44320BA2-82F1-4E8E-943C-2462729C863D}" srcOrd="6" destOrd="0" presId="urn:microsoft.com/office/officeart/2005/8/layout/list1"/>
    <dgm:cxn modelId="{FD86F2C2-2C76-43D6-AD62-64873B297178}" type="presParOf" srcId="{AA1767D0-9CB9-48E7-81F0-8095F49D7126}" destId="{A3698402-649D-4560-994A-7CA4103DD1FB}" srcOrd="7" destOrd="0" presId="urn:microsoft.com/office/officeart/2005/8/layout/list1"/>
    <dgm:cxn modelId="{60A07198-9D9B-4DC0-8E15-2AD75BB4FB3A}" type="presParOf" srcId="{AA1767D0-9CB9-48E7-81F0-8095F49D7126}" destId="{1B2614E4-2408-4955-AEF6-2461457074DB}" srcOrd="8" destOrd="0" presId="urn:microsoft.com/office/officeart/2005/8/layout/list1"/>
    <dgm:cxn modelId="{EB93C60C-939C-4DA8-95FF-32F2DCD43452}" type="presParOf" srcId="{1B2614E4-2408-4955-AEF6-2461457074DB}" destId="{C65B7C8E-1345-416E-8BD0-83ABBC89520E}" srcOrd="0" destOrd="0" presId="urn:microsoft.com/office/officeart/2005/8/layout/list1"/>
    <dgm:cxn modelId="{B393471B-9C13-46D1-9AB7-4B8797D64E96}" type="presParOf" srcId="{1B2614E4-2408-4955-AEF6-2461457074DB}" destId="{8BBD4463-5DA3-4474-B490-74CB43D02A31}" srcOrd="1" destOrd="0" presId="urn:microsoft.com/office/officeart/2005/8/layout/list1"/>
    <dgm:cxn modelId="{8BB75F8C-DB65-4747-A995-25895F2524C2}" type="presParOf" srcId="{AA1767D0-9CB9-48E7-81F0-8095F49D7126}" destId="{04D33244-3D75-46C5-AE59-4CA166519CE2}" srcOrd="9" destOrd="0" presId="urn:microsoft.com/office/officeart/2005/8/layout/list1"/>
    <dgm:cxn modelId="{A9DE60CD-BA53-44C0-BF3E-9A707482A277}" type="presParOf" srcId="{AA1767D0-9CB9-48E7-81F0-8095F49D7126}" destId="{8EC92FF8-356E-46CA-9A25-281A4F03C2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dirty="0">
              <a:solidFill>
                <a:schemeClr val="tx1"/>
              </a:solidFill>
              <a:effectLst/>
            </a:rPr>
          </a:br>
          <a:r>
            <a:rPr lang="th-TH" sz="2400" b="1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dirty="0">
              <a:solidFill>
                <a:schemeClr val="tx1"/>
              </a:solidFill>
              <a:effectLst/>
            </a:rPr>
            <a:t> </a:t>
          </a:r>
          <a:endParaRPr lang="th-TH" sz="2400" b="1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36732" custScaleY="123555" custLinFactNeighborX="-10808" custLinFactNeighborY="-183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34463" custScaleY="84210" custLinFactNeighborX="-5654" custLinFactNeighborY="-673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 custLinFactNeighborX="1853" custLinFactNeighborY="-4776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42550" custScaleY="92358" custLinFactNeighborX="-5660" custLinFactNeighborY="-28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496C6010-9AB0-4395-9C54-BC3F840CFD47}" type="presOf" srcId="{AA02C5E4-1274-47EB-B6F2-40B8F66BA166}" destId="{544397DA-8383-4B1B-A725-F2C82FA9CE57}" srcOrd="1" destOrd="0" presId="urn:microsoft.com/office/officeart/2005/8/layout/list1"/>
    <dgm:cxn modelId="{3D40885B-3C1E-4AAD-B82F-F20ECAFB4EDA}" type="presOf" srcId="{FFAFF489-1F9E-4225-8D18-EAD1630083EA}" destId="{A1720148-9163-44F7-8A90-A2D540F21DE1}" srcOrd="0" destOrd="0" presId="urn:microsoft.com/office/officeart/2005/8/layout/list1"/>
    <dgm:cxn modelId="{3CDCE1F0-B892-4B67-9B7B-A5FF37DF0E73}" type="presOf" srcId="{65B8ACDD-DBC8-46AE-A198-55E144CFAAE2}" destId="{AA1767D0-9CB9-48E7-81F0-8095F49D7126}" srcOrd="0" destOrd="0" presId="urn:microsoft.com/office/officeart/2005/8/layout/list1"/>
    <dgm:cxn modelId="{EFF97031-D2BE-4A5F-AD5F-AC96E1E0841E}" type="presOf" srcId="{E596A0F0-19EB-425E-B5D1-B9969A1FCD65}" destId="{8BBD4463-5DA3-4474-B490-74CB43D02A31}" srcOrd="1" destOrd="0" presId="urn:microsoft.com/office/officeart/2005/8/layout/list1"/>
    <dgm:cxn modelId="{68DA7EC4-CBA4-47C8-A296-5CBFDC1C99F4}" type="presOf" srcId="{FFAFF489-1F9E-4225-8D18-EAD1630083EA}" destId="{A5763476-80D2-4C89-B4E9-5355212EAC24}" srcOrd="1" destOrd="0" presId="urn:microsoft.com/office/officeart/2005/8/layout/list1"/>
    <dgm:cxn modelId="{76411DAE-7839-4A83-B99B-8F2870FBE1D9}" type="presOf" srcId="{EC136DAD-44B8-4256-AB8A-48F9F53BC12B}" destId="{8EC92FF8-356E-46CA-9A25-281A4F03C2E4}" srcOrd="0" destOrd="0" presId="urn:microsoft.com/office/officeart/2005/8/layout/list1"/>
    <dgm:cxn modelId="{D41A0837-A38C-49B2-8121-BD4672996849}" type="presOf" srcId="{E596A0F0-19EB-425E-B5D1-B9969A1FCD65}" destId="{C65B7C8E-1345-416E-8BD0-83ABBC89520E}" srcOrd="0" destOrd="0" presId="urn:microsoft.com/office/officeart/2005/8/layout/list1"/>
    <dgm:cxn modelId="{243BAE8B-20C0-4B7F-A551-56DDE48F6C0A}" type="presOf" srcId="{AA02C5E4-1274-47EB-B6F2-40B8F66BA166}" destId="{00626CE1-B742-42DE-BF44-809743C000EC}" srcOrd="0" destOrd="0" presId="urn:microsoft.com/office/officeart/2005/8/layout/list1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D0B3EB9B-4130-4B88-AB64-BCD1A169AD07}" type="presParOf" srcId="{AA1767D0-9CB9-48E7-81F0-8095F49D7126}" destId="{4A00A604-C6EF-4E52-9CBA-6895B98319E4}" srcOrd="0" destOrd="0" presId="urn:microsoft.com/office/officeart/2005/8/layout/list1"/>
    <dgm:cxn modelId="{BC12A7F8-4E7E-4385-94F3-F7B938284910}" type="presParOf" srcId="{4A00A604-C6EF-4E52-9CBA-6895B98319E4}" destId="{A1720148-9163-44F7-8A90-A2D540F21DE1}" srcOrd="0" destOrd="0" presId="urn:microsoft.com/office/officeart/2005/8/layout/list1"/>
    <dgm:cxn modelId="{36ED2B70-2B2E-45AC-8478-3EC91843811D}" type="presParOf" srcId="{4A00A604-C6EF-4E52-9CBA-6895B98319E4}" destId="{A5763476-80D2-4C89-B4E9-5355212EAC24}" srcOrd="1" destOrd="0" presId="urn:microsoft.com/office/officeart/2005/8/layout/list1"/>
    <dgm:cxn modelId="{427170D6-EF68-4377-9BE4-3A1126F72C16}" type="presParOf" srcId="{AA1767D0-9CB9-48E7-81F0-8095F49D7126}" destId="{8EC4CEE0-A36C-4043-9045-B321A7569101}" srcOrd="1" destOrd="0" presId="urn:microsoft.com/office/officeart/2005/8/layout/list1"/>
    <dgm:cxn modelId="{BCED55BB-583F-4731-850E-5D7CFB810DBE}" type="presParOf" srcId="{AA1767D0-9CB9-48E7-81F0-8095F49D7126}" destId="{F9758C61-9E82-4A09-B8A0-C8DACD134D65}" srcOrd="2" destOrd="0" presId="urn:microsoft.com/office/officeart/2005/8/layout/list1"/>
    <dgm:cxn modelId="{631F471F-EE0F-496A-B4E3-499F3B29E03F}" type="presParOf" srcId="{AA1767D0-9CB9-48E7-81F0-8095F49D7126}" destId="{5E61078E-B71E-454F-82C1-D02AB1FA004C}" srcOrd="3" destOrd="0" presId="urn:microsoft.com/office/officeart/2005/8/layout/list1"/>
    <dgm:cxn modelId="{66122037-C24D-4EA6-B23F-FD63D3DB54E6}" type="presParOf" srcId="{AA1767D0-9CB9-48E7-81F0-8095F49D7126}" destId="{3093D519-0FFA-41F0-B45E-ED636BFF88D6}" srcOrd="4" destOrd="0" presId="urn:microsoft.com/office/officeart/2005/8/layout/list1"/>
    <dgm:cxn modelId="{D804AF98-7D69-4EC6-A620-5F3ABAA4DAFA}" type="presParOf" srcId="{3093D519-0FFA-41F0-B45E-ED636BFF88D6}" destId="{00626CE1-B742-42DE-BF44-809743C000EC}" srcOrd="0" destOrd="0" presId="urn:microsoft.com/office/officeart/2005/8/layout/list1"/>
    <dgm:cxn modelId="{2C070F3C-5712-4F38-BB5C-040B84BAEF3C}" type="presParOf" srcId="{3093D519-0FFA-41F0-B45E-ED636BFF88D6}" destId="{544397DA-8383-4B1B-A725-F2C82FA9CE57}" srcOrd="1" destOrd="0" presId="urn:microsoft.com/office/officeart/2005/8/layout/list1"/>
    <dgm:cxn modelId="{C0A9EFE6-E90A-4640-8A9C-842727DF5279}" type="presParOf" srcId="{AA1767D0-9CB9-48E7-81F0-8095F49D7126}" destId="{17644DCE-5D93-4444-8287-AB7456732F79}" srcOrd="5" destOrd="0" presId="urn:microsoft.com/office/officeart/2005/8/layout/list1"/>
    <dgm:cxn modelId="{C890BD92-72DF-45BA-9BC5-036625173249}" type="presParOf" srcId="{AA1767D0-9CB9-48E7-81F0-8095F49D7126}" destId="{44320BA2-82F1-4E8E-943C-2462729C863D}" srcOrd="6" destOrd="0" presId="urn:microsoft.com/office/officeart/2005/8/layout/list1"/>
    <dgm:cxn modelId="{7B006611-5666-4028-B90C-24760DA1DC2E}" type="presParOf" srcId="{AA1767D0-9CB9-48E7-81F0-8095F49D7126}" destId="{A3698402-649D-4560-994A-7CA4103DD1FB}" srcOrd="7" destOrd="0" presId="urn:microsoft.com/office/officeart/2005/8/layout/list1"/>
    <dgm:cxn modelId="{1C074DBA-40AE-4698-95C1-EC0B9EF59DFC}" type="presParOf" srcId="{AA1767D0-9CB9-48E7-81F0-8095F49D7126}" destId="{1B2614E4-2408-4955-AEF6-2461457074DB}" srcOrd="8" destOrd="0" presId="urn:microsoft.com/office/officeart/2005/8/layout/list1"/>
    <dgm:cxn modelId="{33FAD236-C97E-4F4C-BDE1-EF5346624721}" type="presParOf" srcId="{1B2614E4-2408-4955-AEF6-2461457074DB}" destId="{C65B7C8E-1345-416E-8BD0-83ABBC89520E}" srcOrd="0" destOrd="0" presId="urn:microsoft.com/office/officeart/2005/8/layout/list1"/>
    <dgm:cxn modelId="{821686A6-97D2-466E-AFCA-172BF894EC32}" type="presParOf" srcId="{1B2614E4-2408-4955-AEF6-2461457074DB}" destId="{8BBD4463-5DA3-4474-B490-74CB43D02A31}" srcOrd="1" destOrd="0" presId="urn:microsoft.com/office/officeart/2005/8/layout/list1"/>
    <dgm:cxn modelId="{7D72AC6E-18A3-4767-9DAC-6EE58F53A862}" type="presParOf" srcId="{AA1767D0-9CB9-48E7-81F0-8095F49D7126}" destId="{04D33244-3D75-46C5-AE59-4CA166519CE2}" srcOrd="9" destOrd="0" presId="urn:microsoft.com/office/officeart/2005/8/layout/list1"/>
    <dgm:cxn modelId="{203584E4-7A48-447D-B76E-93438681AACB}" type="presParOf" srcId="{AA1767D0-9CB9-48E7-81F0-8095F49D7126}" destId="{8EC92FF8-356E-46CA-9A25-281A4F03C2E4}" srcOrd="10" destOrd="0" presId="urn:microsoft.com/office/officeart/2005/8/layout/list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2" custScaleX="142857" custScaleY="123555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2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62DF4292-F404-48E7-8CEF-2647F75B3366}" type="pres">
      <dgm:prSet presAssocID="{EC136DAD-44B8-4256-AB8A-48F9F53BC12B}" presName="parentLin" presStyleCnt="0"/>
      <dgm:spPr/>
    </dgm:pt>
    <dgm:pt modelId="{222AC98B-B9F6-442E-9B21-263A672AF1DB}" type="pres">
      <dgm:prSet presAssocID="{EC136DAD-44B8-4256-AB8A-48F9F53BC12B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604DB787-3CEB-4FFC-B55A-3B62AFCB1C31}" type="pres">
      <dgm:prSet presAssocID="{EC136DAD-44B8-4256-AB8A-48F9F53BC12B}" presName="parentText" presStyleLbl="node1" presStyleIdx="1" presStyleCnt="2" custScaleX="142857" custScaleY="1090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52DB21C-CF81-4842-AB87-061495E43B43}" type="pres">
      <dgm:prSet presAssocID="{EC136DAD-44B8-4256-AB8A-48F9F53BC12B}" presName="negativeSpace" presStyleCnt="0"/>
      <dgm:spPr/>
    </dgm:pt>
    <dgm:pt modelId="{C0CE36E8-0705-43E9-81A1-1412BB28D015}" type="pres">
      <dgm:prSet presAssocID="{EC136DAD-44B8-4256-AB8A-48F9F53BC1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781B26F-F94D-4765-BCC4-8674C9906C63}" srcId="{65B8ACDD-DBC8-46AE-A198-55E144CFAAE2}" destId="{EC136DAD-44B8-4256-AB8A-48F9F53BC12B}" srcOrd="1" destOrd="0" parTransId="{C3CAA0C0-DA4A-403E-8BDF-B0655F3B54ED}" sibTransId="{8A73639E-AA5E-40F0-9E75-233C00329F73}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F3F6F7AD-AE97-41C2-9631-410018B02EDD}" type="presOf" srcId="{FFAFF489-1F9E-4225-8D18-EAD1630083EA}" destId="{A5763476-80D2-4C89-B4E9-5355212EAC24}" srcOrd="1" destOrd="0" presId="urn:microsoft.com/office/officeart/2005/8/layout/list1"/>
    <dgm:cxn modelId="{F003589E-43A8-41F5-8610-46B1142BC92D}" type="presOf" srcId="{65B8ACDD-DBC8-46AE-A198-55E144CFAAE2}" destId="{AA1767D0-9CB9-48E7-81F0-8095F49D7126}" srcOrd="0" destOrd="0" presId="urn:microsoft.com/office/officeart/2005/8/layout/list1"/>
    <dgm:cxn modelId="{435D484A-E19A-4CAE-8A9B-386B7C81CE93}" type="presOf" srcId="{EC136DAD-44B8-4256-AB8A-48F9F53BC12B}" destId="{222AC98B-B9F6-442E-9B21-263A672AF1DB}" srcOrd="0" destOrd="0" presId="urn:microsoft.com/office/officeart/2005/8/layout/list1"/>
    <dgm:cxn modelId="{B3A0BA74-1867-4344-9CD0-40249AE10EC3}" type="presOf" srcId="{FFAFF489-1F9E-4225-8D18-EAD1630083EA}" destId="{A1720148-9163-44F7-8A90-A2D540F21DE1}" srcOrd="0" destOrd="0" presId="urn:microsoft.com/office/officeart/2005/8/layout/list1"/>
    <dgm:cxn modelId="{6BC30C55-14A6-4A3C-A54F-CB41EC2E627B}" type="presOf" srcId="{EC136DAD-44B8-4256-AB8A-48F9F53BC12B}" destId="{604DB787-3CEB-4FFC-B55A-3B62AFCB1C31}" srcOrd="1" destOrd="0" presId="urn:microsoft.com/office/officeart/2005/8/layout/list1"/>
    <dgm:cxn modelId="{484CCFF4-1959-4845-92E4-2916653AFEE8}" type="presParOf" srcId="{AA1767D0-9CB9-48E7-81F0-8095F49D7126}" destId="{4A00A604-C6EF-4E52-9CBA-6895B98319E4}" srcOrd="0" destOrd="0" presId="urn:microsoft.com/office/officeart/2005/8/layout/list1"/>
    <dgm:cxn modelId="{7751A8C8-BD03-411D-B83D-FF6580A09E07}" type="presParOf" srcId="{4A00A604-C6EF-4E52-9CBA-6895B98319E4}" destId="{A1720148-9163-44F7-8A90-A2D540F21DE1}" srcOrd="0" destOrd="0" presId="urn:microsoft.com/office/officeart/2005/8/layout/list1"/>
    <dgm:cxn modelId="{3602DAA0-E7A1-4915-9276-FCE36476E6A6}" type="presParOf" srcId="{4A00A604-C6EF-4E52-9CBA-6895B98319E4}" destId="{A5763476-80D2-4C89-B4E9-5355212EAC24}" srcOrd="1" destOrd="0" presId="urn:microsoft.com/office/officeart/2005/8/layout/list1"/>
    <dgm:cxn modelId="{098E4A72-4365-4816-BC9F-E5A2B00D046F}" type="presParOf" srcId="{AA1767D0-9CB9-48E7-81F0-8095F49D7126}" destId="{8EC4CEE0-A36C-4043-9045-B321A7569101}" srcOrd="1" destOrd="0" presId="urn:microsoft.com/office/officeart/2005/8/layout/list1"/>
    <dgm:cxn modelId="{30F089B5-4C50-4E92-8D41-B838021C89B4}" type="presParOf" srcId="{AA1767D0-9CB9-48E7-81F0-8095F49D7126}" destId="{F9758C61-9E82-4A09-B8A0-C8DACD134D65}" srcOrd="2" destOrd="0" presId="urn:microsoft.com/office/officeart/2005/8/layout/list1"/>
    <dgm:cxn modelId="{E19E6DC3-B646-4B00-88CB-E27D94F0ACB9}" type="presParOf" srcId="{AA1767D0-9CB9-48E7-81F0-8095F49D7126}" destId="{5E61078E-B71E-454F-82C1-D02AB1FA004C}" srcOrd="3" destOrd="0" presId="urn:microsoft.com/office/officeart/2005/8/layout/list1"/>
    <dgm:cxn modelId="{50CD23D9-1942-404E-80E5-D4F3B95441C1}" type="presParOf" srcId="{AA1767D0-9CB9-48E7-81F0-8095F49D7126}" destId="{62DF4292-F404-48E7-8CEF-2647F75B3366}" srcOrd="4" destOrd="0" presId="urn:microsoft.com/office/officeart/2005/8/layout/list1"/>
    <dgm:cxn modelId="{414BAAAB-1BA6-4C76-B1F1-FC3C0FD5646E}" type="presParOf" srcId="{62DF4292-F404-48E7-8CEF-2647F75B3366}" destId="{222AC98B-B9F6-442E-9B21-263A672AF1DB}" srcOrd="0" destOrd="0" presId="urn:microsoft.com/office/officeart/2005/8/layout/list1"/>
    <dgm:cxn modelId="{E2C0D9C9-5D91-4152-9BA6-547823665036}" type="presParOf" srcId="{62DF4292-F404-48E7-8CEF-2647F75B3366}" destId="{604DB787-3CEB-4FFC-B55A-3B62AFCB1C31}" srcOrd="1" destOrd="0" presId="urn:microsoft.com/office/officeart/2005/8/layout/list1"/>
    <dgm:cxn modelId="{238B790B-1013-4025-9726-5666391BC7CC}" type="presParOf" srcId="{AA1767D0-9CB9-48E7-81F0-8095F49D7126}" destId="{052DB21C-CF81-4842-AB87-061495E43B43}" srcOrd="5" destOrd="0" presId="urn:microsoft.com/office/officeart/2005/8/layout/list1"/>
    <dgm:cxn modelId="{658D41EF-E1C1-4089-B349-A10E42C7C8D6}" type="presParOf" srcId="{AA1767D0-9CB9-48E7-81F0-8095F49D7126}" destId="{C0CE36E8-0705-43E9-81A1-1412BB28D01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A74DFC9-E843-4349-B75D-268EFCD215F0}" type="doc">
      <dgm:prSet loTypeId="urn:microsoft.com/office/officeart/2005/8/layout/vList3#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13290146-4889-4EB8-9D2E-2555E8CA5F77}">
      <dgm:prSet custT="1"/>
      <dgm:spPr>
        <a:solidFill>
          <a:srgbClr val="92D050"/>
        </a:solidFill>
      </dgm:spPr>
      <dgm:t>
        <a:bodyPr/>
        <a:lstStyle/>
        <a:p>
          <a:pPr algn="thaiDist"/>
          <a:r>
            <a:rPr lang="th-TH" sz="3200" b="1" u="sng" dirty="0" smtClean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พิจารณาและวินิจฉัยอุทธรณ์และ        ข้อร้องเรียน</a:t>
          </a:r>
          <a:r>
            <a:rPr lang="th-TH" sz="32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กรณีที่เห็นว่าหน่วยงานของรัฐมิได้ปฏิบัติให้เป็นไปตามแนวทางของพระราชบัญญัติฯ กฎกระทรวง และระเบียบที่ออกตามความในพระราชบัญญัติ</a:t>
          </a:r>
          <a:endParaRPr lang="th-TH" sz="3200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867B705-9B57-4C76-989B-8AA74CFE55DF}" type="parTrans" cxnId="{584C73A6-5645-4E90-9520-F44ED9B0E146}">
      <dgm:prSet/>
      <dgm:spPr/>
      <dgm:t>
        <a:bodyPr/>
        <a:lstStyle/>
        <a:p>
          <a:endParaRPr lang="th-TH"/>
        </a:p>
      </dgm:t>
    </dgm:pt>
    <dgm:pt modelId="{E3CFD5F5-352C-43E6-BE00-27C05BA72AC7}" type="sibTrans" cxnId="{584C73A6-5645-4E90-9520-F44ED9B0E146}">
      <dgm:prSet/>
      <dgm:spPr/>
      <dgm:t>
        <a:bodyPr/>
        <a:lstStyle/>
        <a:p>
          <a:endParaRPr lang="th-TH"/>
        </a:p>
      </dgm:t>
    </dgm:pt>
    <dgm:pt modelId="{9F75D95D-C979-47A1-8D25-785CEFDE8F70}" type="pres">
      <dgm:prSet presAssocID="{6A74DFC9-E843-4349-B75D-268EFCD215F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F7B76AB-C868-4450-B8B1-35FFC2391B29}" type="pres">
      <dgm:prSet presAssocID="{13290146-4889-4EB8-9D2E-2555E8CA5F77}" presName="composite" presStyleCnt="0"/>
      <dgm:spPr/>
    </dgm:pt>
    <dgm:pt modelId="{6C98128F-E90F-4920-A5E6-5C375B547567}" type="pres">
      <dgm:prSet presAssocID="{13290146-4889-4EB8-9D2E-2555E8CA5F77}" presName="imgShp" presStyleLbl="fgImgPlace1" presStyleIdx="0" presStyleCnt="1" custLinFactNeighborX="995" custLinFactNeighborY="-2025"/>
      <dgm:spPr>
        <a:solidFill>
          <a:schemeClr val="bg1"/>
        </a:solidFill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th-TH"/>
        </a:p>
      </dgm:t>
    </dgm:pt>
    <dgm:pt modelId="{644560DB-B993-4337-8D43-B784DD21C6E4}" type="pres">
      <dgm:prSet presAssocID="{13290146-4889-4EB8-9D2E-2555E8CA5F77}" presName="txShp" presStyleLbl="node1" presStyleIdx="0" presStyleCnt="1" custScaleX="112906" custScaleY="128035" custLinFactNeighborX="939" custLinFactNeighborY="450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BAA0458-F7E6-4D32-BC13-1FECB48AE803}" type="presOf" srcId="{13290146-4889-4EB8-9D2E-2555E8CA5F77}" destId="{644560DB-B993-4337-8D43-B784DD21C6E4}" srcOrd="0" destOrd="0" presId="urn:microsoft.com/office/officeart/2005/8/layout/vList3#5"/>
    <dgm:cxn modelId="{584C73A6-5645-4E90-9520-F44ED9B0E146}" srcId="{6A74DFC9-E843-4349-B75D-268EFCD215F0}" destId="{13290146-4889-4EB8-9D2E-2555E8CA5F77}" srcOrd="0" destOrd="0" parTransId="{6867B705-9B57-4C76-989B-8AA74CFE55DF}" sibTransId="{E3CFD5F5-352C-43E6-BE00-27C05BA72AC7}"/>
    <dgm:cxn modelId="{EA8D46E0-4EC0-4B4A-B627-A98FF8F522DE}" type="presOf" srcId="{6A74DFC9-E843-4349-B75D-268EFCD215F0}" destId="{9F75D95D-C979-47A1-8D25-785CEFDE8F70}" srcOrd="0" destOrd="0" presId="urn:microsoft.com/office/officeart/2005/8/layout/vList3#5"/>
    <dgm:cxn modelId="{15C4F63B-7FFF-422B-8365-986AB955D56D}" type="presParOf" srcId="{9F75D95D-C979-47A1-8D25-785CEFDE8F70}" destId="{0F7B76AB-C868-4450-B8B1-35FFC2391B29}" srcOrd="0" destOrd="0" presId="urn:microsoft.com/office/officeart/2005/8/layout/vList3#5"/>
    <dgm:cxn modelId="{F59592DC-B2F6-4282-9C2E-0A8D3D8F111F}" type="presParOf" srcId="{0F7B76AB-C868-4450-B8B1-35FFC2391B29}" destId="{6C98128F-E90F-4920-A5E6-5C375B547567}" srcOrd="0" destOrd="0" presId="urn:microsoft.com/office/officeart/2005/8/layout/vList3#5"/>
    <dgm:cxn modelId="{420CE4F5-1296-41F0-B31D-27060423253E}" type="presParOf" srcId="{0F7B76AB-C868-4450-B8B1-35FFC2391B29}" destId="{644560DB-B993-4337-8D43-B784DD21C6E4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1015AF-B2C4-4B0C-A3C9-6B4B998F828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3C86517A-3002-40D3-AF14-D5687EAC2D0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h-TH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1</a:t>
          </a:r>
          <a:r>
            <a:rPr lang="th-TH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. กำหนดให้หน่วยงานอื่นเป็นหน่วยงานของรัฐเพิ่มเติม</a:t>
          </a:r>
          <a:endParaRPr lang="th-TH" sz="26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7C34E960-6EA4-4AA5-86CB-7BC1B149F8FB}" type="par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41CCBDC6-E1FF-4EB8-81A4-32638D0B9266}" type="sib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5DC155B3-69C3-4CA5-8B31-409E72566CC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2</a:t>
          </a:r>
          <a:r>
            <a:rPr lang="th-TH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. กำหนดหลักเกณฑ์เกี่ยวกับผู้มีสิทธิขอขึ้นทะเบียนผู้ประกอบการ ( 6 หมวด และค่าธรรมเนียม)</a:t>
          </a:r>
          <a:endParaRPr lang="th-TH" sz="26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CA46D3C9-DDA2-462B-9FA4-D3DC74541EC2}" type="par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C9A7034A-0844-4187-AB50-743DB65DA342}" type="sib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75778F05-B76D-416D-9C66-729CA4E4093A}">
      <dgm:prSet phldrT="[Text]" custT="1"/>
      <dgm:spPr>
        <a:solidFill>
          <a:srgbClr val="CC00FF"/>
        </a:solidFill>
      </dgm:spPr>
      <dgm:t>
        <a:bodyPr/>
        <a:lstStyle/>
        <a:p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3. </a:t>
          </a:r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กำหนดพัสดุที่รัฐต้องการส่งเสริมหรือสนับสนุน และกำหนดวิธีจัดซื้อจัดจ้าง โดยวิธีคัดเลือกและวิธีเฉพาะเจาะจง ( 7 หมวด)</a:t>
          </a:r>
          <a:endParaRPr lang="th-TH" sz="2600" b="1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E4574FFC-E77E-4D4F-AA40-05C07519DC60}" type="par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5341C57-EDB0-41BD-AC46-978C9DE9EF24}" type="sib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04887F00-2F18-4151-89E5-1482B83F7EF3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5. </a:t>
          </a:r>
          <a:r>
            <a:rPr lang="th-TH" sz="26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กำหนดหลักเกณฑ์ วิธีการ และเงื่อนไขการขึ้นทะเบียนที่ปรึกษา ( 7 หมวด)</a:t>
          </a:r>
          <a:endParaRPr lang="th-TH" sz="26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D7CDBA0F-5DA4-4386-A4B4-10FE8703002E}" type="par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E595AEFC-E287-406A-A98C-D73D2074EFAE}" type="sib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FB021EB-E04C-4058-8B42-9291144B53E2}">
      <dgm:prSet phldrT="[Text]" custT="1"/>
      <dgm:spPr>
        <a:solidFill>
          <a:srgbClr val="CC00FF"/>
        </a:solidFill>
      </dgm:spPr>
      <dgm:t>
        <a:bodyPr/>
        <a:lstStyle/>
        <a:p>
          <a:r>
            <a:rPr lang="en-US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6</a:t>
          </a:r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. กำหนดอัตราค่าจ้างผู้ให้บริการงานจ้างออกแบบหรือควบคุมงานก่อสร้าง</a:t>
          </a:r>
          <a:endParaRPr lang="th-TH" sz="2600" b="1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94C74EA1-D016-4E5E-90F0-10DAA3890930}" type="par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18C9BA37-5700-46E4-A27C-D5E40C9F3517}" type="sib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84C433A8-4824-4E8C-9D30-722B739A3953}">
      <dgm:prSet phldrT="[Text]" custT="1"/>
      <dgm:spPr>
        <a:solidFill>
          <a:srgbClr val="CC00FF"/>
        </a:solidFill>
      </dgm:spPr>
      <dgm:t>
        <a:bodyPr/>
        <a:lstStyle/>
        <a:p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7. </a:t>
          </a:r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</a:t>
          </a:r>
          <a:endParaRPr lang="th-TH" sz="2600" b="1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5649D177-C840-46C4-83FC-B9106B7EE732}" type="par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FCA5CD39-DE54-4449-B385-377069F251C8}" type="sib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BFC1D1CB-FC81-4A5C-8532-9536643BA945}">
      <dgm:prSet phldrT="[Text]" custT="1"/>
      <dgm:spPr>
        <a:solidFill>
          <a:srgbClr val="CC00FF"/>
        </a:solidFill>
      </dgm:spPr>
      <dgm:t>
        <a:bodyPr/>
        <a:lstStyle/>
        <a:p>
          <a:r>
            <a:rPr lang="en-US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4</a:t>
          </a:r>
          <a:r>
            <a:rPr lang="th-TH" sz="2600" b="1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. กำหนดวงเงินการจัดซื้อจัดจ้างพัสดุโดยวิธีเฉพาะเจาะจง วงเงินที่ไม่ต้องทำข้อตกลงเป็นหนังสือ และวงเงินการจัดซื้อจัดจ้างในการแต่งตั้งผู้ตรวจรับพัสดุ</a:t>
          </a:r>
          <a:endParaRPr lang="th-TH" sz="2600" b="1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23BDAA65-D995-407A-BB94-8EE1D9FFD2FB}" type="parTrans" cxnId="{6C9BEF92-31E7-431A-9411-F2F75A999019}">
      <dgm:prSet/>
      <dgm:spPr/>
      <dgm:t>
        <a:bodyPr/>
        <a:lstStyle/>
        <a:p>
          <a:endParaRPr lang="th-TH"/>
        </a:p>
      </dgm:t>
    </dgm:pt>
    <dgm:pt modelId="{4AF41F87-BAB9-435E-8382-4F87D3BD261A}" type="sibTrans" cxnId="{6C9BEF92-31E7-431A-9411-F2F75A999019}">
      <dgm:prSet/>
      <dgm:spPr/>
      <dgm:t>
        <a:bodyPr/>
        <a:lstStyle/>
        <a:p>
          <a:endParaRPr lang="th-TH"/>
        </a:p>
      </dgm:t>
    </dgm:pt>
    <dgm:pt modelId="{85453761-7C47-4EA2-B2CE-CF14519C0786}" type="pres">
      <dgm:prSet presAssocID="{681015AF-B2C4-4B0C-A3C9-6B4B998F82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7E06080-DCA1-4C39-995F-6634CE162B65}" type="pres">
      <dgm:prSet presAssocID="{3C86517A-3002-40D3-AF14-D5687EAC2D0B}" presName="parentLin" presStyleCnt="0"/>
      <dgm:spPr/>
    </dgm:pt>
    <dgm:pt modelId="{51B6A493-C08B-421B-8AA2-9D23E6595716}" type="pres">
      <dgm:prSet presAssocID="{3C86517A-3002-40D3-AF14-D5687EAC2D0B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21BA7203-527A-4F4C-974E-82A370E3E778}" type="pres">
      <dgm:prSet presAssocID="{3C86517A-3002-40D3-AF14-D5687EAC2D0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21ECCE-616B-4915-A05E-DBF54FB32702}" type="pres">
      <dgm:prSet presAssocID="{3C86517A-3002-40D3-AF14-D5687EAC2D0B}" presName="negativeSpace" presStyleCnt="0"/>
      <dgm:spPr/>
    </dgm:pt>
    <dgm:pt modelId="{AC840D20-B854-4BBD-8E37-4B16D785F7EB}" type="pres">
      <dgm:prSet presAssocID="{3C86517A-3002-40D3-AF14-D5687EAC2D0B}" presName="childText" presStyleLbl="conFgAcc1" presStyleIdx="0" presStyleCnt="7">
        <dgm:presLayoutVars>
          <dgm:bulletEnabled val="1"/>
        </dgm:presLayoutVars>
      </dgm:prSet>
      <dgm:spPr/>
    </dgm:pt>
    <dgm:pt modelId="{EEC4CE89-3401-4CA3-9551-8F6B49E65C24}" type="pres">
      <dgm:prSet presAssocID="{41CCBDC6-E1FF-4EB8-81A4-32638D0B9266}" presName="spaceBetweenRectangles" presStyleCnt="0"/>
      <dgm:spPr/>
    </dgm:pt>
    <dgm:pt modelId="{674C83C8-54C5-45AB-897A-3AE8C4F78BF5}" type="pres">
      <dgm:prSet presAssocID="{5DC155B3-69C3-4CA5-8B31-409E72566CC4}" presName="parentLin" presStyleCnt="0"/>
      <dgm:spPr/>
    </dgm:pt>
    <dgm:pt modelId="{CB11F1DC-2591-418B-89B8-925B73CFDD1F}" type="pres">
      <dgm:prSet presAssocID="{5DC155B3-69C3-4CA5-8B31-409E72566CC4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5BA4054B-A6C8-4971-91E2-555F253C2F97}" type="pres">
      <dgm:prSet presAssocID="{5DC155B3-69C3-4CA5-8B31-409E72566CC4}" presName="parentText" presStyleLbl="node1" presStyleIdx="1" presStyleCnt="7" custScaleX="150967" custScaleY="18214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0629BFA-4828-4F48-A7C3-C7E42181EEE6}" type="pres">
      <dgm:prSet presAssocID="{5DC155B3-69C3-4CA5-8B31-409E72566CC4}" presName="negativeSpace" presStyleCnt="0"/>
      <dgm:spPr/>
    </dgm:pt>
    <dgm:pt modelId="{CEC9A6C1-9096-4836-BE10-F75F67F69F59}" type="pres">
      <dgm:prSet presAssocID="{5DC155B3-69C3-4CA5-8B31-409E72566CC4}" presName="childText" presStyleLbl="conFgAcc1" presStyleIdx="1" presStyleCnt="7">
        <dgm:presLayoutVars>
          <dgm:bulletEnabled val="1"/>
        </dgm:presLayoutVars>
      </dgm:prSet>
      <dgm:spPr/>
    </dgm:pt>
    <dgm:pt modelId="{F67E3F71-3FE7-4AA4-9E97-C26398670957}" type="pres">
      <dgm:prSet presAssocID="{C9A7034A-0844-4187-AB50-743DB65DA342}" presName="spaceBetweenRectangles" presStyleCnt="0"/>
      <dgm:spPr/>
    </dgm:pt>
    <dgm:pt modelId="{E0B4368E-8136-49E2-9313-23DBF637BE0A}" type="pres">
      <dgm:prSet presAssocID="{75778F05-B76D-416D-9C66-729CA4E4093A}" presName="parentLin" presStyleCnt="0"/>
      <dgm:spPr/>
    </dgm:pt>
    <dgm:pt modelId="{4282E74D-5528-434B-B47D-489334B67379}" type="pres">
      <dgm:prSet presAssocID="{75778F05-B76D-416D-9C66-729CA4E4093A}" presName="parentLeftMargin" presStyleLbl="node1" presStyleIdx="1" presStyleCnt="7"/>
      <dgm:spPr/>
      <dgm:t>
        <a:bodyPr/>
        <a:lstStyle/>
        <a:p>
          <a:endParaRPr lang="th-TH"/>
        </a:p>
      </dgm:t>
    </dgm:pt>
    <dgm:pt modelId="{644042B0-1BFF-4BE9-9F45-51ED24A80F27}" type="pres">
      <dgm:prSet presAssocID="{75778F05-B76D-416D-9C66-729CA4E4093A}" presName="parentText" presStyleLbl="node1" presStyleIdx="2" presStyleCnt="7" custScaleX="142857" custScaleY="18255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E1CA9C-AFF6-4CB3-843C-FB187A35A6DC}" type="pres">
      <dgm:prSet presAssocID="{75778F05-B76D-416D-9C66-729CA4E4093A}" presName="negativeSpace" presStyleCnt="0"/>
      <dgm:spPr/>
    </dgm:pt>
    <dgm:pt modelId="{A82384DD-93B7-4668-8927-7F9963D0DF2D}" type="pres">
      <dgm:prSet presAssocID="{75778F05-B76D-416D-9C66-729CA4E4093A}" presName="childText" presStyleLbl="conFgAcc1" presStyleIdx="2" presStyleCnt="7">
        <dgm:presLayoutVars>
          <dgm:bulletEnabled val="1"/>
        </dgm:presLayoutVars>
      </dgm:prSet>
      <dgm:spPr/>
    </dgm:pt>
    <dgm:pt modelId="{9E792DBE-ED69-4913-A783-E8DF518DF74F}" type="pres">
      <dgm:prSet presAssocID="{A5341C57-EDB0-41BD-AC46-978C9DE9EF24}" presName="spaceBetweenRectangles" presStyleCnt="0"/>
      <dgm:spPr/>
    </dgm:pt>
    <dgm:pt modelId="{F1DE52AE-94BA-4FE3-8ADE-46A90E329BC7}" type="pres">
      <dgm:prSet presAssocID="{BFC1D1CB-FC81-4A5C-8532-9536643BA945}" presName="parentLin" presStyleCnt="0"/>
      <dgm:spPr/>
    </dgm:pt>
    <dgm:pt modelId="{49734F9C-2CA8-4285-9588-1EBD50FF82DE}" type="pres">
      <dgm:prSet presAssocID="{BFC1D1CB-FC81-4A5C-8532-9536643BA945}" presName="parentLeftMargin" presStyleLbl="node1" presStyleIdx="2" presStyleCnt="7" custScaleX="114778"/>
      <dgm:spPr/>
      <dgm:t>
        <a:bodyPr/>
        <a:lstStyle/>
        <a:p>
          <a:endParaRPr lang="th-TH"/>
        </a:p>
      </dgm:t>
    </dgm:pt>
    <dgm:pt modelId="{706AB710-0B7D-4F9A-A03E-6C8AB3E8B453}" type="pres">
      <dgm:prSet presAssocID="{BFC1D1CB-FC81-4A5C-8532-9536643BA945}" presName="parentText" presStyleLbl="node1" presStyleIdx="3" presStyleCnt="7" custScaleX="135916" custScaleY="18912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E0E6F3-F638-40C1-92E1-F5DC7671B57E}" type="pres">
      <dgm:prSet presAssocID="{BFC1D1CB-FC81-4A5C-8532-9536643BA945}" presName="negativeSpace" presStyleCnt="0"/>
      <dgm:spPr/>
    </dgm:pt>
    <dgm:pt modelId="{633F390A-2734-4B90-A670-5C67B8092721}" type="pres">
      <dgm:prSet presAssocID="{BFC1D1CB-FC81-4A5C-8532-9536643BA945}" presName="childText" presStyleLbl="conFgAcc1" presStyleIdx="3" presStyleCnt="7">
        <dgm:presLayoutVars>
          <dgm:bulletEnabled val="1"/>
        </dgm:presLayoutVars>
      </dgm:prSet>
      <dgm:spPr/>
    </dgm:pt>
    <dgm:pt modelId="{9080E22A-C5FC-4345-BF31-E92ED35A0D66}" type="pres">
      <dgm:prSet presAssocID="{4AF41F87-BAB9-435E-8382-4F87D3BD261A}" presName="spaceBetweenRectangles" presStyleCnt="0"/>
      <dgm:spPr/>
    </dgm:pt>
    <dgm:pt modelId="{F9EEBA4B-B1DC-4B4E-9A72-8FD98CBB9873}" type="pres">
      <dgm:prSet presAssocID="{04887F00-2F18-4151-89E5-1482B83F7EF3}" presName="parentLin" presStyleCnt="0"/>
      <dgm:spPr/>
    </dgm:pt>
    <dgm:pt modelId="{2976106D-C002-4CD0-A08B-1208D40A7747}" type="pres">
      <dgm:prSet presAssocID="{04887F00-2F18-4151-89E5-1482B83F7EF3}" presName="parentLeftMargin" presStyleLbl="node1" presStyleIdx="3" presStyleCnt="7"/>
      <dgm:spPr/>
      <dgm:t>
        <a:bodyPr/>
        <a:lstStyle/>
        <a:p>
          <a:endParaRPr lang="th-TH"/>
        </a:p>
      </dgm:t>
    </dgm:pt>
    <dgm:pt modelId="{B0EDB522-1C10-4F66-9303-8364B6C25A3A}" type="pres">
      <dgm:prSet presAssocID="{04887F00-2F18-4151-89E5-1482B83F7EF3}" presName="parentText" presStyleLbl="node1" presStyleIdx="4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281A41-7394-40B0-8770-2085B8B9FD48}" type="pres">
      <dgm:prSet presAssocID="{04887F00-2F18-4151-89E5-1482B83F7EF3}" presName="negativeSpace" presStyleCnt="0"/>
      <dgm:spPr/>
    </dgm:pt>
    <dgm:pt modelId="{0267B121-21C5-4442-8280-EC804426C612}" type="pres">
      <dgm:prSet presAssocID="{04887F00-2F18-4151-89E5-1482B83F7EF3}" presName="childText" presStyleLbl="conFgAcc1" presStyleIdx="4" presStyleCnt="7">
        <dgm:presLayoutVars>
          <dgm:bulletEnabled val="1"/>
        </dgm:presLayoutVars>
      </dgm:prSet>
      <dgm:spPr/>
    </dgm:pt>
    <dgm:pt modelId="{0C2E7903-CE43-4374-A1EC-80E2DCCBB62F}" type="pres">
      <dgm:prSet presAssocID="{E595AEFC-E287-406A-A98C-D73D2074EFAE}" presName="spaceBetweenRectangles" presStyleCnt="0"/>
      <dgm:spPr/>
    </dgm:pt>
    <dgm:pt modelId="{920BD715-6255-4B81-907D-E7118A46745F}" type="pres">
      <dgm:prSet presAssocID="{AFB021EB-E04C-4058-8B42-9291144B53E2}" presName="parentLin" presStyleCnt="0"/>
      <dgm:spPr/>
    </dgm:pt>
    <dgm:pt modelId="{686E4EB1-668A-472B-83D9-B4AF701C9F86}" type="pres">
      <dgm:prSet presAssocID="{AFB021EB-E04C-4058-8B42-9291144B53E2}" presName="parentLeftMargin" presStyleLbl="node1" presStyleIdx="4" presStyleCnt="7"/>
      <dgm:spPr/>
      <dgm:t>
        <a:bodyPr/>
        <a:lstStyle/>
        <a:p>
          <a:endParaRPr lang="th-TH"/>
        </a:p>
      </dgm:t>
    </dgm:pt>
    <dgm:pt modelId="{74EDC3CC-044A-467D-8150-DDD377EFB76D}" type="pres">
      <dgm:prSet presAssocID="{AFB021EB-E04C-4058-8B42-9291144B53E2}" presName="parentText" presStyleLbl="node1" presStyleIdx="5" presStyleCnt="7" custScaleX="142857" custScaleY="10178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566047-DB08-4BBD-849E-E8ABBF917EB7}" type="pres">
      <dgm:prSet presAssocID="{AFB021EB-E04C-4058-8B42-9291144B53E2}" presName="negativeSpace" presStyleCnt="0"/>
      <dgm:spPr/>
    </dgm:pt>
    <dgm:pt modelId="{1D748080-19D4-4447-92CE-48277DFDBA17}" type="pres">
      <dgm:prSet presAssocID="{AFB021EB-E04C-4058-8B42-9291144B53E2}" presName="childText" presStyleLbl="conFgAcc1" presStyleIdx="5" presStyleCnt="7">
        <dgm:presLayoutVars>
          <dgm:bulletEnabled val="1"/>
        </dgm:presLayoutVars>
      </dgm:prSet>
      <dgm:spPr/>
    </dgm:pt>
    <dgm:pt modelId="{97576455-A4E3-4256-9F00-68A4BD8FD7EF}" type="pres">
      <dgm:prSet presAssocID="{18C9BA37-5700-46E4-A27C-D5E40C9F3517}" presName="spaceBetweenRectangles" presStyleCnt="0"/>
      <dgm:spPr/>
    </dgm:pt>
    <dgm:pt modelId="{2CDD36B7-6933-41F3-8AC9-23A4BAB922E8}" type="pres">
      <dgm:prSet presAssocID="{84C433A8-4824-4E8C-9D30-722B739A3953}" presName="parentLin" presStyleCnt="0"/>
      <dgm:spPr/>
    </dgm:pt>
    <dgm:pt modelId="{86880436-35D7-407D-9785-CBB28006A4DC}" type="pres">
      <dgm:prSet presAssocID="{84C433A8-4824-4E8C-9D30-722B739A3953}" presName="parentLeftMargin" presStyleLbl="node1" presStyleIdx="5" presStyleCnt="7"/>
      <dgm:spPr/>
      <dgm:t>
        <a:bodyPr/>
        <a:lstStyle/>
        <a:p>
          <a:endParaRPr lang="th-TH"/>
        </a:p>
      </dgm:t>
    </dgm:pt>
    <dgm:pt modelId="{A62998C6-912B-4E69-8DF4-2524FB1B08CE}" type="pres">
      <dgm:prSet presAssocID="{84C433A8-4824-4E8C-9D30-722B739A3953}" presName="parentText" presStyleLbl="node1" presStyleIdx="6" presStyleCnt="7" custScaleX="1344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A2C444-AAB2-4D1B-9854-8E67C1C7C11D}" type="pres">
      <dgm:prSet presAssocID="{84C433A8-4824-4E8C-9D30-722B739A3953}" presName="negativeSpace" presStyleCnt="0"/>
      <dgm:spPr/>
    </dgm:pt>
    <dgm:pt modelId="{13836E1A-A037-4628-A91E-5DACD26427B1}" type="pres">
      <dgm:prSet presAssocID="{84C433A8-4824-4E8C-9D30-722B739A395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3A56C498-E8E0-4D24-A9EB-60310D9D8876}" type="presOf" srcId="{3C86517A-3002-40D3-AF14-D5687EAC2D0B}" destId="{51B6A493-C08B-421B-8AA2-9D23E6595716}" srcOrd="0" destOrd="0" presId="urn:microsoft.com/office/officeart/2005/8/layout/list1"/>
    <dgm:cxn modelId="{E58ED873-FD28-4541-96CE-AF2DAA869CEA}" type="presOf" srcId="{AFB021EB-E04C-4058-8B42-9291144B53E2}" destId="{74EDC3CC-044A-467D-8150-DDD377EFB76D}" srcOrd="1" destOrd="0" presId="urn:microsoft.com/office/officeart/2005/8/layout/list1"/>
    <dgm:cxn modelId="{19E51D0D-14B0-4A9F-A7E7-81A96D9EC6C0}" type="presOf" srcId="{84C433A8-4824-4E8C-9D30-722B739A3953}" destId="{86880436-35D7-407D-9785-CBB28006A4DC}" srcOrd="0" destOrd="0" presId="urn:microsoft.com/office/officeart/2005/8/layout/list1"/>
    <dgm:cxn modelId="{F8961A01-E5B0-4122-BA5D-CB9625B21E59}" srcId="{681015AF-B2C4-4B0C-A3C9-6B4B998F828B}" destId="{75778F05-B76D-416D-9C66-729CA4E4093A}" srcOrd="2" destOrd="0" parTransId="{E4574FFC-E77E-4D4F-AA40-05C07519DC60}" sibTransId="{A5341C57-EDB0-41BD-AC46-978C9DE9EF24}"/>
    <dgm:cxn modelId="{0F60023A-AD71-41F8-9086-51ED09BC5BA9}" type="presOf" srcId="{BFC1D1CB-FC81-4A5C-8532-9536643BA945}" destId="{706AB710-0B7D-4F9A-A03E-6C8AB3E8B453}" srcOrd="1" destOrd="0" presId="urn:microsoft.com/office/officeart/2005/8/layout/list1"/>
    <dgm:cxn modelId="{D4CCA50E-8FE1-4505-A25D-E5CFB5BAC15B}" srcId="{681015AF-B2C4-4B0C-A3C9-6B4B998F828B}" destId="{AFB021EB-E04C-4058-8B42-9291144B53E2}" srcOrd="5" destOrd="0" parTransId="{94C74EA1-D016-4E5E-90F0-10DAA3890930}" sibTransId="{18C9BA37-5700-46E4-A27C-D5E40C9F3517}"/>
    <dgm:cxn modelId="{10905237-F0E1-40BE-9B67-E09496B1CC5D}" srcId="{681015AF-B2C4-4B0C-A3C9-6B4B998F828B}" destId="{84C433A8-4824-4E8C-9D30-722B739A3953}" srcOrd="6" destOrd="0" parTransId="{5649D177-C840-46C4-83FC-B9106B7EE732}" sibTransId="{FCA5CD39-DE54-4449-B385-377069F251C8}"/>
    <dgm:cxn modelId="{64518AC0-E864-41B2-9942-DFAA349C43E7}" srcId="{681015AF-B2C4-4B0C-A3C9-6B4B998F828B}" destId="{04887F00-2F18-4151-89E5-1482B83F7EF3}" srcOrd="4" destOrd="0" parTransId="{D7CDBA0F-5DA4-4386-A4B4-10FE8703002E}" sibTransId="{E595AEFC-E287-406A-A98C-D73D2074EFAE}"/>
    <dgm:cxn modelId="{0DF7757A-18DE-4894-B81A-1E6FAC25A238}" type="presOf" srcId="{AFB021EB-E04C-4058-8B42-9291144B53E2}" destId="{686E4EB1-668A-472B-83D9-B4AF701C9F86}" srcOrd="0" destOrd="0" presId="urn:microsoft.com/office/officeart/2005/8/layout/list1"/>
    <dgm:cxn modelId="{11FA6163-AE3F-4FC1-9ABA-02B9D53046AA}" type="presOf" srcId="{84C433A8-4824-4E8C-9D30-722B739A3953}" destId="{A62998C6-912B-4E69-8DF4-2524FB1B08CE}" srcOrd="1" destOrd="0" presId="urn:microsoft.com/office/officeart/2005/8/layout/list1"/>
    <dgm:cxn modelId="{58C46094-ED91-40BE-9F07-0CF98AED72F5}" type="presOf" srcId="{681015AF-B2C4-4B0C-A3C9-6B4B998F828B}" destId="{85453761-7C47-4EA2-B2CE-CF14519C0786}" srcOrd="0" destOrd="0" presId="urn:microsoft.com/office/officeart/2005/8/layout/list1"/>
    <dgm:cxn modelId="{3194E2BA-E593-4344-A7CB-59FD13C8DA8E}" type="presOf" srcId="{5DC155B3-69C3-4CA5-8B31-409E72566CC4}" destId="{CB11F1DC-2591-418B-89B8-925B73CFDD1F}" srcOrd="0" destOrd="0" presId="urn:microsoft.com/office/officeart/2005/8/layout/list1"/>
    <dgm:cxn modelId="{97EB69DF-E390-4D28-B128-DC4EA6CE4068}" type="presOf" srcId="{3C86517A-3002-40D3-AF14-D5687EAC2D0B}" destId="{21BA7203-527A-4F4C-974E-82A370E3E778}" srcOrd="1" destOrd="0" presId="urn:microsoft.com/office/officeart/2005/8/layout/list1"/>
    <dgm:cxn modelId="{FD59D7D6-AF4D-4D13-A27F-779898270428}" type="presOf" srcId="{5DC155B3-69C3-4CA5-8B31-409E72566CC4}" destId="{5BA4054B-A6C8-4971-91E2-555F253C2F97}" srcOrd="1" destOrd="0" presId="urn:microsoft.com/office/officeart/2005/8/layout/list1"/>
    <dgm:cxn modelId="{FCE88D68-C59F-403D-9486-04727AAAC06A}" type="presOf" srcId="{75778F05-B76D-416D-9C66-729CA4E4093A}" destId="{4282E74D-5528-434B-B47D-489334B67379}" srcOrd="0" destOrd="0" presId="urn:microsoft.com/office/officeart/2005/8/layout/list1"/>
    <dgm:cxn modelId="{5B1DBB54-2245-4FCF-949B-3AAA61C26334}" type="presOf" srcId="{75778F05-B76D-416D-9C66-729CA4E4093A}" destId="{644042B0-1BFF-4BE9-9F45-51ED24A80F27}" srcOrd="1" destOrd="0" presId="urn:microsoft.com/office/officeart/2005/8/layout/list1"/>
    <dgm:cxn modelId="{ED27C2E7-AB8C-46F4-8E2C-955FCB26139C}" srcId="{681015AF-B2C4-4B0C-A3C9-6B4B998F828B}" destId="{5DC155B3-69C3-4CA5-8B31-409E72566CC4}" srcOrd="1" destOrd="0" parTransId="{CA46D3C9-DDA2-462B-9FA4-D3DC74541EC2}" sibTransId="{C9A7034A-0844-4187-AB50-743DB65DA342}"/>
    <dgm:cxn modelId="{D8F4E74E-E7CF-467C-B50F-786D87A3259E}" type="presOf" srcId="{04887F00-2F18-4151-89E5-1482B83F7EF3}" destId="{B0EDB522-1C10-4F66-9303-8364B6C25A3A}" srcOrd="1" destOrd="0" presId="urn:microsoft.com/office/officeart/2005/8/layout/list1"/>
    <dgm:cxn modelId="{BAFB7B72-8ED5-4E31-9DDF-F047C86F7C6F}" type="presOf" srcId="{BFC1D1CB-FC81-4A5C-8532-9536643BA945}" destId="{49734F9C-2CA8-4285-9588-1EBD50FF82DE}" srcOrd="0" destOrd="0" presId="urn:microsoft.com/office/officeart/2005/8/layout/list1"/>
    <dgm:cxn modelId="{E239904A-2AD9-4C2C-AD9B-2321E4CE2B8D}" srcId="{681015AF-B2C4-4B0C-A3C9-6B4B998F828B}" destId="{3C86517A-3002-40D3-AF14-D5687EAC2D0B}" srcOrd="0" destOrd="0" parTransId="{7C34E960-6EA4-4AA5-86CB-7BC1B149F8FB}" sibTransId="{41CCBDC6-E1FF-4EB8-81A4-32638D0B9266}"/>
    <dgm:cxn modelId="{6C9BEF92-31E7-431A-9411-F2F75A999019}" srcId="{681015AF-B2C4-4B0C-A3C9-6B4B998F828B}" destId="{BFC1D1CB-FC81-4A5C-8532-9536643BA945}" srcOrd="3" destOrd="0" parTransId="{23BDAA65-D995-407A-BB94-8EE1D9FFD2FB}" sibTransId="{4AF41F87-BAB9-435E-8382-4F87D3BD261A}"/>
    <dgm:cxn modelId="{A59B45B9-7CC9-4318-B185-413E92E0C79E}" type="presOf" srcId="{04887F00-2F18-4151-89E5-1482B83F7EF3}" destId="{2976106D-C002-4CD0-A08B-1208D40A7747}" srcOrd="0" destOrd="0" presId="urn:microsoft.com/office/officeart/2005/8/layout/list1"/>
    <dgm:cxn modelId="{7FFE563C-E885-49CD-878C-581C432A8F0F}" type="presParOf" srcId="{85453761-7C47-4EA2-B2CE-CF14519C0786}" destId="{57E06080-DCA1-4C39-995F-6634CE162B65}" srcOrd="0" destOrd="0" presId="urn:microsoft.com/office/officeart/2005/8/layout/list1"/>
    <dgm:cxn modelId="{0BF81F3B-CB19-45D3-BE79-D2D29876C368}" type="presParOf" srcId="{57E06080-DCA1-4C39-995F-6634CE162B65}" destId="{51B6A493-C08B-421B-8AA2-9D23E6595716}" srcOrd="0" destOrd="0" presId="urn:microsoft.com/office/officeart/2005/8/layout/list1"/>
    <dgm:cxn modelId="{F2C10A63-696D-425F-9FC4-FA1A20B84B45}" type="presParOf" srcId="{57E06080-DCA1-4C39-995F-6634CE162B65}" destId="{21BA7203-527A-4F4C-974E-82A370E3E778}" srcOrd="1" destOrd="0" presId="urn:microsoft.com/office/officeart/2005/8/layout/list1"/>
    <dgm:cxn modelId="{8613F5C8-A6DA-439E-8644-36955BA8C64E}" type="presParOf" srcId="{85453761-7C47-4EA2-B2CE-CF14519C0786}" destId="{0921ECCE-616B-4915-A05E-DBF54FB32702}" srcOrd="1" destOrd="0" presId="urn:microsoft.com/office/officeart/2005/8/layout/list1"/>
    <dgm:cxn modelId="{6D4E6F4A-E9F7-4DF8-81D1-44BC66F074BA}" type="presParOf" srcId="{85453761-7C47-4EA2-B2CE-CF14519C0786}" destId="{AC840D20-B854-4BBD-8E37-4B16D785F7EB}" srcOrd="2" destOrd="0" presId="urn:microsoft.com/office/officeart/2005/8/layout/list1"/>
    <dgm:cxn modelId="{F97DB3A6-F40E-48CC-AA98-EEB31476EFFE}" type="presParOf" srcId="{85453761-7C47-4EA2-B2CE-CF14519C0786}" destId="{EEC4CE89-3401-4CA3-9551-8F6B49E65C24}" srcOrd="3" destOrd="0" presId="urn:microsoft.com/office/officeart/2005/8/layout/list1"/>
    <dgm:cxn modelId="{828EE09C-BC13-49AA-8AC1-49298ADA1D04}" type="presParOf" srcId="{85453761-7C47-4EA2-B2CE-CF14519C0786}" destId="{674C83C8-54C5-45AB-897A-3AE8C4F78BF5}" srcOrd="4" destOrd="0" presId="urn:microsoft.com/office/officeart/2005/8/layout/list1"/>
    <dgm:cxn modelId="{859FE941-863D-4A2D-8CF2-E3ED27352413}" type="presParOf" srcId="{674C83C8-54C5-45AB-897A-3AE8C4F78BF5}" destId="{CB11F1DC-2591-418B-89B8-925B73CFDD1F}" srcOrd="0" destOrd="0" presId="urn:microsoft.com/office/officeart/2005/8/layout/list1"/>
    <dgm:cxn modelId="{06A11C2C-2A97-4918-A477-B3700ACC467B}" type="presParOf" srcId="{674C83C8-54C5-45AB-897A-3AE8C4F78BF5}" destId="{5BA4054B-A6C8-4971-91E2-555F253C2F97}" srcOrd="1" destOrd="0" presId="urn:microsoft.com/office/officeart/2005/8/layout/list1"/>
    <dgm:cxn modelId="{230CFAF8-2EB1-49F3-A282-C7E89D18EFB8}" type="presParOf" srcId="{85453761-7C47-4EA2-B2CE-CF14519C0786}" destId="{20629BFA-4828-4F48-A7C3-C7E42181EEE6}" srcOrd="5" destOrd="0" presId="urn:microsoft.com/office/officeart/2005/8/layout/list1"/>
    <dgm:cxn modelId="{B1C56BB5-1526-4D75-87D7-9024A15EBAED}" type="presParOf" srcId="{85453761-7C47-4EA2-B2CE-CF14519C0786}" destId="{CEC9A6C1-9096-4836-BE10-F75F67F69F59}" srcOrd="6" destOrd="0" presId="urn:microsoft.com/office/officeart/2005/8/layout/list1"/>
    <dgm:cxn modelId="{622D579A-D07C-40B5-95E1-6FF55D3F7A11}" type="presParOf" srcId="{85453761-7C47-4EA2-B2CE-CF14519C0786}" destId="{F67E3F71-3FE7-4AA4-9E97-C26398670957}" srcOrd="7" destOrd="0" presId="urn:microsoft.com/office/officeart/2005/8/layout/list1"/>
    <dgm:cxn modelId="{F2C3CC49-BDC5-4793-9408-0147AAD05D60}" type="presParOf" srcId="{85453761-7C47-4EA2-B2CE-CF14519C0786}" destId="{E0B4368E-8136-49E2-9313-23DBF637BE0A}" srcOrd="8" destOrd="0" presId="urn:microsoft.com/office/officeart/2005/8/layout/list1"/>
    <dgm:cxn modelId="{B8A5365B-0B56-4E8C-9D0A-542D728AD78D}" type="presParOf" srcId="{E0B4368E-8136-49E2-9313-23DBF637BE0A}" destId="{4282E74D-5528-434B-B47D-489334B67379}" srcOrd="0" destOrd="0" presId="urn:microsoft.com/office/officeart/2005/8/layout/list1"/>
    <dgm:cxn modelId="{E304BD20-1D94-48F5-9B13-A3869E46A0FB}" type="presParOf" srcId="{E0B4368E-8136-49E2-9313-23DBF637BE0A}" destId="{644042B0-1BFF-4BE9-9F45-51ED24A80F27}" srcOrd="1" destOrd="0" presId="urn:microsoft.com/office/officeart/2005/8/layout/list1"/>
    <dgm:cxn modelId="{7FECD090-B180-46B9-84A3-449B2860B3AA}" type="presParOf" srcId="{85453761-7C47-4EA2-B2CE-CF14519C0786}" destId="{91E1CA9C-AFF6-4CB3-843C-FB187A35A6DC}" srcOrd="9" destOrd="0" presId="urn:microsoft.com/office/officeart/2005/8/layout/list1"/>
    <dgm:cxn modelId="{573D22AB-27C8-4554-8AE2-145B40512E18}" type="presParOf" srcId="{85453761-7C47-4EA2-B2CE-CF14519C0786}" destId="{A82384DD-93B7-4668-8927-7F9963D0DF2D}" srcOrd="10" destOrd="0" presId="urn:microsoft.com/office/officeart/2005/8/layout/list1"/>
    <dgm:cxn modelId="{DCB3011C-2889-41AA-814F-981F1C4C373F}" type="presParOf" srcId="{85453761-7C47-4EA2-B2CE-CF14519C0786}" destId="{9E792DBE-ED69-4913-A783-E8DF518DF74F}" srcOrd="11" destOrd="0" presId="urn:microsoft.com/office/officeart/2005/8/layout/list1"/>
    <dgm:cxn modelId="{414F1260-71AE-46A0-8575-FCC870300FE4}" type="presParOf" srcId="{85453761-7C47-4EA2-B2CE-CF14519C0786}" destId="{F1DE52AE-94BA-4FE3-8ADE-46A90E329BC7}" srcOrd="12" destOrd="0" presId="urn:microsoft.com/office/officeart/2005/8/layout/list1"/>
    <dgm:cxn modelId="{C7F40803-6CF0-49A6-AB66-26BAE3E6EB6C}" type="presParOf" srcId="{F1DE52AE-94BA-4FE3-8ADE-46A90E329BC7}" destId="{49734F9C-2CA8-4285-9588-1EBD50FF82DE}" srcOrd="0" destOrd="0" presId="urn:microsoft.com/office/officeart/2005/8/layout/list1"/>
    <dgm:cxn modelId="{068F5B65-7E26-46FB-9784-F3856DBB0668}" type="presParOf" srcId="{F1DE52AE-94BA-4FE3-8ADE-46A90E329BC7}" destId="{706AB710-0B7D-4F9A-A03E-6C8AB3E8B453}" srcOrd="1" destOrd="0" presId="urn:microsoft.com/office/officeart/2005/8/layout/list1"/>
    <dgm:cxn modelId="{2BBEFBAB-299D-443D-99E2-4DB5EB76A851}" type="presParOf" srcId="{85453761-7C47-4EA2-B2CE-CF14519C0786}" destId="{93E0E6F3-F638-40C1-92E1-F5DC7671B57E}" srcOrd="13" destOrd="0" presId="urn:microsoft.com/office/officeart/2005/8/layout/list1"/>
    <dgm:cxn modelId="{55E242F7-9704-4280-8D0B-F899584D7C86}" type="presParOf" srcId="{85453761-7C47-4EA2-B2CE-CF14519C0786}" destId="{633F390A-2734-4B90-A670-5C67B8092721}" srcOrd="14" destOrd="0" presId="urn:microsoft.com/office/officeart/2005/8/layout/list1"/>
    <dgm:cxn modelId="{94B27617-6E3D-4C5F-8425-B6C07F584527}" type="presParOf" srcId="{85453761-7C47-4EA2-B2CE-CF14519C0786}" destId="{9080E22A-C5FC-4345-BF31-E92ED35A0D66}" srcOrd="15" destOrd="0" presId="urn:microsoft.com/office/officeart/2005/8/layout/list1"/>
    <dgm:cxn modelId="{A0895C89-95D7-45D4-A841-4EE9FB8CF38F}" type="presParOf" srcId="{85453761-7C47-4EA2-B2CE-CF14519C0786}" destId="{F9EEBA4B-B1DC-4B4E-9A72-8FD98CBB9873}" srcOrd="16" destOrd="0" presId="urn:microsoft.com/office/officeart/2005/8/layout/list1"/>
    <dgm:cxn modelId="{29D1FE15-ACCC-4D7E-861A-9542446946EF}" type="presParOf" srcId="{F9EEBA4B-B1DC-4B4E-9A72-8FD98CBB9873}" destId="{2976106D-C002-4CD0-A08B-1208D40A7747}" srcOrd="0" destOrd="0" presId="urn:microsoft.com/office/officeart/2005/8/layout/list1"/>
    <dgm:cxn modelId="{204337D6-0601-41F6-B17A-38AF792BCA41}" type="presParOf" srcId="{F9EEBA4B-B1DC-4B4E-9A72-8FD98CBB9873}" destId="{B0EDB522-1C10-4F66-9303-8364B6C25A3A}" srcOrd="1" destOrd="0" presId="urn:microsoft.com/office/officeart/2005/8/layout/list1"/>
    <dgm:cxn modelId="{3DDCB96E-A9C1-4D67-A5A2-A9B6282A7884}" type="presParOf" srcId="{85453761-7C47-4EA2-B2CE-CF14519C0786}" destId="{86281A41-7394-40B0-8770-2085B8B9FD48}" srcOrd="17" destOrd="0" presId="urn:microsoft.com/office/officeart/2005/8/layout/list1"/>
    <dgm:cxn modelId="{7BE47E95-4038-4F37-A93F-E7F07D3F388E}" type="presParOf" srcId="{85453761-7C47-4EA2-B2CE-CF14519C0786}" destId="{0267B121-21C5-4442-8280-EC804426C612}" srcOrd="18" destOrd="0" presId="urn:microsoft.com/office/officeart/2005/8/layout/list1"/>
    <dgm:cxn modelId="{D5285CB1-EF53-41C2-AD2E-4EBD35A27A3B}" type="presParOf" srcId="{85453761-7C47-4EA2-B2CE-CF14519C0786}" destId="{0C2E7903-CE43-4374-A1EC-80E2DCCBB62F}" srcOrd="19" destOrd="0" presId="urn:microsoft.com/office/officeart/2005/8/layout/list1"/>
    <dgm:cxn modelId="{6FDFDEB0-7ACD-42CA-AFB9-B2E92A49DB09}" type="presParOf" srcId="{85453761-7C47-4EA2-B2CE-CF14519C0786}" destId="{920BD715-6255-4B81-907D-E7118A46745F}" srcOrd="20" destOrd="0" presId="urn:microsoft.com/office/officeart/2005/8/layout/list1"/>
    <dgm:cxn modelId="{82DA0C83-EF42-44C0-99DF-A14BC99D7EDA}" type="presParOf" srcId="{920BD715-6255-4B81-907D-E7118A46745F}" destId="{686E4EB1-668A-472B-83D9-B4AF701C9F86}" srcOrd="0" destOrd="0" presId="urn:microsoft.com/office/officeart/2005/8/layout/list1"/>
    <dgm:cxn modelId="{9003DA3D-5FB8-4855-B5BF-0D71A329A8A1}" type="presParOf" srcId="{920BD715-6255-4B81-907D-E7118A46745F}" destId="{74EDC3CC-044A-467D-8150-DDD377EFB76D}" srcOrd="1" destOrd="0" presId="urn:microsoft.com/office/officeart/2005/8/layout/list1"/>
    <dgm:cxn modelId="{29C63ED0-C0F1-4EB3-80FD-05E88CC7EB85}" type="presParOf" srcId="{85453761-7C47-4EA2-B2CE-CF14519C0786}" destId="{4C566047-DB08-4BBD-849E-E8ABBF917EB7}" srcOrd="21" destOrd="0" presId="urn:microsoft.com/office/officeart/2005/8/layout/list1"/>
    <dgm:cxn modelId="{178D5D92-8CAB-488F-9844-5327D197EEC5}" type="presParOf" srcId="{85453761-7C47-4EA2-B2CE-CF14519C0786}" destId="{1D748080-19D4-4447-92CE-48277DFDBA17}" srcOrd="22" destOrd="0" presId="urn:microsoft.com/office/officeart/2005/8/layout/list1"/>
    <dgm:cxn modelId="{18590D1F-CBD2-43B1-855D-37ADF3A85C13}" type="presParOf" srcId="{85453761-7C47-4EA2-B2CE-CF14519C0786}" destId="{97576455-A4E3-4256-9F00-68A4BD8FD7EF}" srcOrd="23" destOrd="0" presId="urn:microsoft.com/office/officeart/2005/8/layout/list1"/>
    <dgm:cxn modelId="{A3C08630-3220-40B0-88B1-CC8C336E0AC8}" type="presParOf" srcId="{85453761-7C47-4EA2-B2CE-CF14519C0786}" destId="{2CDD36B7-6933-41F3-8AC9-23A4BAB922E8}" srcOrd="24" destOrd="0" presId="urn:microsoft.com/office/officeart/2005/8/layout/list1"/>
    <dgm:cxn modelId="{8C8E5CAC-5D41-49DF-829E-38FF0C8AFBD7}" type="presParOf" srcId="{2CDD36B7-6933-41F3-8AC9-23A4BAB922E8}" destId="{86880436-35D7-407D-9785-CBB28006A4DC}" srcOrd="0" destOrd="0" presId="urn:microsoft.com/office/officeart/2005/8/layout/list1"/>
    <dgm:cxn modelId="{8BFB60D2-F33F-4ACA-BE0D-87BCEF9185E7}" type="presParOf" srcId="{2CDD36B7-6933-41F3-8AC9-23A4BAB922E8}" destId="{A62998C6-912B-4E69-8DF4-2524FB1B08CE}" srcOrd="1" destOrd="0" presId="urn:microsoft.com/office/officeart/2005/8/layout/list1"/>
    <dgm:cxn modelId="{2111EDAB-F633-4F24-8734-C066DD08A100}" type="presParOf" srcId="{85453761-7C47-4EA2-B2CE-CF14519C0786}" destId="{34A2C444-AAB2-4D1B-9854-8E67C1C7C11D}" srcOrd="25" destOrd="0" presId="urn:microsoft.com/office/officeart/2005/8/layout/list1"/>
    <dgm:cxn modelId="{0EE24A5C-FBFE-449D-9A47-1A962DF5D732}" type="presParOf" srcId="{85453761-7C47-4EA2-B2CE-CF14519C0786}" destId="{13836E1A-A037-4628-A91E-5DACD26427B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1015AF-B2C4-4B0C-A3C9-6B4B998F828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3C86517A-3002-40D3-AF14-D5687EAC2D0B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1 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พัสดุส่งเสริมและพัฒนาด้านการเกษตร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7C34E960-6EA4-4AA5-86CB-7BC1B149F8FB}" type="par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41CCBDC6-E1FF-4EB8-81A4-32638D0B9266}" type="sibTrans" cxnId="{E239904A-2AD9-4C2C-AD9B-2321E4CE2B8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5DC155B3-69C3-4CA5-8B31-409E72566CC4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2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พัสดุส่งเสริมวิสาหกิจขนาดกลางและขนาดย่อมและผู้ด้อยโอกาส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CA46D3C9-DDA2-462B-9FA4-D3DC74541EC2}" type="par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C9A7034A-0844-4187-AB50-743DB65DA342}" type="sibTrans" cxnId="{ED27C2E7-AB8C-46F4-8E2C-955FCB26139C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75778F05-B76D-416D-9C66-729CA4E4093A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3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พัสดุส่งเสริมการเรียนการสอน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E4574FFC-E77E-4D4F-AA40-05C07519DC60}" type="par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5341C57-EDB0-41BD-AC46-978C9DE9EF24}" type="sibTrans" cxnId="{F8961A01-E5B0-4122-BA5D-CB9625B21E59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04887F00-2F18-4151-89E5-1482B83F7EF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5 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พัสดุส่งเสริมนวัตกรรม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D7CDBA0F-5DA4-4386-A4B4-10FE8703002E}" type="par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E595AEFC-E287-406A-A98C-D73D2074EFAE}" type="sibTrans" cxnId="{64518AC0-E864-41B2-9942-DFAA349C43E7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AFB021EB-E04C-4058-8B42-9291144B53E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6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พัสดุส่งเสริมสุขภาพและสาธารณสุข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94C74EA1-D016-4E5E-90F0-10DAA3890930}" type="par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18C9BA37-5700-46E4-A27C-D5E40C9F3517}" type="sibTrans" cxnId="{D4CCA50E-8FE1-4505-A25D-E5CFB5BAC15B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84C433A8-4824-4E8C-9D30-722B739A3953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7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พัสดุส่งเสริมความมั่นคงด้านพลังงานและทรัพยากรธรรมชาติ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5649D177-C840-46C4-83FC-B9106B7EE732}" type="par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FCA5CD39-DE54-4449-B385-377069F251C8}" type="sibTrans" cxnId="{10905237-F0E1-40BE-9B67-E09496B1CC5D}">
      <dgm:prSet/>
      <dgm:spPr/>
      <dgm:t>
        <a:bodyPr/>
        <a:lstStyle/>
        <a:p>
          <a:endParaRPr lang="th-TH" sz="2000">
            <a:solidFill>
              <a:srgbClr val="0C03BD"/>
            </a:solidFill>
          </a:endParaRPr>
        </a:p>
      </dgm:t>
    </dgm:pt>
    <dgm:pt modelId="{BFC1D1CB-FC81-4A5C-8532-9536643BA945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4  </a:t>
          </a:r>
          <a:r>
            <a:rPr lang="th-TH" sz="2800" b="1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พัสดุส่งเสริมการวิจัยและการพัฒนาหรือการให้บริการทางการศึกษา</a:t>
          </a:r>
          <a:endParaRPr lang="th-TH" sz="2800" b="1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gm:t>
    </dgm:pt>
    <dgm:pt modelId="{23BDAA65-D995-407A-BB94-8EE1D9FFD2FB}" type="parTrans" cxnId="{6C9BEF92-31E7-431A-9411-F2F75A999019}">
      <dgm:prSet/>
      <dgm:spPr/>
      <dgm:t>
        <a:bodyPr/>
        <a:lstStyle/>
        <a:p>
          <a:endParaRPr lang="th-TH"/>
        </a:p>
      </dgm:t>
    </dgm:pt>
    <dgm:pt modelId="{4AF41F87-BAB9-435E-8382-4F87D3BD261A}" type="sibTrans" cxnId="{6C9BEF92-31E7-431A-9411-F2F75A999019}">
      <dgm:prSet/>
      <dgm:spPr/>
      <dgm:t>
        <a:bodyPr/>
        <a:lstStyle/>
        <a:p>
          <a:endParaRPr lang="th-TH"/>
        </a:p>
      </dgm:t>
    </dgm:pt>
    <dgm:pt modelId="{85453761-7C47-4EA2-B2CE-CF14519C0786}" type="pres">
      <dgm:prSet presAssocID="{681015AF-B2C4-4B0C-A3C9-6B4B998F82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7E06080-DCA1-4C39-995F-6634CE162B65}" type="pres">
      <dgm:prSet presAssocID="{3C86517A-3002-40D3-AF14-D5687EAC2D0B}" presName="parentLin" presStyleCnt="0"/>
      <dgm:spPr/>
    </dgm:pt>
    <dgm:pt modelId="{51B6A493-C08B-421B-8AA2-9D23E6595716}" type="pres">
      <dgm:prSet presAssocID="{3C86517A-3002-40D3-AF14-D5687EAC2D0B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21BA7203-527A-4F4C-974E-82A370E3E778}" type="pres">
      <dgm:prSet presAssocID="{3C86517A-3002-40D3-AF14-D5687EAC2D0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921ECCE-616B-4915-A05E-DBF54FB32702}" type="pres">
      <dgm:prSet presAssocID="{3C86517A-3002-40D3-AF14-D5687EAC2D0B}" presName="negativeSpace" presStyleCnt="0"/>
      <dgm:spPr/>
    </dgm:pt>
    <dgm:pt modelId="{AC840D20-B854-4BBD-8E37-4B16D785F7EB}" type="pres">
      <dgm:prSet presAssocID="{3C86517A-3002-40D3-AF14-D5687EAC2D0B}" presName="childText" presStyleLbl="conFgAcc1" presStyleIdx="0" presStyleCnt="7">
        <dgm:presLayoutVars>
          <dgm:bulletEnabled val="1"/>
        </dgm:presLayoutVars>
      </dgm:prSet>
      <dgm:spPr/>
    </dgm:pt>
    <dgm:pt modelId="{EEC4CE89-3401-4CA3-9551-8F6B49E65C24}" type="pres">
      <dgm:prSet presAssocID="{41CCBDC6-E1FF-4EB8-81A4-32638D0B9266}" presName="spaceBetweenRectangles" presStyleCnt="0"/>
      <dgm:spPr/>
    </dgm:pt>
    <dgm:pt modelId="{674C83C8-54C5-45AB-897A-3AE8C4F78BF5}" type="pres">
      <dgm:prSet presAssocID="{5DC155B3-69C3-4CA5-8B31-409E72566CC4}" presName="parentLin" presStyleCnt="0"/>
      <dgm:spPr/>
    </dgm:pt>
    <dgm:pt modelId="{CB11F1DC-2591-418B-89B8-925B73CFDD1F}" type="pres">
      <dgm:prSet presAssocID="{5DC155B3-69C3-4CA5-8B31-409E72566CC4}" presName="parentLeftMargin" presStyleLbl="node1" presStyleIdx="0" presStyleCnt="7"/>
      <dgm:spPr/>
      <dgm:t>
        <a:bodyPr/>
        <a:lstStyle/>
        <a:p>
          <a:endParaRPr lang="th-TH"/>
        </a:p>
      </dgm:t>
    </dgm:pt>
    <dgm:pt modelId="{5BA4054B-A6C8-4971-91E2-555F253C2F97}" type="pres">
      <dgm:prSet presAssocID="{5DC155B3-69C3-4CA5-8B31-409E72566CC4}" presName="parentText" presStyleLbl="node1" presStyleIdx="1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0629BFA-4828-4F48-A7C3-C7E42181EEE6}" type="pres">
      <dgm:prSet presAssocID="{5DC155B3-69C3-4CA5-8B31-409E72566CC4}" presName="negativeSpace" presStyleCnt="0"/>
      <dgm:spPr/>
    </dgm:pt>
    <dgm:pt modelId="{CEC9A6C1-9096-4836-BE10-F75F67F69F59}" type="pres">
      <dgm:prSet presAssocID="{5DC155B3-69C3-4CA5-8B31-409E72566CC4}" presName="childText" presStyleLbl="conFgAcc1" presStyleIdx="1" presStyleCnt="7">
        <dgm:presLayoutVars>
          <dgm:bulletEnabled val="1"/>
        </dgm:presLayoutVars>
      </dgm:prSet>
      <dgm:spPr/>
    </dgm:pt>
    <dgm:pt modelId="{F67E3F71-3FE7-4AA4-9E97-C26398670957}" type="pres">
      <dgm:prSet presAssocID="{C9A7034A-0844-4187-AB50-743DB65DA342}" presName="spaceBetweenRectangles" presStyleCnt="0"/>
      <dgm:spPr/>
    </dgm:pt>
    <dgm:pt modelId="{E0B4368E-8136-49E2-9313-23DBF637BE0A}" type="pres">
      <dgm:prSet presAssocID="{75778F05-B76D-416D-9C66-729CA4E4093A}" presName="parentLin" presStyleCnt="0"/>
      <dgm:spPr/>
    </dgm:pt>
    <dgm:pt modelId="{4282E74D-5528-434B-B47D-489334B67379}" type="pres">
      <dgm:prSet presAssocID="{75778F05-B76D-416D-9C66-729CA4E4093A}" presName="parentLeftMargin" presStyleLbl="node1" presStyleIdx="1" presStyleCnt="7"/>
      <dgm:spPr/>
      <dgm:t>
        <a:bodyPr/>
        <a:lstStyle/>
        <a:p>
          <a:endParaRPr lang="th-TH"/>
        </a:p>
      </dgm:t>
    </dgm:pt>
    <dgm:pt modelId="{644042B0-1BFF-4BE9-9F45-51ED24A80F27}" type="pres">
      <dgm:prSet presAssocID="{75778F05-B76D-416D-9C66-729CA4E4093A}" presName="parentText" presStyleLbl="node1" presStyleIdx="2" presStyleCnt="7" custScaleX="101046" custScaleY="10909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E1CA9C-AFF6-4CB3-843C-FB187A35A6DC}" type="pres">
      <dgm:prSet presAssocID="{75778F05-B76D-416D-9C66-729CA4E4093A}" presName="negativeSpace" presStyleCnt="0"/>
      <dgm:spPr/>
    </dgm:pt>
    <dgm:pt modelId="{A82384DD-93B7-4668-8927-7F9963D0DF2D}" type="pres">
      <dgm:prSet presAssocID="{75778F05-B76D-416D-9C66-729CA4E4093A}" presName="childText" presStyleLbl="conFgAcc1" presStyleIdx="2" presStyleCnt="7">
        <dgm:presLayoutVars>
          <dgm:bulletEnabled val="1"/>
        </dgm:presLayoutVars>
      </dgm:prSet>
      <dgm:spPr/>
    </dgm:pt>
    <dgm:pt modelId="{9E792DBE-ED69-4913-A783-E8DF518DF74F}" type="pres">
      <dgm:prSet presAssocID="{A5341C57-EDB0-41BD-AC46-978C9DE9EF24}" presName="spaceBetweenRectangles" presStyleCnt="0"/>
      <dgm:spPr/>
    </dgm:pt>
    <dgm:pt modelId="{F1DE52AE-94BA-4FE3-8ADE-46A90E329BC7}" type="pres">
      <dgm:prSet presAssocID="{BFC1D1CB-FC81-4A5C-8532-9536643BA945}" presName="parentLin" presStyleCnt="0"/>
      <dgm:spPr/>
    </dgm:pt>
    <dgm:pt modelId="{49734F9C-2CA8-4285-9588-1EBD50FF82DE}" type="pres">
      <dgm:prSet presAssocID="{BFC1D1CB-FC81-4A5C-8532-9536643BA945}" presName="parentLeftMargin" presStyleLbl="node1" presStyleIdx="2" presStyleCnt="7" custScaleX="114778"/>
      <dgm:spPr/>
      <dgm:t>
        <a:bodyPr/>
        <a:lstStyle/>
        <a:p>
          <a:endParaRPr lang="th-TH"/>
        </a:p>
      </dgm:t>
    </dgm:pt>
    <dgm:pt modelId="{706AB710-0B7D-4F9A-A03E-6C8AB3E8B453}" type="pres">
      <dgm:prSet presAssocID="{BFC1D1CB-FC81-4A5C-8532-9536643BA945}" presName="parentText" presStyleLbl="node1" presStyleIdx="3" presStyleCnt="7" custScaleX="13483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E0E6F3-F638-40C1-92E1-F5DC7671B57E}" type="pres">
      <dgm:prSet presAssocID="{BFC1D1CB-FC81-4A5C-8532-9536643BA945}" presName="negativeSpace" presStyleCnt="0"/>
      <dgm:spPr/>
    </dgm:pt>
    <dgm:pt modelId="{633F390A-2734-4B90-A670-5C67B8092721}" type="pres">
      <dgm:prSet presAssocID="{BFC1D1CB-FC81-4A5C-8532-9536643BA945}" presName="childText" presStyleLbl="conFgAcc1" presStyleIdx="3" presStyleCnt="7">
        <dgm:presLayoutVars>
          <dgm:bulletEnabled val="1"/>
        </dgm:presLayoutVars>
      </dgm:prSet>
      <dgm:spPr/>
    </dgm:pt>
    <dgm:pt modelId="{9080E22A-C5FC-4345-BF31-E92ED35A0D66}" type="pres">
      <dgm:prSet presAssocID="{4AF41F87-BAB9-435E-8382-4F87D3BD261A}" presName="spaceBetweenRectangles" presStyleCnt="0"/>
      <dgm:spPr/>
    </dgm:pt>
    <dgm:pt modelId="{F9EEBA4B-B1DC-4B4E-9A72-8FD98CBB9873}" type="pres">
      <dgm:prSet presAssocID="{04887F00-2F18-4151-89E5-1482B83F7EF3}" presName="parentLin" presStyleCnt="0"/>
      <dgm:spPr/>
    </dgm:pt>
    <dgm:pt modelId="{2976106D-C002-4CD0-A08B-1208D40A7747}" type="pres">
      <dgm:prSet presAssocID="{04887F00-2F18-4151-89E5-1482B83F7EF3}" presName="parentLeftMargin" presStyleLbl="node1" presStyleIdx="3" presStyleCnt="7"/>
      <dgm:spPr/>
      <dgm:t>
        <a:bodyPr/>
        <a:lstStyle/>
        <a:p>
          <a:endParaRPr lang="th-TH"/>
        </a:p>
      </dgm:t>
    </dgm:pt>
    <dgm:pt modelId="{B0EDB522-1C10-4F66-9303-8364B6C25A3A}" type="pres">
      <dgm:prSet presAssocID="{04887F00-2F18-4151-89E5-1482B83F7EF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6281A41-7394-40B0-8770-2085B8B9FD48}" type="pres">
      <dgm:prSet presAssocID="{04887F00-2F18-4151-89E5-1482B83F7EF3}" presName="negativeSpace" presStyleCnt="0"/>
      <dgm:spPr/>
    </dgm:pt>
    <dgm:pt modelId="{0267B121-21C5-4442-8280-EC804426C612}" type="pres">
      <dgm:prSet presAssocID="{04887F00-2F18-4151-89E5-1482B83F7EF3}" presName="childText" presStyleLbl="conFgAcc1" presStyleIdx="4" presStyleCnt="7">
        <dgm:presLayoutVars>
          <dgm:bulletEnabled val="1"/>
        </dgm:presLayoutVars>
      </dgm:prSet>
      <dgm:spPr/>
    </dgm:pt>
    <dgm:pt modelId="{0C2E7903-CE43-4374-A1EC-80E2DCCBB62F}" type="pres">
      <dgm:prSet presAssocID="{E595AEFC-E287-406A-A98C-D73D2074EFAE}" presName="spaceBetweenRectangles" presStyleCnt="0"/>
      <dgm:spPr/>
    </dgm:pt>
    <dgm:pt modelId="{920BD715-6255-4B81-907D-E7118A46745F}" type="pres">
      <dgm:prSet presAssocID="{AFB021EB-E04C-4058-8B42-9291144B53E2}" presName="parentLin" presStyleCnt="0"/>
      <dgm:spPr/>
    </dgm:pt>
    <dgm:pt modelId="{686E4EB1-668A-472B-83D9-B4AF701C9F86}" type="pres">
      <dgm:prSet presAssocID="{AFB021EB-E04C-4058-8B42-9291144B53E2}" presName="parentLeftMargin" presStyleLbl="node1" presStyleIdx="4" presStyleCnt="7"/>
      <dgm:spPr/>
      <dgm:t>
        <a:bodyPr/>
        <a:lstStyle/>
        <a:p>
          <a:endParaRPr lang="th-TH"/>
        </a:p>
      </dgm:t>
    </dgm:pt>
    <dgm:pt modelId="{74EDC3CC-044A-467D-8150-DDD377EFB76D}" type="pres">
      <dgm:prSet presAssocID="{AFB021EB-E04C-4058-8B42-9291144B53E2}" presName="parentText" presStyleLbl="node1" presStyleIdx="5" presStyleCnt="7" custScaleY="10178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566047-DB08-4BBD-849E-E8ABBF917EB7}" type="pres">
      <dgm:prSet presAssocID="{AFB021EB-E04C-4058-8B42-9291144B53E2}" presName="negativeSpace" presStyleCnt="0"/>
      <dgm:spPr/>
    </dgm:pt>
    <dgm:pt modelId="{1D748080-19D4-4447-92CE-48277DFDBA17}" type="pres">
      <dgm:prSet presAssocID="{AFB021EB-E04C-4058-8B42-9291144B53E2}" presName="childText" presStyleLbl="conFgAcc1" presStyleIdx="5" presStyleCnt="7">
        <dgm:presLayoutVars>
          <dgm:bulletEnabled val="1"/>
        </dgm:presLayoutVars>
      </dgm:prSet>
      <dgm:spPr/>
    </dgm:pt>
    <dgm:pt modelId="{97576455-A4E3-4256-9F00-68A4BD8FD7EF}" type="pres">
      <dgm:prSet presAssocID="{18C9BA37-5700-46E4-A27C-D5E40C9F3517}" presName="spaceBetweenRectangles" presStyleCnt="0"/>
      <dgm:spPr/>
    </dgm:pt>
    <dgm:pt modelId="{2CDD36B7-6933-41F3-8AC9-23A4BAB922E8}" type="pres">
      <dgm:prSet presAssocID="{84C433A8-4824-4E8C-9D30-722B739A3953}" presName="parentLin" presStyleCnt="0"/>
      <dgm:spPr/>
    </dgm:pt>
    <dgm:pt modelId="{86880436-35D7-407D-9785-CBB28006A4DC}" type="pres">
      <dgm:prSet presAssocID="{84C433A8-4824-4E8C-9D30-722B739A3953}" presName="parentLeftMargin" presStyleLbl="node1" presStyleIdx="5" presStyleCnt="7"/>
      <dgm:spPr/>
      <dgm:t>
        <a:bodyPr/>
        <a:lstStyle/>
        <a:p>
          <a:endParaRPr lang="th-TH"/>
        </a:p>
      </dgm:t>
    </dgm:pt>
    <dgm:pt modelId="{A62998C6-912B-4E69-8DF4-2524FB1B08CE}" type="pres">
      <dgm:prSet presAssocID="{84C433A8-4824-4E8C-9D30-722B739A3953}" presName="parentText" presStyleLbl="node1" presStyleIdx="6" presStyleCnt="7" custScaleX="1344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A2C444-AAB2-4D1B-9854-8E67C1C7C11D}" type="pres">
      <dgm:prSet presAssocID="{84C433A8-4824-4E8C-9D30-722B739A3953}" presName="negativeSpace" presStyleCnt="0"/>
      <dgm:spPr/>
    </dgm:pt>
    <dgm:pt modelId="{13836E1A-A037-4628-A91E-5DACD26427B1}" type="pres">
      <dgm:prSet presAssocID="{84C433A8-4824-4E8C-9D30-722B739A395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EFE5ABF8-EC77-402E-93E4-8BF247B113FD}" type="presOf" srcId="{5DC155B3-69C3-4CA5-8B31-409E72566CC4}" destId="{5BA4054B-A6C8-4971-91E2-555F253C2F97}" srcOrd="1" destOrd="0" presId="urn:microsoft.com/office/officeart/2005/8/layout/list1"/>
    <dgm:cxn modelId="{A5314A25-817B-4696-8CDE-E7C91F7EB5FB}" type="presOf" srcId="{681015AF-B2C4-4B0C-A3C9-6B4B998F828B}" destId="{85453761-7C47-4EA2-B2CE-CF14519C0786}" srcOrd="0" destOrd="0" presId="urn:microsoft.com/office/officeart/2005/8/layout/list1"/>
    <dgm:cxn modelId="{91C03D14-5FAF-4FB4-BD48-B5A8F50694EC}" type="presOf" srcId="{BFC1D1CB-FC81-4A5C-8532-9536643BA945}" destId="{49734F9C-2CA8-4285-9588-1EBD50FF82DE}" srcOrd="0" destOrd="0" presId="urn:microsoft.com/office/officeart/2005/8/layout/list1"/>
    <dgm:cxn modelId="{F8961A01-E5B0-4122-BA5D-CB9625B21E59}" srcId="{681015AF-B2C4-4B0C-A3C9-6B4B998F828B}" destId="{75778F05-B76D-416D-9C66-729CA4E4093A}" srcOrd="2" destOrd="0" parTransId="{E4574FFC-E77E-4D4F-AA40-05C07519DC60}" sibTransId="{A5341C57-EDB0-41BD-AC46-978C9DE9EF24}"/>
    <dgm:cxn modelId="{CD12D106-26F4-4030-8814-4483E5961A72}" type="presOf" srcId="{AFB021EB-E04C-4058-8B42-9291144B53E2}" destId="{686E4EB1-668A-472B-83D9-B4AF701C9F86}" srcOrd="0" destOrd="0" presId="urn:microsoft.com/office/officeart/2005/8/layout/list1"/>
    <dgm:cxn modelId="{368903ED-8B18-41D5-B1A0-AAE618526101}" type="presOf" srcId="{3C86517A-3002-40D3-AF14-D5687EAC2D0B}" destId="{21BA7203-527A-4F4C-974E-82A370E3E778}" srcOrd="1" destOrd="0" presId="urn:microsoft.com/office/officeart/2005/8/layout/list1"/>
    <dgm:cxn modelId="{D4CCA50E-8FE1-4505-A25D-E5CFB5BAC15B}" srcId="{681015AF-B2C4-4B0C-A3C9-6B4B998F828B}" destId="{AFB021EB-E04C-4058-8B42-9291144B53E2}" srcOrd="5" destOrd="0" parTransId="{94C74EA1-D016-4E5E-90F0-10DAA3890930}" sibTransId="{18C9BA37-5700-46E4-A27C-D5E40C9F3517}"/>
    <dgm:cxn modelId="{10905237-F0E1-40BE-9B67-E09496B1CC5D}" srcId="{681015AF-B2C4-4B0C-A3C9-6B4B998F828B}" destId="{84C433A8-4824-4E8C-9D30-722B739A3953}" srcOrd="6" destOrd="0" parTransId="{5649D177-C840-46C4-83FC-B9106B7EE732}" sibTransId="{FCA5CD39-DE54-4449-B385-377069F251C8}"/>
    <dgm:cxn modelId="{4FDAFEEE-CE8D-4726-B712-6F0A38DF48C6}" type="presOf" srcId="{04887F00-2F18-4151-89E5-1482B83F7EF3}" destId="{B0EDB522-1C10-4F66-9303-8364B6C25A3A}" srcOrd="1" destOrd="0" presId="urn:microsoft.com/office/officeart/2005/8/layout/list1"/>
    <dgm:cxn modelId="{8CECDF44-B93D-433F-9082-C2DA05985E05}" type="presOf" srcId="{BFC1D1CB-FC81-4A5C-8532-9536643BA945}" destId="{706AB710-0B7D-4F9A-A03E-6C8AB3E8B453}" srcOrd="1" destOrd="0" presId="urn:microsoft.com/office/officeart/2005/8/layout/list1"/>
    <dgm:cxn modelId="{64518AC0-E864-41B2-9942-DFAA349C43E7}" srcId="{681015AF-B2C4-4B0C-A3C9-6B4B998F828B}" destId="{04887F00-2F18-4151-89E5-1482B83F7EF3}" srcOrd="4" destOrd="0" parTransId="{D7CDBA0F-5DA4-4386-A4B4-10FE8703002E}" sibTransId="{E595AEFC-E287-406A-A98C-D73D2074EFAE}"/>
    <dgm:cxn modelId="{408DAA64-E77A-4457-8719-4EF7A15B04E3}" type="presOf" srcId="{75778F05-B76D-416D-9C66-729CA4E4093A}" destId="{644042B0-1BFF-4BE9-9F45-51ED24A80F27}" srcOrd="1" destOrd="0" presId="urn:microsoft.com/office/officeart/2005/8/layout/list1"/>
    <dgm:cxn modelId="{7CA772B7-E091-45B5-B575-8C77F0F6C852}" type="presOf" srcId="{5DC155B3-69C3-4CA5-8B31-409E72566CC4}" destId="{CB11F1DC-2591-418B-89B8-925B73CFDD1F}" srcOrd="0" destOrd="0" presId="urn:microsoft.com/office/officeart/2005/8/layout/list1"/>
    <dgm:cxn modelId="{EA17E8ED-5FCD-4CBE-92C3-D55F3C58682A}" type="presOf" srcId="{04887F00-2F18-4151-89E5-1482B83F7EF3}" destId="{2976106D-C002-4CD0-A08B-1208D40A7747}" srcOrd="0" destOrd="0" presId="urn:microsoft.com/office/officeart/2005/8/layout/list1"/>
    <dgm:cxn modelId="{ED27C2E7-AB8C-46F4-8E2C-955FCB26139C}" srcId="{681015AF-B2C4-4B0C-A3C9-6B4B998F828B}" destId="{5DC155B3-69C3-4CA5-8B31-409E72566CC4}" srcOrd="1" destOrd="0" parTransId="{CA46D3C9-DDA2-462B-9FA4-D3DC74541EC2}" sibTransId="{C9A7034A-0844-4187-AB50-743DB65DA342}"/>
    <dgm:cxn modelId="{CCD55062-3850-4996-942F-D69C7B7B1B86}" type="presOf" srcId="{75778F05-B76D-416D-9C66-729CA4E4093A}" destId="{4282E74D-5528-434B-B47D-489334B67379}" srcOrd="0" destOrd="0" presId="urn:microsoft.com/office/officeart/2005/8/layout/list1"/>
    <dgm:cxn modelId="{E91CBF25-121B-44EF-928B-DDA463069A54}" type="presOf" srcId="{AFB021EB-E04C-4058-8B42-9291144B53E2}" destId="{74EDC3CC-044A-467D-8150-DDD377EFB76D}" srcOrd="1" destOrd="0" presId="urn:microsoft.com/office/officeart/2005/8/layout/list1"/>
    <dgm:cxn modelId="{19F28042-1503-4303-BD03-98B90E2D9E0F}" type="presOf" srcId="{84C433A8-4824-4E8C-9D30-722B739A3953}" destId="{86880436-35D7-407D-9785-CBB28006A4DC}" srcOrd="0" destOrd="0" presId="urn:microsoft.com/office/officeart/2005/8/layout/list1"/>
    <dgm:cxn modelId="{D0B1B8D4-DC7E-46E1-8C02-A544EC4FCD9B}" type="presOf" srcId="{3C86517A-3002-40D3-AF14-D5687EAC2D0B}" destId="{51B6A493-C08B-421B-8AA2-9D23E6595716}" srcOrd="0" destOrd="0" presId="urn:microsoft.com/office/officeart/2005/8/layout/list1"/>
    <dgm:cxn modelId="{E239904A-2AD9-4C2C-AD9B-2321E4CE2B8D}" srcId="{681015AF-B2C4-4B0C-A3C9-6B4B998F828B}" destId="{3C86517A-3002-40D3-AF14-D5687EAC2D0B}" srcOrd="0" destOrd="0" parTransId="{7C34E960-6EA4-4AA5-86CB-7BC1B149F8FB}" sibTransId="{41CCBDC6-E1FF-4EB8-81A4-32638D0B9266}"/>
    <dgm:cxn modelId="{6C9BEF92-31E7-431A-9411-F2F75A999019}" srcId="{681015AF-B2C4-4B0C-A3C9-6B4B998F828B}" destId="{BFC1D1CB-FC81-4A5C-8532-9536643BA945}" srcOrd="3" destOrd="0" parTransId="{23BDAA65-D995-407A-BB94-8EE1D9FFD2FB}" sibTransId="{4AF41F87-BAB9-435E-8382-4F87D3BD261A}"/>
    <dgm:cxn modelId="{BF621390-CF1A-48AF-B5C4-CA6E9463EF09}" type="presOf" srcId="{84C433A8-4824-4E8C-9D30-722B739A3953}" destId="{A62998C6-912B-4E69-8DF4-2524FB1B08CE}" srcOrd="1" destOrd="0" presId="urn:microsoft.com/office/officeart/2005/8/layout/list1"/>
    <dgm:cxn modelId="{D7F255E1-8A94-48CF-96DE-0D3398931D88}" type="presParOf" srcId="{85453761-7C47-4EA2-B2CE-CF14519C0786}" destId="{57E06080-DCA1-4C39-995F-6634CE162B65}" srcOrd="0" destOrd="0" presId="urn:microsoft.com/office/officeart/2005/8/layout/list1"/>
    <dgm:cxn modelId="{E5B070F1-E257-44AA-84BF-65F540BE0E32}" type="presParOf" srcId="{57E06080-DCA1-4C39-995F-6634CE162B65}" destId="{51B6A493-C08B-421B-8AA2-9D23E6595716}" srcOrd="0" destOrd="0" presId="urn:microsoft.com/office/officeart/2005/8/layout/list1"/>
    <dgm:cxn modelId="{9E630B86-ED86-4D72-A44C-8DDEC3049549}" type="presParOf" srcId="{57E06080-DCA1-4C39-995F-6634CE162B65}" destId="{21BA7203-527A-4F4C-974E-82A370E3E778}" srcOrd="1" destOrd="0" presId="urn:microsoft.com/office/officeart/2005/8/layout/list1"/>
    <dgm:cxn modelId="{866AECCD-9DBF-40EE-902C-9FBF2C6E51E2}" type="presParOf" srcId="{85453761-7C47-4EA2-B2CE-CF14519C0786}" destId="{0921ECCE-616B-4915-A05E-DBF54FB32702}" srcOrd="1" destOrd="0" presId="urn:microsoft.com/office/officeart/2005/8/layout/list1"/>
    <dgm:cxn modelId="{EAE1AA03-2208-4413-9C17-AA6ED27D11F8}" type="presParOf" srcId="{85453761-7C47-4EA2-B2CE-CF14519C0786}" destId="{AC840D20-B854-4BBD-8E37-4B16D785F7EB}" srcOrd="2" destOrd="0" presId="urn:microsoft.com/office/officeart/2005/8/layout/list1"/>
    <dgm:cxn modelId="{63C4637C-4155-42A1-A70E-0DA779B757DA}" type="presParOf" srcId="{85453761-7C47-4EA2-B2CE-CF14519C0786}" destId="{EEC4CE89-3401-4CA3-9551-8F6B49E65C24}" srcOrd="3" destOrd="0" presId="urn:microsoft.com/office/officeart/2005/8/layout/list1"/>
    <dgm:cxn modelId="{0A301E50-75D5-4123-98EB-94890835566B}" type="presParOf" srcId="{85453761-7C47-4EA2-B2CE-CF14519C0786}" destId="{674C83C8-54C5-45AB-897A-3AE8C4F78BF5}" srcOrd="4" destOrd="0" presId="urn:microsoft.com/office/officeart/2005/8/layout/list1"/>
    <dgm:cxn modelId="{12D5A55C-2CF3-4ADE-B803-075A4798409A}" type="presParOf" srcId="{674C83C8-54C5-45AB-897A-3AE8C4F78BF5}" destId="{CB11F1DC-2591-418B-89B8-925B73CFDD1F}" srcOrd="0" destOrd="0" presId="urn:microsoft.com/office/officeart/2005/8/layout/list1"/>
    <dgm:cxn modelId="{85FF4A44-E60C-440F-AA41-C77F0991B29E}" type="presParOf" srcId="{674C83C8-54C5-45AB-897A-3AE8C4F78BF5}" destId="{5BA4054B-A6C8-4971-91E2-555F253C2F97}" srcOrd="1" destOrd="0" presId="urn:microsoft.com/office/officeart/2005/8/layout/list1"/>
    <dgm:cxn modelId="{5F0266D8-2D25-4FCB-9BA7-E39344D8CA14}" type="presParOf" srcId="{85453761-7C47-4EA2-B2CE-CF14519C0786}" destId="{20629BFA-4828-4F48-A7C3-C7E42181EEE6}" srcOrd="5" destOrd="0" presId="urn:microsoft.com/office/officeart/2005/8/layout/list1"/>
    <dgm:cxn modelId="{EDD2D89D-769A-438B-907E-F03A963C7E86}" type="presParOf" srcId="{85453761-7C47-4EA2-B2CE-CF14519C0786}" destId="{CEC9A6C1-9096-4836-BE10-F75F67F69F59}" srcOrd="6" destOrd="0" presId="urn:microsoft.com/office/officeart/2005/8/layout/list1"/>
    <dgm:cxn modelId="{7915ECFF-ACF6-4BFB-87A3-7443853A8D18}" type="presParOf" srcId="{85453761-7C47-4EA2-B2CE-CF14519C0786}" destId="{F67E3F71-3FE7-4AA4-9E97-C26398670957}" srcOrd="7" destOrd="0" presId="urn:microsoft.com/office/officeart/2005/8/layout/list1"/>
    <dgm:cxn modelId="{453B2AE6-BB4B-4FC5-83C2-A275790A184B}" type="presParOf" srcId="{85453761-7C47-4EA2-B2CE-CF14519C0786}" destId="{E0B4368E-8136-49E2-9313-23DBF637BE0A}" srcOrd="8" destOrd="0" presId="urn:microsoft.com/office/officeart/2005/8/layout/list1"/>
    <dgm:cxn modelId="{2422586C-C711-466B-AD20-BB34FC9F925D}" type="presParOf" srcId="{E0B4368E-8136-49E2-9313-23DBF637BE0A}" destId="{4282E74D-5528-434B-B47D-489334B67379}" srcOrd="0" destOrd="0" presId="urn:microsoft.com/office/officeart/2005/8/layout/list1"/>
    <dgm:cxn modelId="{AB902699-A105-4939-9543-51687A41FBA5}" type="presParOf" srcId="{E0B4368E-8136-49E2-9313-23DBF637BE0A}" destId="{644042B0-1BFF-4BE9-9F45-51ED24A80F27}" srcOrd="1" destOrd="0" presId="urn:microsoft.com/office/officeart/2005/8/layout/list1"/>
    <dgm:cxn modelId="{2263A433-734D-4D6D-B35C-A71F274F1983}" type="presParOf" srcId="{85453761-7C47-4EA2-B2CE-CF14519C0786}" destId="{91E1CA9C-AFF6-4CB3-843C-FB187A35A6DC}" srcOrd="9" destOrd="0" presId="urn:microsoft.com/office/officeart/2005/8/layout/list1"/>
    <dgm:cxn modelId="{C42DB88E-E263-4B1E-8576-277685B29F4D}" type="presParOf" srcId="{85453761-7C47-4EA2-B2CE-CF14519C0786}" destId="{A82384DD-93B7-4668-8927-7F9963D0DF2D}" srcOrd="10" destOrd="0" presId="urn:microsoft.com/office/officeart/2005/8/layout/list1"/>
    <dgm:cxn modelId="{71DFCBBC-0E3B-4C28-9A2F-195366E5C666}" type="presParOf" srcId="{85453761-7C47-4EA2-B2CE-CF14519C0786}" destId="{9E792DBE-ED69-4913-A783-E8DF518DF74F}" srcOrd="11" destOrd="0" presId="urn:microsoft.com/office/officeart/2005/8/layout/list1"/>
    <dgm:cxn modelId="{BA5C777C-6E60-4721-A89E-3E006BB06BFB}" type="presParOf" srcId="{85453761-7C47-4EA2-B2CE-CF14519C0786}" destId="{F1DE52AE-94BA-4FE3-8ADE-46A90E329BC7}" srcOrd="12" destOrd="0" presId="urn:microsoft.com/office/officeart/2005/8/layout/list1"/>
    <dgm:cxn modelId="{80ED12BA-EEE4-4BE2-8C6B-EDBB16FB7391}" type="presParOf" srcId="{F1DE52AE-94BA-4FE3-8ADE-46A90E329BC7}" destId="{49734F9C-2CA8-4285-9588-1EBD50FF82DE}" srcOrd="0" destOrd="0" presId="urn:microsoft.com/office/officeart/2005/8/layout/list1"/>
    <dgm:cxn modelId="{4D3C9AD7-FFFB-4B7A-A5DE-2DF9EDAB552B}" type="presParOf" srcId="{F1DE52AE-94BA-4FE3-8ADE-46A90E329BC7}" destId="{706AB710-0B7D-4F9A-A03E-6C8AB3E8B453}" srcOrd="1" destOrd="0" presId="urn:microsoft.com/office/officeart/2005/8/layout/list1"/>
    <dgm:cxn modelId="{D41518EF-AE0A-49BE-BA1D-97B9622C55A6}" type="presParOf" srcId="{85453761-7C47-4EA2-B2CE-CF14519C0786}" destId="{93E0E6F3-F638-40C1-92E1-F5DC7671B57E}" srcOrd="13" destOrd="0" presId="urn:microsoft.com/office/officeart/2005/8/layout/list1"/>
    <dgm:cxn modelId="{1429BD15-97DD-4D74-9097-C88D8231D0AE}" type="presParOf" srcId="{85453761-7C47-4EA2-B2CE-CF14519C0786}" destId="{633F390A-2734-4B90-A670-5C67B8092721}" srcOrd="14" destOrd="0" presId="urn:microsoft.com/office/officeart/2005/8/layout/list1"/>
    <dgm:cxn modelId="{30F0FEB0-3C38-4AA7-B035-AC2830A5660E}" type="presParOf" srcId="{85453761-7C47-4EA2-B2CE-CF14519C0786}" destId="{9080E22A-C5FC-4345-BF31-E92ED35A0D66}" srcOrd="15" destOrd="0" presId="urn:microsoft.com/office/officeart/2005/8/layout/list1"/>
    <dgm:cxn modelId="{73D93430-46B7-4761-A31E-79B620B2A2C3}" type="presParOf" srcId="{85453761-7C47-4EA2-B2CE-CF14519C0786}" destId="{F9EEBA4B-B1DC-4B4E-9A72-8FD98CBB9873}" srcOrd="16" destOrd="0" presId="urn:microsoft.com/office/officeart/2005/8/layout/list1"/>
    <dgm:cxn modelId="{296A6E5F-0F1B-4008-BDDB-4D6D346C906A}" type="presParOf" srcId="{F9EEBA4B-B1DC-4B4E-9A72-8FD98CBB9873}" destId="{2976106D-C002-4CD0-A08B-1208D40A7747}" srcOrd="0" destOrd="0" presId="urn:microsoft.com/office/officeart/2005/8/layout/list1"/>
    <dgm:cxn modelId="{D0EF7577-46BF-48D3-93A5-6F8AF1DD4631}" type="presParOf" srcId="{F9EEBA4B-B1DC-4B4E-9A72-8FD98CBB9873}" destId="{B0EDB522-1C10-4F66-9303-8364B6C25A3A}" srcOrd="1" destOrd="0" presId="urn:microsoft.com/office/officeart/2005/8/layout/list1"/>
    <dgm:cxn modelId="{D4085C07-4516-40B4-ABF2-78984A71A10C}" type="presParOf" srcId="{85453761-7C47-4EA2-B2CE-CF14519C0786}" destId="{86281A41-7394-40B0-8770-2085B8B9FD48}" srcOrd="17" destOrd="0" presId="urn:microsoft.com/office/officeart/2005/8/layout/list1"/>
    <dgm:cxn modelId="{8CF1BCE7-7FF6-4B85-8627-17568ED7474E}" type="presParOf" srcId="{85453761-7C47-4EA2-B2CE-CF14519C0786}" destId="{0267B121-21C5-4442-8280-EC804426C612}" srcOrd="18" destOrd="0" presId="urn:microsoft.com/office/officeart/2005/8/layout/list1"/>
    <dgm:cxn modelId="{9AD7C555-D2B1-4EEA-85CB-2E3E90722E48}" type="presParOf" srcId="{85453761-7C47-4EA2-B2CE-CF14519C0786}" destId="{0C2E7903-CE43-4374-A1EC-80E2DCCBB62F}" srcOrd="19" destOrd="0" presId="urn:microsoft.com/office/officeart/2005/8/layout/list1"/>
    <dgm:cxn modelId="{A41924DE-60B5-400F-A44A-F8A2DA9B36EE}" type="presParOf" srcId="{85453761-7C47-4EA2-B2CE-CF14519C0786}" destId="{920BD715-6255-4B81-907D-E7118A46745F}" srcOrd="20" destOrd="0" presId="urn:microsoft.com/office/officeart/2005/8/layout/list1"/>
    <dgm:cxn modelId="{571CE0A2-4FFA-4166-8866-37E05C36F936}" type="presParOf" srcId="{920BD715-6255-4B81-907D-E7118A46745F}" destId="{686E4EB1-668A-472B-83D9-B4AF701C9F86}" srcOrd="0" destOrd="0" presId="urn:microsoft.com/office/officeart/2005/8/layout/list1"/>
    <dgm:cxn modelId="{6D479F11-6899-4AFF-BEB1-CDC210A995F4}" type="presParOf" srcId="{920BD715-6255-4B81-907D-E7118A46745F}" destId="{74EDC3CC-044A-467D-8150-DDD377EFB76D}" srcOrd="1" destOrd="0" presId="urn:microsoft.com/office/officeart/2005/8/layout/list1"/>
    <dgm:cxn modelId="{F37DC9AB-803F-4311-9786-6316095CDBAC}" type="presParOf" srcId="{85453761-7C47-4EA2-B2CE-CF14519C0786}" destId="{4C566047-DB08-4BBD-849E-E8ABBF917EB7}" srcOrd="21" destOrd="0" presId="urn:microsoft.com/office/officeart/2005/8/layout/list1"/>
    <dgm:cxn modelId="{B07D2711-9A5A-4FCE-A0FE-0B5655897965}" type="presParOf" srcId="{85453761-7C47-4EA2-B2CE-CF14519C0786}" destId="{1D748080-19D4-4447-92CE-48277DFDBA17}" srcOrd="22" destOrd="0" presId="urn:microsoft.com/office/officeart/2005/8/layout/list1"/>
    <dgm:cxn modelId="{8C7374A6-908B-44D3-90C2-0289CF079F2D}" type="presParOf" srcId="{85453761-7C47-4EA2-B2CE-CF14519C0786}" destId="{97576455-A4E3-4256-9F00-68A4BD8FD7EF}" srcOrd="23" destOrd="0" presId="urn:microsoft.com/office/officeart/2005/8/layout/list1"/>
    <dgm:cxn modelId="{D4C8E0EA-85F0-4371-8707-1307128CFE2A}" type="presParOf" srcId="{85453761-7C47-4EA2-B2CE-CF14519C0786}" destId="{2CDD36B7-6933-41F3-8AC9-23A4BAB922E8}" srcOrd="24" destOrd="0" presId="urn:microsoft.com/office/officeart/2005/8/layout/list1"/>
    <dgm:cxn modelId="{4D592413-9DCD-430D-A234-B87C112BA31C}" type="presParOf" srcId="{2CDD36B7-6933-41F3-8AC9-23A4BAB922E8}" destId="{86880436-35D7-407D-9785-CBB28006A4DC}" srcOrd="0" destOrd="0" presId="urn:microsoft.com/office/officeart/2005/8/layout/list1"/>
    <dgm:cxn modelId="{79C99D5B-F287-4CA3-98AF-FA7125AEDDE3}" type="presParOf" srcId="{2CDD36B7-6933-41F3-8AC9-23A4BAB922E8}" destId="{A62998C6-912B-4E69-8DF4-2524FB1B08CE}" srcOrd="1" destOrd="0" presId="urn:microsoft.com/office/officeart/2005/8/layout/list1"/>
    <dgm:cxn modelId="{D9F0B272-7DA3-4AFE-99D1-ED7D8E3165FD}" type="presParOf" srcId="{85453761-7C47-4EA2-B2CE-CF14519C0786}" destId="{34A2C444-AAB2-4D1B-9854-8E67C1C7C11D}" srcOrd="25" destOrd="0" presId="urn:microsoft.com/office/officeart/2005/8/layout/list1"/>
    <dgm:cxn modelId="{F1A75C9D-0ADF-43BF-B52E-2B1925E5A1E4}" type="presParOf" srcId="{85453761-7C47-4EA2-B2CE-CF14519C0786}" destId="{13836E1A-A037-4628-A91E-5DACD26427B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F500E1-30DD-444A-951C-469C4921C4E2}" type="doc">
      <dgm:prSet loTypeId="urn:microsoft.com/office/officeart/2008/layout/BendingPictureBlocks" loCatId="picture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5102CAA-97E6-4238-AF52-1ACA1A8E772E}">
      <dgm:prSet phldrT="[Text]" custT="1"/>
      <dgm:spPr/>
      <dgm:t>
        <a:bodyPr/>
        <a:lstStyle/>
        <a:p>
          <a:r>
            <a:rPr lang="th-TH" sz="3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ซื้อ</a:t>
          </a:r>
          <a:endParaRPr lang="th-TH" sz="3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02849D2-EF21-44DE-98FA-71BC775D4FB9}" type="parTrans" cxnId="{F148D0CD-C754-4C56-B729-2542626C9D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B2C42E7E-DBB3-487E-80A2-C018B2B27267}" type="sibTrans" cxnId="{F148D0CD-C754-4C56-B729-2542626C9D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8A10326D-7592-4BB9-B8D9-167C60B51DAB}">
      <dgm:prSet phldrT="[Text]" custT="1"/>
      <dgm:spPr/>
      <dgm:t>
        <a:bodyPr/>
        <a:lstStyle/>
        <a:p>
          <a:r>
            <a:rPr lang="th-TH" sz="3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จ้าง</a:t>
          </a:r>
          <a:endParaRPr lang="th-TH" sz="3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1EC6ACD-1318-4120-A866-0BF395470071}" type="parTrans" cxnId="{04E1692B-66C7-4650-A43F-F12BC4DFE535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4FE21551-2E04-41AE-80EB-09E4138C85A7}" type="sibTrans" cxnId="{04E1692B-66C7-4650-A43F-F12BC4DFE535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3AE2C389-043F-4494-B1DD-A4D7ADCA69D8}">
      <dgm:prSet phldrT="[Text]" custT="1"/>
      <dgm:spPr/>
      <dgm:t>
        <a:bodyPr/>
        <a:lstStyle/>
        <a:p>
          <a:r>
            <a:rPr lang="th-TH" sz="3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เช่า</a:t>
          </a:r>
          <a:endParaRPr lang="th-TH" sz="3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ED6BE69-20BE-4E8D-9BF8-DD4CB7D7FCF7}" type="parTrans" cxnId="{ECFB1EEF-E496-47E8-8F94-42E5E78C1AA7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81BC7DB-674C-40AF-A291-A63EFEBF8124}" type="sibTrans" cxnId="{ECFB1EEF-E496-47E8-8F94-42E5E78C1AA7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5DD0E6FB-C075-441D-8182-E544B159B73A}">
      <dgm:prSet phldrT="[Text]" custT="1"/>
      <dgm:spPr/>
      <dgm:t>
        <a:bodyPr/>
        <a:lstStyle/>
        <a:p>
          <a:r>
            <a:rPr lang="th-TH" sz="3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แลกเปลี่ยน</a:t>
          </a:r>
          <a:endParaRPr lang="th-TH" sz="3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161F7C2-A977-4D32-A850-C61155242D3F}" type="parTrans" cxnId="{B312F3E4-7A6C-4282-B550-F4EA62D111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240AF98-C047-44CE-B035-48E1B1665885}" type="sibTrans" cxnId="{B312F3E4-7A6C-4282-B550-F4EA62D111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36DC2EF0-6AF2-47A2-BA8F-36FEB478BC02}">
      <dgm:prSet phldrT="[Text]" custT="1"/>
      <dgm:spPr/>
      <dgm:t>
        <a:bodyPr/>
        <a:lstStyle/>
        <a:p>
          <a:r>
            <a:rPr lang="th-TH" sz="30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นิติกรรมอื่น ตามที่กำหนดในกฎกระทรวง</a:t>
          </a:r>
          <a:endParaRPr lang="th-TH" sz="30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368E541-9D97-437A-8B4A-47CE52B9E7DC}" type="parTrans" cxnId="{F6A227DB-F5B1-4F54-BE74-9E633B16B5CC}">
      <dgm:prSet/>
      <dgm:spPr/>
      <dgm:t>
        <a:bodyPr/>
        <a:lstStyle/>
        <a:p>
          <a:endParaRPr lang="th-TH"/>
        </a:p>
      </dgm:t>
    </dgm:pt>
    <dgm:pt modelId="{E0276CDF-A2E0-4CDD-A962-B69D500FCFEB}" type="sibTrans" cxnId="{F6A227DB-F5B1-4F54-BE74-9E633B16B5CC}">
      <dgm:prSet/>
      <dgm:spPr/>
      <dgm:t>
        <a:bodyPr/>
        <a:lstStyle/>
        <a:p>
          <a:endParaRPr lang="th-TH"/>
        </a:p>
      </dgm:t>
    </dgm:pt>
    <dgm:pt modelId="{F00D9707-A409-41DA-AA52-6926A61C62AC}" type="pres">
      <dgm:prSet presAssocID="{76F500E1-30DD-444A-951C-469C4921C4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th-TH"/>
        </a:p>
      </dgm:t>
    </dgm:pt>
    <dgm:pt modelId="{E8046EA9-AF6C-4E09-B497-96DEB91B70F5}" type="pres">
      <dgm:prSet presAssocID="{85102CAA-97E6-4238-AF52-1ACA1A8E772E}" presName="composite" presStyleCnt="0"/>
      <dgm:spPr/>
      <dgm:t>
        <a:bodyPr/>
        <a:lstStyle/>
        <a:p>
          <a:endParaRPr lang="th-TH"/>
        </a:p>
      </dgm:t>
    </dgm:pt>
    <dgm:pt modelId="{66AB8F02-C57A-44AF-B95C-879461829CF5}" type="pres">
      <dgm:prSet presAssocID="{85102CAA-97E6-4238-AF52-1ACA1A8E772E}" presName="rect1" presStyleLbl="bgImgPlace1" presStyleIdx="0" presStyleCnt="5" custScaleX="95064" custScaleY="101343" custLinFactNeighborX="30703" custLinFactNeighborY="-21545"/>
      <dgm:spPr>
        <a:blipFill>
          <a:blip xmlns:r="http://schemas.openxmlformats.org/officeDocument/2006/relationships" r:embed="rId1">
            <a:extLst/>
          </a:blip>
          <a:srcRect/>
          <a:stretch>
            <a:fillRect l="-7000" r="-7000"/>
          </a:stretch>
        </a:blipFill>
      </dgm:spPr>
      <dgm:t>
        <a:bodyPr/>
        <a:lstStyle/>
        <a:p>
          <a:endParaRPr lang="th-TH"/>
        </a:p>
      </dgm:t>
    </dgm:pt>
    <dgm:pt modelId="{58A2056E-3AC6-43F1-B7B7-8D277BF60F60}" type="pres">
      <dgm:prSet presAssocID="{85102CAA-97E6-4238-AF52-1ACA1A8E772E}" presName="rect2" presStyleLbl="node1" presStyleIdx="0" presStyleCnt="5" custScaleX="165747" custScaleY="152384" custLinFactNeighborX="8639" custLinFactNeighborY="-7388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0E76CD7-66A3-4977-8979-CD4EEC77A394}" type="pres">
      <dgm:prSet presAssocID="{B2C42E7E-DBB3-487E-80A2-C018B2B27267}" presName="sibTrans" presStyleCnt="0"/>
      <dgm:spPr/>
      <dgm:t>
        <a:bodyPr/>
        <a:lstStyle/>
        <a:p>
          <a:endParaRPr lang="th-TH"/>
        </a:p>
      </dgm:t>
    </dgm:pt>
    <dgm:pt modelId="{D370984C-1FF8-49C3-949B-7F2C75E51CC7}" type="pres">
      <dgm:prSet presAssocID="{8A10326D-7592-4BB9-B8D9-167C60B51DAB}" presName="composite" presStyleCnt="0"/>
      <dgm:spPr/>
      <dgm:t>
        <a:bodyPr/>
        <a:lstStyle/>
        <a:p>
          <a:endParaRPr lang="th-TH"/>
        </a:p>
      </dgm:t>
    </dgm:pt>
    <dgm:pt modelId="{7EC35C7E-C1AA-4CE5-8F4A-59EC9C442A36}" type="pres">
      <dgm:prSet presAssocID="{8A10326D-7592-4BB9-B8D9-167C60B51DAB}" presName="rect1" presStyleLbl="bgImgPlace1" presStyleIdx="1" presStyleCnt="5" custScaleX="91011" custScaleY="102389" custLinFactX="19394" custLinFactNeighborX="100000" custLinFactNeighborY="-23249"/>
      <dgm:spPr>
        <a:blipFill>
          <a:blip xmlns:r="http://schemas.openxmlformats.org/officeDocument/2006/relationships" r:embed="rId2">
            <a:extLst/>
          </a:blip>
          <a:srcRect/>
          <a:stretch>
            <a:fillRect l="-10000" r="-10000"/>
          </a:stretch>
        </a:blipFill>
      </dgm:spPr>
      <dgm:t>
        <a:bodyPr/>
        <a:lstStyle/>
        <a:p>
          <a:endParaRPr lang="th-TH"/>
        </a:p>
      </dgm:t>
    </dgm:pt>
    <dgm:pt modelId="{5E1024A4-C4E4-454D-9339-A5D648278377}" type="pres">
      <dgm:prSet presAssocID="{8A10326D-7592-4BB9-B8D9-167C60B51DAB}" presName="rect2" presStyleLbl="node1" presStyleIdx="1" presStyleCnt="5" custScaleX="161152" custScaleY="140184" custLinFactX="65577" custLinFactNeighborX="100000" custLinFactNeighborY="-7437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C529CF-822D-4DC1-A8A8-43F9F3E1E254}" type="pres">
      <dgm:prSet presAssocID="{4FE21551-2E04-41AE-80EB-09E4138C85A7}" presName="sibTrans" presStyleCnt="0"/>
      <dgm:spPr/>
      <dgm:t>
        <a:bodyPr/>
        <a:lstStyle/>
        <a:p>
          <a:endParaRPr lang="th-TH"/>
        </a:p>
      </dgm:t>
    </dgm:pt>
    <dgm:pt modelId="{0EECE4C3-D2ED-4634-ACCC-590C1204A633}" type="pres">
      <dgm:prSet presAssocID="{3AE2C389-043F-4494-B1DD-A4D7ADCA69D8}" presName="composite" presStyleCnt="0"/>
      <dgm:spPr/>
      <dgm:t>
        <a:bodyPr/>
        <a:lstStyle/>
        <a:p>
          <a:endParaRPr lang="th-TH"/>
        </a:p>
      </dgm:t>
    </dgm:pt>
    <dgm:pt modelId="{12B724D8-B91C-434C-89E9-5FAF3CA74B82}" type="pres">
      <dgm:prSet presAssocID="{3AE2C389-043F-4494-B1DD-A4D7ADCA69D8}" presName="rect1" presStyleLbl="bgImgPlace1" presStyleIdx="2" presStyleCnt="5" custScaleX="79142" custScaleY="104322" custLinFactX="-100000" custLinFactNeighborX="-196766" custLinFactNeighborY="96689"/>
      <dgm:spPr>
        <a:blipFill>
          <a:blip xmlns:r="http://schemas.openxmlformats.org/officeDocument/2006/relationships" r:embed="rId3">
            <a:extLst/>
          </a:blip>
          <a:srcRect/>
          <a:stretch>
            <a:fillRect l="-32000" r="-32000"/>
          </a:stretch>
        </a:blipFill>
      </dgm:spPr>
      <dgm:t>
        <a:bodyPr/>
        <a:lstStyle/>
        <a:p>
          <a:endParaRPr lang="th-TH"/>
        </a:p>
      </dgm:t>
    </dgm:pt>
    <dgm:pt modelId="{C3C0058D-C79C-4435-92CB-2B0D3F025416}" type="pres">
      <dgm:prSet presAssocID="{3AE2C389-043F-4494-B1DD-A4D7ADCA69D8}" presName="rect2" presStyleLbl="node1" presStyleIdx="2" presStyleCnt="5" custScaleX="167241" custScaleY="155304" custLinFactX="-299524" custLinFactY="9110" custLinFactNeighborX="-30000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A088C3-1536-4077-9713-79F8B9C12FD0}" type="pres">
      <dgm:prSet presAssocID="{F81BC7DB-674C-40AF-A291-A63EFEBF8124}" presName="sibTrans" presStyleCnt="0"/>
      <dgm:spPr/>
      <dgm:t>
        <a:bodyPr/>
        <a:lstStyle/>
        <a:p>
          <a:endParaRPr lang="th-TH"/>
        </a:p>
      </dgm:t>
    </dgm:pt>
    <dgm:pt modelId="{13B835D2-6BD1-496A-87EC-EFA3DC205455}" type="pres">
      <dgm:prSet presAssocID="{5DD0E6FB-C075-441D-8182-E544B159B73A}" presName="composite" presStyleCnt="0"/>
      <dgm:spPr/>
      <dgm:t>
        <a:bodyPr/>
        <a:lstStyle/>
        <a:p>
          <a:endParaRPr lang="th-TH"/>
        </a:p>
      </dgm:t>
    </dgm:pt>
    <dgm:pt modelId="{88B04F61-DF5E-4CDA-8F9F-77F27E3AEFF3}" type="pres">
      <dgm:prSet presAssocID="{5DD0E6FB-C075-441D-8182-E544B159B73A}" presName="rect1" presStyleLbl="bgImgPlace1" presStyleIdx="3" presStyleCnt="5" custScaleX="76091" custScaleY="92070" custLinFactX="100000" custLinFactNeighborX="175879" custLinFactNeighborY="-41423"/>
      <dgm:spPr>
        <a:blipFill>
          <a:blip xmlns:r="http://schemas.openxmlformats.org/officeDocument/2006/relationships" r:embed="rId4">
            <a:extLst/>
          </a:blip>
          <a:srcRect/>
          <a:stretch>
            <a:fillRect l="-20000" r="-20000"/>
          </a:stretch>
        </a:blipFill>
      </dgm:spPr>
      <dgm:t>
        <a:bodyPr/>
        <a:lstStyle/>
        <a:p>
          <a:endParaRPr lang="th-TH"/>
        </a:p>
      </dgm:t>
    </dgm:pt>
    <dgm:pt modelId="{BEA2DAB0-5143-4239-97F3-737040D9EF0F}" type="pres">
      <dgm:prSet presAssocID="{5DD0E6FB-C075-441D-8182-E544B159B73A}" presName="rect2" presStyleLbl="node1" presStyleIdx="3" presStyleCnt="5" custScaleX="171793" custScaleY="150892" custLinFactX="200000" custLinFactNeighborX="259760" custLinFactNeighborY="-9792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B1719F-5CE4-485A-8957-5961DDF40B0D}" type="pres">
      <dgm:prSet presAssocID="{F240AF98-C047-44CE-B035-48E1B1665885}" presName="sibTrans" presStyleCnt="0"/>
      <dgm:spPr/>
    </dgm:pt>
    <dgm:pt modelId="{F4BB7B3B-21B9-4B6C-A14D-29BE68A05317}" type="pres">
      <dgm:prSet presAssocID="{36DC2EF0-6AF2-47A2-BA8F-36FEB478BC02}" presName="composite" presStyleCnt="0"/>
      <dgm:spPr/>
    </dgm:pt>
    <dgm:pt modelId="{84AE667C-96CD-435F-B804-812AF7B53920}" type="pres">
      <dgm:prSet presAssocID="{36DC2EF0-6AF2-47A2-BA8F-36FEB478BC02}" presName="rect1" presStyleLbl="bgImgPlace1" presStyleIdx="4" presStyleCnt="5" custLinFactNeighborX="-49377" custLinFactNeighborY="95968"/>
      <dgm:spPr/>
      <dgm:t>
        <a:bodyPr/>
        <a:lstStyle/>
        <a:p>
          <a:endParaRPr lang="th-TH"/>
        </a:p>
      </dgm:t>
    </dgm:pt>
    <dgm:pt modelId="{37C436CB-C949-49C9-8167-383CBE2CB4AE}" type="pres">
      <dgm:prSet presAssocID="{36DC2EF0-6AF2-47A2-BA8F-36FEB478BC02}" presName="rect2" presStyleLbl="node1" presStyleIdx="4" presStyleCnt="5" custScaleX="591112" custScaleY="126275" custLinFactX="-97006" custLinFactNeighborX="-100000" custLinFactNeighborY="841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623A843-A0F1-4D88-A830-ED983D59C5F5}" type="presOf" srcId="{8A10326D-7592-4BB9-B8D9-167C60B51DAB}" destId="{5E1024A4-C4E4-454D-9339-A5D648278377}" srcOrd="0" destOrd="0" presId="urn:microsoft.com/office/officeart/2008/layout/BendingPictureBlocks"/>
    <dgm:cxn modelId="{EE5DB32E-1A54-4DD2-B4F1-CB9FE4977FC5}" type="presOf" srcId="{76F500E1-30DD-444A-951C-469C4921C4E2}" destId="{F00D9707-A409-41DA-AA52-6926A61C62AC}" srcOrd="0" destOrd="0" presId="urn:microsoft.com/office/officeart/2008/layout/BendingPictureBlocks"/>
    <dgm:cxn modelId="{17715021-AB5A-4E9A-84B5-4447F732A17F}" type="presOf" srcId="{36DC2EF0-6AF2-47A2-BA8F-36FEB478BC02}" destId="{37C436CB-C949-49C9-8167-383CBE2CB4AE}" srcOrd="0" destOrd="0" presId="urn:microsoft.com/office/officeart/2008/layout/BendingPictureBlocks"/>
    <dgm:cxn modelId="{04E1692B-66C7-4650-A43F-F12BC4DFE535}" srcId="{76F500E1-30DD-444A-951C-469C4921C4E2}" destId="{8A10326D-7592-4BB9-B8D9-167C60B51DAB}" srcOrd="1" destOrd="0" parTransId="{71EC6ACD-1318-4120-A866-0BF395470071}" sibTransId="{4FE21551-2E04-41AE-80EB-09E4138C85A7}"/>
    <dgm:cxn modelId="{DE895FBB-725D-432B-9EAB-A6FABEAAA822}" type="presOf" srcId="{85102CAA-97E6-4238-AF52-1ACA1A8E772E}" destId="{58A2056E-3AC6-43F1-B7B7-8D277BF60F60}" srcOrd="0" destOrd="0" presId="urn:microsoft.com/office/officeart/2008/layout/BendingPictureBlocks"/>
    <dgm:cxn modelId="{B312F3E4-7A6C-4282-B550-F4EA62D1110D}" srcId="{76F500E1-30DD-444A-951C-469C4921C4E2}" destId="{5DD0E6FB-C075-441D-8182-E544B159B73A}" srcOrd="3" destOrd="0" parTransId="{C161F7C2-A977-4D32-A850-C61155242D3F}" sibTransId="{F240AF98-C047-44CE-B035-48E1B1665885}"/>
    <dgm:cxn modelId="{F6A227DB-F5B1-4F54-BE74-9E633B16B5CC}" srcId="{76F500E1-30DD-444A-951C-469C4921C4E2}" destId="{36DC2EF0-6AF2-47A2-BA8F-36FEB478BC02}" srcOrd="4" destOrd="0" parTransId="{5368E541-9D97-437A-8B4A-47CE52B9E7DC}" sibTransId="{E0276CDF-A2E0-4CDD-A962-B69D500FCFEB}"/>
    <dgm:cxn modelId="{ECFB1EEF-E496-47E8-8F94-42E5E78C1AA7}" srcId="{76F500E1-30DD-444A-951C-469C4921C4E2}" destId="{3AE2C389-043F-4494-B1DD-A4D7ADCA69D8}" srcOrd="2" destOrd="0" parTransId="{DED6BE69-20BE-4E8D-9BF8-DD4CB7D7FCF7}" sibTransId="{F81BC7DB-674C-40AF-A291-A63EFEBF8124}"/>
    <dgm:cxn modelId="{61EE566D-CBAE-41BC-B1E4-B9D79D685AFD}" type="presOf" srcId="{5DD0E6FB-C075-441D-8182-E544B159B73A}" destId="{BEA2DAB0-5143-4239-97F3-737040D9EF0F}" srcOrd="0" destOrd="0" presId="urn:microsoft.com/office/officeart/2008/layout/BendingPictureBlocks"/>
    <dgm:cxn modelId="{F148D0CD-C754-4C56-B729-2542626C9D0D}" srcId="{76F500E1-30DD-444A-951C-469C4921C4E2}" destId="{85102CAA-97E6-4238-AF52-1ACA1A8E772E}" srcOrd="0" destOrd="0" parTransId="{402849D2-EF21-44DE-98FA-71BC775D4FB9}" sibTransId="{B2C42E7E-DBB3-487E-80A2-C018B2B27267}"/>
    <dgm:cxn modelId="{9F3B84E0-4756-4D83-A8F5-99C38C92A879}" type="presOf" srcId="{3AE2C389-043F-4494-B1DD-A4D7ADCA69D8}" destId="{C3C0058D-C79C-4435-92CB-2B0D3F025416}" srcOrd="0" destOrd="0" presId="urn:microsoft.com/office/officeart/2008/layout/BendingPictureBlocks"/>
    <dgm:cxn modelId="{D43FEDE4-AC92-4A27-AE48-866173CB9B3C}" type="presParOf" srcId="{F00D9707-A409-41DA-AA52-6926A61C62AC}" destId="{E8046EA9-AF6C-4E09-B497-96DEB91B70F5}" srcOrd="0" destOrd="0" presId="urn:microsoft.com/office/officeart/2008/layout/BendingPictureBlocks"/>
    <dgm:cxn modelId="{7CBCBEEB-7A3E-4680-AC3C-F6C8DA0AFA56}" type="presParOf" srcId="{E8046EA9-AF6C-4E09-B497-96DEB91B70F5}" destId="{66AB8F02-C57A-44AF-B95C-879461829CF5}" srcOrd="0" destOrd="0" presId="urn:microsoft.com/office/officeart/2008/layout/BendingPictureBlocks"/>
    <dgm:cxn modelId="{ABF03441-D882-4E61-9F5D-EDA5144D2001}" type="presParOf" srcId="{E8046EA9-AF6C-4E09-B497-96DEB91B70F5}" destId="{58A2056E-3AC6-43F1-B7B7-8D277BF60F60}" srcOrd="1" destOrd="0" presId="urn:microsoft.com/office/officeart/2008/layout/BendingPictureBlocks"/>
    <dgm:cxn modelId="{7CD99D78-AB5E-4EAF-89CC-2BB719BA983D}" type="presParOf" srcId="{F00D9707-A409-41DA-AA52-6926A61C62AC}" destId="{70E76CD7-66A3-4977-8979-CD4EEC77A394}" srcOrd="1" destOrd="0" presId="urn:microsoft.com/office/officeart/2008/layout/BendingPictureBlocks"/>
    <dgm:cxn modelId="{A1EB7E5C-4075-49E8-8A1D-265ADE41AA01}" type="presParOf" srcId="{F00D9707-A409-41DA-AA52-6926A61C62AC}" destId="{D370984C-1FF8-49C3-949B-7F2C75E51CC7}" srcOrd="2" destOrd="0" presId="urn:microsoft.com/office/officeart/2008/layout/BendingPictureBlocks"/>
    <dgm:cxn modelId="{35196778-60B0-4150-A2C7-64EEA979E7A1}" type="presParOf" srcId="{D370984C-1FF8-49C3-949B-7F2C75E51CC7}" destId="{7EC35C7E-C1AA-4CE5-8F4A-59EC9C442A36}" srcOrd="0" destOrd="0" presId="urn:microsoft.com/office/officeart/2008/layout/BendingPictureBlocks"/>
    <dgm:cxn modelId="{A976E5D6-0560-4E04-B1C5-1C4DA208C988}" type="presParOf" srcId="{D370984C-1FF8-49C3-949B-7F2C75E51CC7}" destId="{5E1024A4-C4E4-454D-9339-A5D648278377}" srcOrd="1" destOrd="0" presId="urn:microsoft.com/office/officeart/2008/layout/BendingPictureBlocks"/>
    <dgm:cxn modelId="{74119F64-63E2-4CB2-BFC2-BF97604E5A1D}" type="presParOf" srcId="{F00D9707-A409-41DA-AA52-6926A61C62AC}" destId="{08C529CF-822D-4DC1-A8A8-43F9F3E1E254}" srcOrd="3" destOrd="0" presId="urn:microsoft.com/office/officeart/2008/layout/BendingPictureBlocks"/>
    <dgm:cxn modelId="{B2437BFC-DBDA-43D6-82FF-CCAF265BB14E}" type="presParOf" srcId="{F00D9707-A409-41DA-AA52-6926A61C62AC}" destId="{0EECE4C3-D2ED-4634-ACCC-590C1204A633}" srcOrd="4" destOrd="0" presId="urn:microsoft.com/office/officeart/2008/layout/BendingPictureBlocks"/>
    <dgm:cxn modelId="{E27B96CB-C6A9-4BC4-A5C4-5E84F4CDF1B8}" type="presParOf" srcId="{0EECE4C3-D2ED-4634-ACCC-590C1204A633}" destId="{12B724D8-B91C-434C-89E9-5FAF3CA74B82}" srcOrd="0" destOrd="0" presId="urn:microsoft.com/office/officeart/2008/layout/BendingPictureBlocks"/>
    <dgm:cxn modelId="{9356970D-18D2-4818-AA6C-F765D483578F}" type="presParOf" srcId="{0EECE4C3-D2ED-4634-ACCC-590C1204A633}" destId="{C3C0058D-C79C-4435-92CB-2B0D3F025416}" srcOrd="1" destOrd="0" presId="urn:microsoft.com/office/officeart/2008/layout/BendingPictureBlocks"/>
    <dgm:cxn modelId="{C0E141FF-4503-4C71-A299-ADF5FD203004}" type="presParOf" srcId="{F00D9707-A409-41DA-AA52-6926A61C62AC}" destId="{5BA088C3-1536-4077-9713-79F8B9C12FD0}" srcOrd="5" destOrd="0" presId="urn:microsoft.com/office/officeart/2008/layout/BendingPictureBlocks"/>
    <dgm:cxn modelId="{9B1EF1BA-DF8B-4CDC-9929-05498131697F}" type="presParOf" srcId="{F00D9707-A409-41DA-AA52-6926A61C62AC}" destId="{13B835D2-6BD1-496A-87EC-EFA3DC205455}" srcOrd="6" destOrd="0" presId="urn:microsoft.com/office/officeart/2008/layout/BendingPictureBlocks"/>
    <dgm:cxn modelId="{5FBF8282-62EF-4519-BFDF-0467D40DCB02}" type="presParOf" srcId="{13B835D2-6BD1-496A-87EC-EFA3DC205455}" destId="{88B04F61-DF5E-4CDA-8F9F-77F27E3AEFF3}" srcOrd="0" destOrd="0" presId="urn:microsoft.com/office/officeart/2008/layout/BendingPictureBlocks"/>
    <dgm:cxn modelId="{52AF4699-0818-4666-9626-889F2EB7FDDB}" type="presParOf" srcId="{13B835D2-6BD1-496A-87EC-EFA3DC205455}" destId="{BEA2DAB0-5143-4239-97F3-737040D9EF0F}" srcOrd="1" destOrd="0" presId="urn:microsoft.com/office/officeart/2008/layout/BendingPictureBlocks"/>
    <dgm:cxn modelId="{8DDC7911-AE4A-4F17-A7B5-F184CF45AF6A}" type="presParOf" srcId="{F00D9707-A409-41DA-AA52-6926A61C62AC}" destId="{EEB1719F-5CE4-485A-8957-5961DDF40B0D}" srcOrd="7" destOrd="0" presId="urn:microsoft.com/office/officeart/2008/layout/BendingPictureBlocks"/>
    <dgm:cxn modelId="{5EE7C074-B059-47E4-B5F0-650AAEE190F1}" type="presParOf" srcId="{F00D9707-A409-41DA-AA52-6926A61C62AC}" destId="{F4BB7B3B-21B9-4B6C-A14D-29BE68A05317}" srcOrd="8" destOrd="0" presId="urn:microsoft.com/office/officeart/2008/layout/BendingPictureBlocks"/>
    <dgm:cxn modelId="{E56C6A58-9794-4BC2-873B-56B82C88B5AC}" type="presParOf" srcId="{F4BB7B3B-21B9-4B6C-A14D-29BE68A05317}" destId="{84AE667C-96CD-435F-B804-812AF7B53920}" srcOrd="0" destOrd="0" presId="urn:microsoft.com/office/officeart/2008/layout/BendingPictureBlocks"/>
    <dgm:cxn modelId="{2C9DC5A9-995A-450D-BDC3-D439F0C75F6F}" type="presParOf" srcId="{F4BB7B3B-21B9-4B6C-A14D-29BE68A05317}" destId="{37C436CB-C949-49C9-8167-383CBE2CB4A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2C0B27-8CC3-439C-8104-143BA452E40D}" type="doc">
      <dgm:prSet loTypeId="urn:microsoft.com/office/officeart/2005/8/layout/radial5" loCatId="cycle" qsTypeId="urn:microsoft.com/office/officeart/2005/8/quickstyle/simple5" qsCatId="simple" csTypeId="urn:microsoft.com/office/officeart/2005/8/colors/colorful1#3" csCatId="colorful" phldr="1"/>
      <dgm:spPr/>
      <dgm:t>
        <a:bodyPr/>
        <a:lstStyle/>
        <a:p>
          <a:endParaRPr lang="th-TH"/>
        </a:p>
      </dgm:t>
    </dgm:pt>
    <dgm:pt modelId="{5BA2EBF6-61AE-4D10-BF2A-58BE15CFC956}">
      <dgm:prSet phldrT="[Text]"/>
      <dgm:spPr/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AngsanaUPC" pitchFamily="18" charset="-34"/>
              <a:cs typeface="AngsanaUPC" pitchFamily="18" charset="-34"/>
            </a:rPr>
            <a:t>พัสดุ</a:t>
          </a:r>
          <a:endParaRPr lang="th-TH" b="1" dirty="0">
            <a:solidFill>
              <a:schemeClr val="bg1"/>
            </a:solidFill>
            <a:latin typeface="AngsanaUPC" pitchFamily="18" charset="-34"/>
            <a:cs typeface="AngsanaUPC" pitchFamily="18" charset="-34"/>
          </a:endParaRPr>
        </a:p>
      </dgm:t>
    </dgm:pt>
    <dgm:pt modelId="{03A1580E-2973-43BC-AF9A-0282A000023F}" type="parTrans" cxnId="{F4D369B9-47A5-4421-B835-95113E23EFB7}">
      <dgm:prSet/>
      <dgm:spPr/>
      <dgm:t>
        <a:bodyPr/>
        <a:lstStyle/>
        <a:p>
          <a:endParaRPr lang="th-TH"/>
        </a:p>
      </dgm:t>
    </dgm:pt>
    <dgm:pt modelId="{4BBE70A7-028E-4D67-B0F6-87369399BC4C}" type="sibTrans" cxnId="{F4D369B9-47A5-4421-B835-95113E23EFB7}">
      <dgm:prSet/>
      <dgm:spPr/>
      <dgm:t>
        <a:bodyPr/>
        <a:lstStyle/>
        <a:p>
          <a:endParaRPr lang="th-TH"/>
        </a:p>
      </dgm:t>
    </dgm:pt>
    <dgm:pt modelId="{407745F6-8D0C-4638-8A2C-653D7F8923BE}">
      <dgm:prSet phldrT="[Text]" custT="1"/>
      <dgm:spPr>
        <a:gradFill rotWithShape="0">
          <a:gsLst>
            <a:gs pos="100000">
              <a:srgbClr val="CC99FF"/>
            </a:gs>
            <a:gs pos="10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สินค้า</a:t>
          </a:r>
          <a:endParaRPr lang="th-TH" sz="3600" b="1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CD469CD9-9B2D-4A6B-9209-5D489DC7A3C3}" type="parTrans" cxnId="{EABE0C38-8211-46FB-8521-FB61B1FB2221}">
      <dgm:prSet/>
      <dgm:spPr>
        <a:gradFill rotWithShape="0">
          <a:gsLst>
            <a:gs pos="91000">
              <a:srgbClr val="CC99FF"/>
            </a:gs>
            <a:gs pos="98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th-TH"/>
        </a:p>
      </dgm:t>
    </dgm:pt>
    <dgm:pt modelId="{CA0EE1DB-1C14-4F37-BD07-925C0F93D347}" type="sibTrans" cxnId="{EABE0C38-8211-46FB-8521-FB61B1FB2221}">
      <dgm:prSet/>
      <dgm:spPr/>
      <dgm:t>
        <a:bodyPr/>
        <a:lstStyle/>
        <a:p>
          <a:endParaRPr lang="th-TH"/>
        </a:p>
      </dgm:t>
    </dgm:pt>
    <dgm:pt modelId="{BB41BFC7-00C5-4849-815A-D94CA3E802D4}">
      <dgm:prSet phldrT="[Text]" custT="1"/>
      <dgm:spPr>
        <a:gradFill rotWithShape="0">
          <a:gsLst>
            <a:gs pos="81000">
              <a:srgbClr val="FFC000"/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3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งานจ้างก่อสร้าง</a:t>
          </a:r>
          <a:endParaRPr lang="th-TH" sz="3600" b="1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098B88FF-0605-4FAA-8C90-6078AECC9EB9}" type="parTrans" cxnId="{0CDA6F7D-30AA-4B91-AC62-3F02070F5284}">
      <dgm:prSet/>
      <dgm:spPr>
        <a:gradFill rotWithShape="0">
          <a:gsLst>
            <a:gs pos="81000">
              <a:srgbClr val="FFC000"/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th-TH"/>
        </a:p>
      </dgm:t>
    </dgm:pt>
    <dgm:pt modelId="{1B94D35A-5C19-46F0-A493-914850B76A3C}" type="sibTrans" cxnId="{0CDA6F7D-30AA-4B91-AC62-3F02070F5284}">
      <dgm:prSet/>
      <dgm:spPr/>
      <dgm:t>
        <a:bodyPr/>
        <a:lstStyle/>
        <a:p>
          <a:endParaRPr lang="th-TH"/>
        </a:p>
      </dgm:t>
    </dgm:pt>
    <dgm:pt modelId="{F0EF159F-1DE2-406C-A0DE-A6D4A73DB7D6}">
      <dgm:prSet phldrT="[Text]" custT="1"/>
      <dgm:spPr>
        <a:gradFill rotWithShape="0">
          <a:gsLst>
            <a:gs pos="100000">
              <a:srgbClr val="3D34F6"/>
            </a:gs>
            <a:gs pos="10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งานจ้างออกแบบหรือควบคุมงานก่อสร้าง</a:t>
          </a:r>
          <a:endParaRPr lang="th-TH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FCC8E29A-77A0-4FD7-BB85-98D3B024E38C}" type="parTrans" cxnId="{DC89D240-30A5-4495-96FE-15BAC1EBC08B}">
      <dgm:prSet/>
      <dgm:spPr>
        <a:gradFill rotWithShape="0">
          <a:gsLst>
            <a:gs pos="92000">
              <a:srgbClr val="3D34F6"/>
            </a:gs>
            <a:gs pos="96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th-TH"/>
        </a:p>
      </dgm:t>
    </dgm:pt>
    <dgm:pt modelId="{650E81B1-4749-48F1-A76E-7E0EF51CDEB6}" type="sibTrans" cxnId="{DC89D240-30A5-4495-96FE-15BAC1EBC08B}">
      <dgm:prSet/>
      <dgm:spPr/>
      <dgm:t>
        <a:bodyPr/>
        <a:lstStyle/>
        <a:p>
          <a:endParaRPr lang="th-TH"/>
        </a:p>
      </dgm:t>
    </dgm:pt>
    <dgm:pt modelId="{45913AD1-1EC8-4307-AE99-C41FB63BC12C}">
      <dgm:prSet phldrT="[Text]" custT="1"/>
      <dgm:spPr/>
      <dgm:t>
        <a:bodyPr/>
        <a:lstStyle/>
        <a:p>
          <a:r>
            <a:rPr lang="th-TH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</a:t>
          </a:r>
          <a:br>
            <a:rPr lang="th-TH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</a:br>
          <a:r>
            <a:rPr lang="th-TH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ที่ปรึกษา</a:t>
          </a:r>
          <a:endParaRPr lang="th-TH" sz="3200" b="1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31ABAB4A-0CCF-4180-A6F9-EBC8F0CAFB05}" type="parTrans" cxnId="{C69901DF-0041-447C-AFF5-8D6409A009D8}">
      <dgm:prSet/>
      <dgm:spPr/>
      <dgm:t>
        <a:bodyPr/>
        <a:lstStyle/>
        <a:p>
          <a:endParaRPr lang="th-TH"/>
        </a:p>
      </dgm:t>
    </dgm:pt>
    <dgm:pt modelId="{2C200F08-CB39-414F-9489-71843304FD91}" type="sibTrans" cxnId="{C69901DF-0041-447C-AFF5-8D6409A009D8}">
      <dgm:prSet/>
      <dgm:spPr/>
      <dgm:t>
        <a:bodyPr/>
        <a:lstStyle/>
        <a:p>
          <a:endParaRPr lang="th-TH"/>
        </a:p>
      </dgm:t>
    </dgm:pt>
    <dgm:pt modelId="{945090B7-1420-4966-93FE-98490478D7BF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งานบริการ</a:t>
          </a:r>
          <a:endParaRPr lang="th-TH" sz="4000" b="1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F25E6332-3FA0-4194-9CFC-E7D322A169EE}" type="parTrans" cxnId="{100716C6-0DDD-423C-921A-5B129D94E320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E76167EA-FEDA-4B1C-B64A-EB6E85CE6A9C}" type="sibTrans" cxnId="{100716C6-0DDD-423C-921A-5B129D94E320}">
      <dgm:prSet/>
      <dgm:spPr/>
      <dgm:t>
        <a:bodyPr/>
        <a:lstStyle/>
        <a:p>
          <a:endParaRPr lang="th-TH"/>
        </a:p>
      </dgm:t>
    </dgm:pt>
    <dgm:pt modelId="{A538D806-1D18-4290-AD0A-9D079BD2D819}">
      <dgm:prSet phldrT="[Text]"/>
      <dgm:spPr/>
      <dgm:t>
        <a:bodyPr/>
        <a:lstStyle/>
        <a:p>
          <a:endParaRPr lang="th-TH"/>
        </a:p>
      </dgm:t>
    </dgm:pt>
    <dgm:pt modelId="{545A4AC3-3AAB-432B-82BB-1F8DC4A8D2D3}" type="parTrans" cxnId="{400A7AFD-FA47-46B7-8B21-7FAB20B31A87}">
      <dgm:prSet/>
      <dgm:spPr/>
      <dgm:t>
        <a:bodyPr/>
        <a:lstStyle/>
        <a:p>
          <a:endParaRPr lang="th-TH"/>
        </a:p>
      </dgm:t>
    </dgm:pt>
    <dgm:pt modelId="{659A705F-9713-4408-8EF4-5A47EE5C86D4}" type="sibTrans" cxnId="{400A7AFD-FA47-46B7-8B21-7FAB20B31A87}">
      <dgm:prSet/>
      <dgm:spPr/>
      <dgm:t>
        <a:bodyPr/>
        <a:lstStyle/>
        <a:p>
          <a:endParaRPr lang="th-TH"/>
        </a:p>
      </dgm:t>
    </dgm:pt>
    <dgm:pt modelId="{551B5AD5-D98D-4C6C-A7A9-86EB6DDBB839}">
      <dgm:prSet phldrT="[Text]"/>
      <dgm:spPr/>
      <dgm:t>
        <a:bodyPr/>
        <a:lstStyle/>
        <a:p>
          <a:endParaRPr lang="th-TH"/>
        </a:p>
      </dgm:t>
    </dgm:pt>
    <dgm:pt modelId="{E5C96AEC-D6BE-4840-B815-E38CF6D5F374}" type="parTrans" cxnId="{D0E2C490-2A9D-4EDB-968E-FA6952DD4F34}">
      <dgm:prSet/>
      <dgm:spPr/>
      <dgm:t>
        <a:bodyPr/>
        <a:lstStyle/>
        <a:p>
          <a:endParaRPr lang="th-TH"/>
        </a:p>
      </dgm:t>
    </dgm:pt>
    <dgm:pt modelId="{E67611B9-ABBD-4861-971E-BDA3C31E04A1}" type="sibTrans" cxnId="{D0E2C490-2A9D-4EDB-968E-FA6952DD4F34}">
      <dgm:prSet/>
      <dgm:spPr/>
      <dgm:t>
        <a:bodyPr/>
        <a:lstStyle/>
        <a:p>
          <a:endParaRPr lang="th-TH"/>
        </a:p>
      </dgm:t>
    </dgm:pt>
    <dgm:pt modelId="{50910BD1-77A3-4D1C-BD67-332DF1A29C52}">
      <dgm:prSet phldrT="[Text]" custT="1"/>
      <dgm:spPr>
        <a:solidFill>
          <a:srgbClr val="F802C3"/>
        </a:solidFill>
      </dgm:spPr>
      <dgm:t>
        <a:bodyPr/>
        <a:lstStyle/>
        <a:p>
          <a:r>
            <a:rPr lang="th-TH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การดำเนินการอื่นตามที่กำหนดในกฎกระทรวง</a:t>
          </a:r>
          <a:endParaRPr lang="th-TH" sz="2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gm:t>
    </dgm:pt>
    <dgm:pt modelId="{CE309D20-CEB6-43DE-956C-E6159660678D}" type="parTrans" cxnId="{F873B290-3CD0-4741-B70C-03E84EBE4EE1}">
      <dgm:prSet/>
      <dgm:spPr>
        <a:solidFill>
          <a:srgbClr val="F802C3"/>
        </a:solidFill>
      </dgm:spPr>
      <dgm:t>
        <a:bodyPr/>
        <a:lstStyle/>
        <a:p>
          <a:endParaRPr lang="th-TH"/>
        </a:p>
      </dgm:t>
    </dgm:pt>
    <dgm:pt modelId="{BEBF7A38-8C98-4BC4-9218-0BC1AC1C4FA0}" type="sibTrans" cxnId="{F873B290-3CD0-4741-B70C-03E84EBE4EE1}">
      <dgm:prSet/>
      <dgm:spPr/>
      <dgm:t>
        <a:bodyPr/>
        <a:lstStyle/>
        <a:p>
          <a:endParaRPr lang="th-TH"/>
        </a:p>
      </dgm:t>
    </dgm:pt>
    <dgm:pt modelId="{B2E8DF7D-8949-40A9-B88C-45077F3901A4}" type="pres">
      <dgm:prSet presAssocID="{372C0B27-8CC3-439C-8104-143BA452E4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3485FE3-3E55-4986-8BBA-1FF78DC5CCAE}" type="pres">
      <dgm:prSet presAssocID="{5BA2EBF6-61AE-4D10-BF2A-58BE15CFC956}" presName="centerShape" presStyleLbl="node0" presStyleIdx="0" presStyleCnt="1" custLinFactNeighborY="-2887"/>
      <dgm:spPr/>
      <dgm:t>
        <a:bodyPr/>
        <a:lstStyle/>
        <a:p>
          <a:endParaRPr lang="th-TH"/>
        </a:p>
      </dgm:t>
    </dgm:pt>
    <dgm:pt modelId="{A4565155-97A3-465D-B251-C719356FA0EA}" type="pres">
      <dgm:prSet presAssocID="{CD469CD9-9B2D-4A6B-9209-5D489DC7A3C3}" presName="parTrans" presStyleLbl="sibTrans2D1" presStyleIdx="0" presStyleCnt="6"/>
      <dgm:spPr/>
      <dgm:t>
        <a:bodyPr/>
        <a:lstStyle/>
        <a:p>
          <a:endParaRPr lang="th-TH"/>
        </a:p>
      </dgm:t>
    </dgm:pt>
    <dgm:pt modelId="{285C6832-3084-405F-B648-DF9D9E542641}" type="pres">
      <dgm:prSet presAssocID="{CD469CD9-9B2D-4A6B-9209-5D489DC7A3C3}" presName="connectorText" presStyleLbl="sibTrans2D1" presStyleIdx="0" presStyleCnt="6"/>
      <dgm:spPr/>
      <dgm:t>
        <a:bodyPr/>
        <a:lstStyle/>
        <a:p>
          <a:endParaRPr lang="th-TH"/>
        </a:p>
      </dgm:t>
    </dgm:pt>
    <dgm:pt modelId="{640C0B1F-211B-41C1-B697-B73712C087B7}" type="pres">
      <dgm:prSet presAssocID="{407745F6-8D0C-4638-8A2C-653D7F8923B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48F113-1CD1-4A99-8DD3-25B487612D62}" type="pres">
      <dgm:prSet presAssocID="{098B88FF-0605-4FAA-8C90-6078AECC9EB9}" presName="parTrans" presStyleLbl="sibTrans2D1" presStyleIdx="1" presStyleCnt="6"/>
      <dgm:spPr/>
      <dgm:t>
        <a:bodyPr/>
        <a:lstStyle/>
        <a:p>
          <a:endParaRPr lang="th-TH"/>
        </a:p>
      </dgm:t>
    </dgm:pt>
    <dgm:pt modelId="{D3735E9C-B07E-4924-A68A-AB0BED06050A}" type="pres">
      <dgm:prSet presAssocID="{098B88FF-0605-4FAA-8C90-6078AECC9EB9}" presName="connectorText" presStyleLbl="sibTrans2D1" presStyleIdx="1" presStyleCnt="6"/>
      <dgm:spPr/>
      <dgm:t>
        <a:bodyPr/>
        <a:lstStyle/>
        <a:p>
          <a:endParaRPr lang="th-TH"/>
        </a:p>
      </dgm:t>
    </dgm:pt>
    <dgm:pt modelId="{E23C9A7B-793F-412D-A3FD-4A144BA2D19C}" type="pres">
      <dgm:prSet presAssocID="{BB41BFC7-00C5-4849-815A-D94CA3E802D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64AAADB-0D8D-4DE4-8AEB-0930AC42D464}" type="pres">
      <dgm:prSet presAssocID="{FCC8E29A-77A0-4FD7-BB85-98D3B024E38C}" presName="parTrans" presStyleLbl="sibTrans2D1" presStyleIdx="2" presStyleCnt="6"/>
      <dgm:spPr/>
      <dgm:t>
        <a:bodyPr/>
        <a:lstStyle/>
        <a:p>
          <a:endParaRPr lang="th-TH"/>
        </a:p>
      </dgm:t>
    </dgm:pt>
    <dgm:pt modelId="{D779D183-8DD7-487B-B1F2-125CFE2B1D40}" type="pres">
      <dgm:prSet presAssocID="{FCC8E29A-77A0-4FD7-BB85-98D3B024E38C}" presName="connectorText" presStyleLbl="sibTrans2D1" presStyleIdx="2" presStyleCnt="6"/>
      <dgm:spPr/>
      <dgm:t>
        <a:bodyPr/>
        <a:lstStyle/>
        <a:p>
          <a:endParaRPr lang="th-TH"/>
        </a:p>
      </dgm:t>
    </dgm:pt>
    <dgm:pt modelId="{549DFFBF-FB1C-47E3-8291-100D2E7624C8}" type="pres">
      <dgm:prSet presAssocID="{F0EF159F-1DE2-406C-A0DE-A6D4A73DB7D6}" presName="node" presStyleLbl="node1" presStyleIdx="2" presStyleCnt="6" custScaleX="189872" custRadScaleRad="103013" custRadScaleInc="-218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5DE5196-7C12-418D-945A-EA571D2BA449}" type="pres">
      <dgm:prSet presAssocID="{CE309D20-CEB6-43DE-956C-E6159660678D}" presName="parTrans" presStyleLbl="sibTrans2D1" presStyleIdx="3" presStyleCnt="6"/>
      <dgm:spPr/>
      <dgm:t>
        <a:bodyPr/>
        <a:lstStyle/>
        <a:p>
          <a:endParaRPr lang="th-TH"/>
        </a:p>
      </dgm:t>
    </dgm:pt>
    <dgm:pt modelId="{81B7A6A6-7037-46BA-9121-796EED216F6D}" type="pres">
      <dgm:prSet presAssocID="{CE309D20-CEB6-43DE-956C-E6159660678D}" presName="connectorText" presStyleLbl="sibTrans2D1" presStyleIdx="3" presStyleCnt="6"/>
      <dgm:spPr/>
      <dgm:t>
        <a:bodyPr/>
        <a:lstStyle/>
        <a:p>
          <a:endParaRPr lang="th-TH"/>
        </a:p>
      </dgm:t>
    </dgm:pt>
    <dgm:pt modelId="{BA0670EB-9CD2-4412-B0E9-21F5E9939634}" type="pres">
      <dgm:prSet presAssocID="{50910BD1-77A3-4D1C-BD67-332DF1A29C52}" presName="node" presStyleLbl="node1" presStyleIdx="3" presStyleCnt="6" custScaleX="1237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C91B1-FEEA-428D-A8CD-A50B8E986151}" type="pres">
      <dgm:prSet presAssocID="{31ABAB4A-0CCF-4180-A6F9-EBC8F0CAFB05}" presName="parTrans" presStyleLbl="sibTrans2D1" presStyleIdx="4" presStyleCnt="6"/>
      <dgm:spPr/>
      <dgm:t>
        <a:bodyPr/>
        <a:lstStyle/>
        <a:p>
          <a:endParaRPr lang="th-TH"/>
        </a:p>
      </dgm:t>
    </dgm:pt>
    <dgm:pt modelId="{22B5721C-9338-4E23-9273-ED8488698316}" type="pres">
      <dgm:prSet presAssocID="{31ABAB4A-0CCF-4180-A6F9-EBC8F0CAFB05}" presName="connectorText" presStyleLbl="sibTrans2D1" presStyleIdx="4" presStyleCnt="6"/>
      <dgm:spPr/>
      <dgm:t>
        <a:bodyPr/>
        <a:lstStyle/>
        <a:p>
          <a:endParaRPr lang="th-TH"/>
        </a:p>
      </dgm:t>
    </dgm:pt>
    <dgm:pt modelId="{B2D7C862-4243-42FF-94DD-2BB14A593F07}" type="pres">
      <dgm:prSet presAssocID="{45913AD1-1EC8-4307-AE99-C41FB63BC12C}" presName="node" presStyleLbl="node1" presStyleIdx="4" presStyleCnt="6" custRadScaleRad="86643" custRadScaleInc="-1017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8DD022-2570-4B17-81F8-03A9FCC4C5F5}" type="pres">
      <dgm:prSet presAssocID="{F25E6332-3FA0-4194-9CFC-E7D322A169EE}" presName="parTrans" presStyleLbl="sibTrans2D1" presStyleIdx="5" presStyleCnt="6"/>
      <dgm:spPr/>
      <dgm:t>
        <a:bodyPr/>
        <a:lstStyle/>
        <a:p>
          <a:endParaRPr lang="th-TH"/>
        </a:p>
      </dgm:t>
    </dgm:pt>
    <dgm:pt modelId="{23F0DB3A-F4A6-47E3-8B2B-EFC7085343DC}" type="pres">
      <dgm:prSet presAssocID="{F25E6332-3FA0-4194-9CFC-E7D322A169EE}" presName="connectorText" presStyleLbl="sibTrans2D1" presStyleIdx="5" presStyleCnt="6"/>
      <dgm:spPr/>
      <dgm:t>
        <a:bodyPr/>
        <a:lstStyle/>
        <a:p>
          <a:endParaRPr lang="th-TH"/>
        </a:p>
      </dgm:t>
    </dgm:pt>
    <dgm:pt modelId="{0D09759F-2A10-465F-95EE-F068848DA3B7}" type="pres">
      <dgm:prSet presAssocID="{945090B7-1420-4966-93FE-98490478D7B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CDA6F7D-30AA-4B91-AC62-3F02070F5284}" srcId="{5BA2EBF6-61AE-4D10-BF2A-58BE15CFC956}" destId="{BB41BFC7-00C5-4849-815A-D94CA3E802D4}" srcOrd="1" destOrd="0" parTransId="{098B88FF-0605-4FAA-8C90-6078AECC9EB9}" sibTransId="{1B94D35A-5C19-46F0-A493-914850B76A3C}"/>
    <dgm:cxn modelId="{2AC61607-76D5-477C-8584-74DC4ECAE48F}" type="presOf" srcId="{098B88FF-0605-4FAA-8C90-6078AECC9EB9}" destId="{EA48F113-1CD1-4A99-8DD3-25B487612D62}" srcOrd="0" destOrd="0" presId="urn:microsoft.com/office/officeart/2005/8/layout/radial5"/>
    <dgm:cxn modelId="{BFCD051E-C0BA-407A-9D75-E44E42DD6322}" type="presOf" srcId="{5BA2EBF6-61AE-4D10-BF2A-58BE15CFC956}" destId="{13485FE3-3E55-4986-8BBA-1FF78DC5CCAE}" srcOrd="0" destOrd="0" presId="urn:microsoft.com/office/officeart/2005/8/layout/radial5"/>
    <dgm:cxn modelId="{400A7AFD-FA47-46B7-8B21-7FAB20B31A87}" srcId="{372C0B27-8CC3-439C-8104-143BA452E40D}" destId="{A538D806-1D18-4290-AD0A-9D079BD2D819}" srcOrd="1" destOrd="0" parTransId="{545A4AC3-3AAB-432B-82BB-1F8DC4A8D2D3}" sibTransId="{659A705F-9713-4408-8EF4-5A47EE5C86D4}"/>
    <dgm:cxn modelId="{B306A3D2-F057-44BA-82AA-CD8FDBF4495A}" type="presOf" srcId="{CD469CD9-9B2D-4A6B-9209-5D489DC7A3C3}" destId="{285C6832-3084-405F-B648-DF9D9E542641}" srcOrd="1" destOrd="0" presId="urn:microsoft.com/office/officeart/2005/8/layout/radial5"/>
    <dgm:cxn modelId="{71DC9AA5-B935-4F00-A3AE-CA2CBB7FEEF5}" type="presOf" srcId="{F0EF159F-1DE2-406C-A0DE-A6D4A73DB7D6}" destId="{549DFFBF-FB1C-47E3-8291-100D2E7624C8}" srcOrd="0" destOrd="0" presId="urn:microsoft.com/office/officeart/2005/8/layout/radial5"/>
    <dgm:cxn modelId="{D0E2C490-2A9D-4EDB-968E-FA6952DD4F34}" srcId="{372C0B27-8CC3-439C-8104-143BA452E40D}" destId="{551B5AD5-D98D-4C6C-A7A9-86EB6DDBB839}" srcOrd="2" destOrd="0" parTransId="{E5C96AEC-D6BE-4840-B815-E38CF6D5F374}" sibTransId="{E67611B9-ABBD-4861-971E-BDA3C31E04A1}"/>
    <dgm:cxn modelId="{EABE0C38-8211-46FB-8521-FB61B1FB2221}" srcId="{5BA2EBF6-61AE-4D10-BF2A-58BE15CFC956}" destId="{407745F6-8D0C-4638-8A2C-653D7F8923BE}" srcOrd="0" destOrd="0" parTransId="{CD469CD9-9B2D-4A6B-9209-5D489DC7A3C3}" sibTransId="{CA0EE1DB-1C14-4F37-BD07-925C0F93D347}"/>
    <dgm:cxn modelId="{C9FDD36F-6C39-4D81-B0B5-76CA4011C899}" type="presOf" srcId="{31ABAB4A-0CCF-4180-A6F9-EBC8F0CAFB05}" destId="{1C7C91B1-FEEA-428D-A8CD-A50B8E986151}" srcOrd="0" destOrd="0" presId="urn:microsoft.com/office/officeart/2005/8/layout/radial5"/>
    <dgm:cxn modelId="{842DE773-283C-41D7-8BA6-25ED88EF4F6F}" type="presOf" srcId="{F25E6332-3FA0-4194-9CFC-E7D322A169EE}" destId="{23F0DB3A-F4A6-47E3-8B2B-EFC7085343DC}" srcOrd="1" destOrd="0" presId="urn:microsoft.com/office/officeart/2005/8/layout/radial5"/>
    <dgm:cxn modelId="{F873B290-3CD0-4741-B70C-03E84EBE4EE1}" srcId="{5BA2EBF6-61AE-4D10-BF2A-58BE15CFC956}" destId="{50910BD1-77A3-4D1C-BD67-332DF1A29C52}" srcOrd="3" destOrd="0" parTransId="{CE309D20-CEB6-43DE-956C-E6159660678D}" sibTransId="{BEBF7A38-8C98-4BC4-9218-0BC1AC1C4FA0}"/>
    <dgm:cxn modelId="{062E5548-9A47-44FE-AC92-79221877345E}" type="presOf" srcId="{45913AD1-1EC8-4307-AE99-C41FB63BC12C}" destId="{B2D7C862-4243-42FF-94DD-2BB14A593F07}" srcOrd="0" destOrd="0" presId="urn:microsoft.com/office/officeart/2005/8/layout/radial5"/>
    <dgm:cxn modelId="{717C53FD-C41B-4E6F-B2F4-B0A32B0965C3}" type="presOf" srcId="{FCC8E29A-77A0-4FD7-BB85-98D3B024E38C}" destId="{D64AAADB-0D8D-4DE4-8AEB-0930AC42D464}" srcOrd="0" destOrd="0" presId="urn:microsoft.com/office/officeart/2005/8/layout/radial5"/>
    <dgm:cxn modelId="{F4D369B9-47A5-4421-B835-95113E23EFB7}" srcId="{372C0B27-8CC3-439C-8104-143BA452E40D}" destId="{5BA2EBF6-61AE-4D10-BF2A-58BE15CFC956}" srcOrd="0" destOrd="0" parTransId="{03A1580E-2973-43BC-AF9A-0282A000023F}" sibTransId="{4BBE70A7-028E-4D67-B0F6-87369399BC4C}"/>
    <dgm:cxn modelId="{100716C6-0DDD-423C-921A-5B129D94E320}" srcId="{5BA2EBF6-61AE-4D10-BF2A-58BE15CFC956}" destId="{945090B7-1420-4966-93FE-98490478D7BF}" srcOrd="5" destOrd="0" parTransId="{F25E6332-3FA0-4194-9CFC-E7D322A169EE}" sibTransId="{E76167EA-FEDA-4B1C-B64A-EB6E85CE6A9C}"/>
    <dgm:cxn modelId="{DC89D240-30A5-4495-96FE-15BAC1EBC08B}" srcId="{5BA2EBF6-61AE-4D10-BF2A-58BE15CFC956}" destId="{F0EF159F-1DE2-406C-A0DE-A6D4A73DB7D6}" srcOrd="2" destOrd="0" parTransId="{FCC8E29A-77A0-4FD7-BB85-98D3B024E38C}" sibTransId="{650E81B1-4749-48F1-A76E-7E0EF51CDEB6}"/>
    <dgm:cxn modelId="{BE3A0001-5CED-4CEB-A933-31F1E47F1273}" type="presOf" srcId="{098B88FF-0605-4FAA-8C90-6078AECC9EB9}" destId="{D3735E9C-B07E-4924-A68A-AB0BED06050A}" srcOrd="1" destOrd="0" presId="urn:microsoft.com/office/officeart/2005/8/layout/radial5"/>
    <dgm:cxn modelId="{B296206E-39EE-45F5-AE57-8E47FD0DCCA1}" type="presOf" srcId="{F25E6332-3FA0-4194-9CFC-E7D322A169EE}" destId="{D58DD022-2570-4B17-81F8-03A9FCC4C5F5}" srcOrd="0" destOrd="0" presId="urn:microsoft.com/office/officeart/2005/8/layout/radial5"/>
    <dgm:cxn modelId="{7CC0CB5E-5171-4228-BE2C-C743E80B219B}" type="presOf" srcId="{407745F6-8D0C-4638-8A2C-653D7F8923BE}" destId="{640C0B1F-211B-41C1-B697-B73712C087B7}" srcOrd="0" destOrd="0" presId="urn:microsoft.com/office/officeart/2005/8/layout/radial5"/>
    <dgm:cxn modelId="{4B01A2A0-35C4-4540-9CEC-FFD43D5840E7}" type="presOf" srcId="{50910BD1-77A3-4D1C-BD67-332DF1A29C52}" destId="{BA0670EB-9CD2-4412-B0E9-21F5E9939634}" srcOrd="0" destOrd="0" presId="urn:microsoft.com/office/officeart/2005/8/layout/radial5"/>
    <dgm:cxn modelId="{93D7FBFF-F4E3-4680-A1ED-13A29F983398}" type="presOf" srcId="{FCC8E29A-77A0-4FD7-BB85-98D3B024E38C}" destId="{D779D183-8DD7-487B-B1F2-125CFE2B1D40}" srcOrd="1" destOrd="0" presId="urn:microsoft.com/office/officeart/2005/8/layout/radial5"/>
    <dgm:cxn modelId="{B2097EBF-7420-4AD0-AABF-327A192A653B}" type="presOf" srcId="{CE309D20-CEB6-43DE-956C-E6159660678D}" destId="{75DE5196-7C12-418D-945A-EA571D2BA449}" srcOrd="0" destOrd="0" presId="urn:microsoft.com/office/officeart/2005/8/layout/radial5"/>
    <dgm:cxn modelId="{8BE521FF-8F59-4C80-BCE6-D9D507975E86}" type="presOf" srcId="{31ABAB4A-0CCF-4180-A6F9-EBC8F0CAFB05}" destId="{22B5721C-9338-4E23-9273-ED8488698316}" srcOrd="1" destOrd="0" presId="urn:microsoft.com/office/officeart/2005/8/layout/radial5"/>
    <dgm:cxn modelId="{C4510F55-965C-4721-B7EE-1E7509749C01}" type="presOf" srcId="{372C0B27-8CC3-439C-8104-143BA452E40D}" destId="{B2E8DF7D-8949-40A9-B88C-45077F3901A4}" srcOrd="0" destOrd="0" presId="urn:microsoft.com/office/officeart/2005/8/layout/radial5"/>
    <dgm:cxn modelId="{8EA0F224-919C-44F8-B9C1-C96F2402E1CC}" type="presOf" srcId="{CE309D20-CEB6-43DE-956C-E6159660678D}" destId="{81B7A6A6-7037-46BA-9121-796EED216F6D}" srcOrd="1" destOrd="0" presId="urn:microsoft.com/office/officeart/2005/8/layout/radial5"/>
    <dgm:cxn modelId="{07AC4479-447C-41DD-8E58-63E009458481}" type="presOf" srcId="{945090B7-1420-4966-93FE-98490478D7BF}" destId="{0D09759F-2A10-465F-95EE-F068848DA3B7}" srcOrd="0" destOrd="0" presId="urn:microsoft.com/office/officeart/2005/8/layout/radial5"/>
    <dgm:cxn modelId="{CCEE1F67-03E4-4C08-BA3B-13DAEDD80404}" type="presOf" srcId="{CD469CD9-9B2D-4A6B-9209-5D489DC7A3C3}" destId="{A4565155-97A3-465D-B251-C719356FA0EA}" srcOrd="0" destOrd="0" presId="urn:microsoft.com/office/officeart/2005/8/layout/radial5"/>
    <dgm:cxn modelId="{9E08993D-BCD4-48B1-8A98-DD81CACEBFDE}" type="presOf" srcId="{BB41BFC7-00C5-4849-815A-D94CA3E802D4}" destId="{E23C9A7B-793F-412D-A3FD-4A144BA2D19C}" srcOrd="0" destOrd="0" presId="urn:microsoft.com/office/officeart/2005/8/layout/radial5"/>
    <dgm:cxn modelId="{C69901DF-0041-447C-AFF5-8D6409A009D8}" srcId="{5BA2EBF6-61AE-4D10-BF2A-58BE15CFC956}" destId="{45913AD1-1EC8-4307-AE99-C41FB63BC12C}" srcOrd="4" destOrd="0" parTransId="{31ABAB4A-0CCF-4180-A6F9-EBC8F0CAFB05}" sibTransId="{2C200F08-CB39-414F-9489-71843304FD91}"/>
    <dgm:cxn modelId="{75226A0A-C923-48E1-939D-0541AEA60409}" type="presParOf" srcId="{B2E8DF7D-8949-40A9-B88C-45077F3901A4}" destId="{13485FE3-3E55-4986-8BBA-1FF78DC5CCAE}" srcOrd="0" destOrd="0" presId="urn:microsoft.com/office/officeart/2005/8/layout/radial5"/>
    <dgm:cxn modelId="{372ACA46-FB44-4D6D-8EBB-AB39A99CAAAF}" type="presParOf" srcId="{B2E8DF7D-8949-40A9-B88C-45077F3901A4}" destId="{A4565155-97A3-465D-B251-C719356FA0EA}" srcOrd="1" destOrd="0" presId="urn:microsoft.com/office/officeart/2005/8/layout/radial5"/>
    <dgm:cxn modelId="{B44A76BD-A4A4-4BF6-9300-CA72EFEDC707}" type="presParOf" srcId="{A4565155-97A3-465D-B251-C719356FA0EA}" destId="{285C6832-3084-405F-B648-DF9D9E542641}" srcOrd="0" destOrd="0" presId="urn:microsoft.com/office/officeart/2005/8/layout/radial5"/>
    <dgm:cxn modelId="{B65B9F98-463A-4FF7-85B1-0841A54B4049}" type="presParOf" srcId="{B2E8DF7D-8949-40A9-B88C-45077F3901A4}" destId="{640C0B1F-211B-41C1-B697-B73712C087B7}" srcOrd="2" destOrd="0" presId="urn:microsoft.com/office/officeart/2005/8/layout/radial5"/>
    <dgm:cxn modelId="{C58BAA87-3D5E-4DF2-83C0-9E8804DCA7A2}" type="presParOf" srcId="{B2E8DF7D-8949-40A9-B88C-45077F3901A4}" destId="{EA48F113-1CD1-4A99-8DD3-25B487612D62}" srcOrd="3" destOrd="0" presId="urn:microsoft.com/office/officeart/2005/8/layout/radial5"/>
    <dgm:cxn modelId="{B68B8311-9CF1-459D-BF05-35322DE7A07A}" type="presParOf" srcId="{EA48F113-1CD1-4A99-8DD3-25B487612D62}" destId="{D3735E9C-B07E-4924-A68A-AB0BED06050A}" srcOrd="0" destOrd="0" presId="urn:microsoft.com/office/officeart/2005/8/layout/radial5"/>
    <dgm:cxn modelId="{FE52B370-585F-4A62-8E5F-127DF4417996}" type="presParOf" srcId="{B2E8DF7D-8949-40A9-B88C-45077F3901A4}" destId="{E23C9A7B-793F-412D-A3FD-4A144BA2D19C}" srcOrd="4" destOrd="0" presId="urn:microsoft.com/office/officeart/2005/8/layout/radial5"/>
    <dgm:cxn modelId="{E94F074D-55EB-40F0-83DE-DC34F76C21E4}" type="presParOf" srcId="{B2E8DF7D-8949-40A9-B88C-45077F3901A4}" destId="{D64AAADB-0D8D-4DE4-8AEB-0930AC42D464}" srcOrd="5" destOrd="0" presId="urn:microsoft.com/office/officeart/2005/8/layout/radial5"/>
    <dgm:cxn modelId="{921C88A3-7B61-4A19-A629-3BEFF5C61F78}" type="presParOf" srcId="{D64AAADB-0D8D-4DE4-8AEB-0930AC42D464}" destId="{D779D183-8DD7-487B-B1F2-125CFE2B1D40}" srcOrd="0" destOrd="0" presId="urn:microsoft.com/office/officeart/2005/8/layout/radial5"/>
    <dgm:cxn modelId="{7C00346B-7510-4A88-9F70-81C94FBE67DA}" type="presParOf" srcId="{B2E8DF7D-8949-40A9-B88C-45077F3901A4}" destId="{549DFFBF-FB1C-47E3-8291-100D2E7624C8}" srcOrd="6" destOrd="0" presId="urn:microsoft.com/office/officeart/2005/8/layout/radial5"/>
    <dgm:cxn modelId="{705D36EA-3901-4C25-966B-AA04135466AF}" type="presParOf" srcId="{B2E8DF7D-8949-40A9-B88C-45077F3901A4}" destId="{75DE5196-7C12-418D-945A-EA571D2BA449}" srcOrd="7" destOrd="0" presId="urn:microsoft.com/office/officeart/2005/8/layout/radial5"/>
    <dgm:cxn modelId="{6AB6D622-1306-4EDA-BB13-B67E8D47E774}" type="presParOf" srcId="{75DE5196-7C12-418D-945A-EA571D2BA449}" destId="{81B7A6A6-7037-46BA-9121-796EED216F6D}" srcOrd="0" destOrd="0" presId="urn:microsoft.com/office/officeart/2005/8/layout/radial5"/>
    <dgm:cxn modelId="{AE1CEE1C-70C2-42FB-9A4E-C0F045B5E918}" type="presParOf" srcId="{B2E8DF7D-8949-40A9-B88C-45077F3901A4}" destId="{BA0670EB-9CD2-4412-B0E9-21F5E9939634}" srcOrd="8" destOrd="0" presId="urn:microsoft.com/office/officeart/2005/8/layout/radial5"/>
    <dgm:cxn modelId="{F4F4AEA6-157D-41AA-AC91-F8DC584A313F}" type="presParOf" srcId="{B2E8DF7D-8949-40A9-B88C-45077F3901A4}" destId="{1C7C91B1-FEEA-428D-A8CD-A50B8E986151}" srcOrd="9" destOrd="0" presId="urn:microsoft.com/office/officeart/2005/8/layout/radial5"/>
    <dgm:cxn modelId="{8965679D-0E90-4A63-973A-D45F6A2B83B2}" type="presParOf" srcId="{1C7C91B1-FEEA-428D-A8CD-A50B8E986151}" destId="{22B5721C-9338-4E23-9273-ED8488698316}" srcOrd="0" destOrd="0" presId="urn:microsoft.com/office/officeart/2005/8/layout/radial5"/>
    <dgm:cxn modelId="{8E22B7E0-7E2D-4213-94B5-4ACAD2A5572F}" type="presParOf" srcId="{B2E8DF7D-8949-40A9-B88C-45077F3901A4}" destId="{B2D7C862-4243-42FF-94DD-2BB14A593F07}" srcOrd="10" destOrd="0" presId="urn:microsoft.com/office/officeart/2005/8/layout/radial5"/>
    <dgm:cxn modelId="{CB7321E7-3F3B-4E63-BEC6-04F7DE8E9DAF}" type="presParOf" srcId="{B2E8DF7D-8949-40A9-B88C-45077F3901A4}" destId="{D58DD022-2570-4B17-81F8-03A9FCC4C5F5}" srcOrd="11" destOrd="0" presId="urn:microsoft.com/office/officeart/2005/8/layout/radial5"/>
    <dgm:cxn modelId="{FD393144-BFCE-4F6B-AFCB-30751A5320C4}" type="presParOf" srcId="{D58DD022-2570-4B17-81F8-03A9FCC4C5F5}" destId="{23F0DB3A-F4A6-47E3-8B2B-EFC7085343DC}" srcOrd="0" destOrd="0" presId="urn:microsoft.com/office/officeart/2005/8/layout/radial5"/>
    <dgm:cxn modelId="{0F93CD94-D305-485B-9EAF-BD3CEEE7A5E9}" type="presParOf" srcId="{B2E8DF7D-8949-40A9-B88C-45077F3901A4}" destId="{0D09759F-2A10-465F-95EE-F068848DA3B7}" srcOrd="12" destOrd="0" presId="urn:microsoft.com/office/officeart/2005/8/layout/radial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/>
      <dgm:spPr>
        <a:gradFill rotWithShape="0">
          <a:gsLst>
            <a:gs pos="100000">
              <a:schemeClr val="accent1">
                <a:lumMod val="40000"/>
                <a:lumOff val="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b="1" dirty="0" smtClean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วัสดุ</a:t>
          </a:r>
          <a:endParaRPr lang="th-TH" b="1" dirty="0">
            <a:solidFill>
              <a:schemeClr val="tx1">
                <a:lumMod val="95000"/>
                <a:lumOff val="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/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/>
        </a:p>
      </dgm:t>
    </dgm:pt>
    <dgm:pt modelId="{093ECBF6-DE48-48DA-8570-EE4BABBDE297}">
      <dgm:prSet phldrT="[Text]"/>
      <dgm:spPr/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ที่ดิน</a:t>
          </a:r>
          <a:endParaRPr lang="th-TH" b="1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/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/>
        </a:p>
      </dgm:t>
    </dgm:pt>
    <dgm:pt modelId="{4E485604-7AD7-48E1-AD69-B6B6E17A25C1}">
      <dgm:prSet phldrT="[Text]"/>
      <dgm:spPr>
        <a:gradFill rotWithShape="0">
          <a:gsLst>
            <a:gs pos="100000">
              <a:srgbClr val="3D34F6"/>
            </a:gs>
            <a:gs pos="100000">
              <a:schemeClr val="accent3">
                <a:hueOff val="0"/>
                <a:satOff val="0"/>
                <a:lumOff val="-10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-10000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สิ่งปลูกสร้าง</a:t>
          </a:r>
          <a:endParaRPr lang="th-TH" b="1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/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/>
        </a:p>
      </dgm:t>
    </dgm:pt>
    <dgm:pt modelId="{424FA30E-F8AA-4BC8-8EF8-468D6EEE7648}">
      <dgm:prSet phldrT="[Text]"/>
      <dgm:spPr/>
      <dgm:t>
        <a:bodyPr/>
        <a:lstStyle/>
        <a:p>
          <a:r>
            <a:rPr lang="th-TH" b="1" dirty="0" smtClean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ครุภัณฑ์</a:t>
          </a:r>
          <a:endParaRPr lang="th-TH" b="1" dirty="0">
            <a:solidFill>
              <a:schemeClr val="tx1">
                <a:lumMod val="95000"/>
                <a:lumOff val="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/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/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/>
      <dgm:spPr/>
    </dgm:pt>
    <dgm:pt modelId="{D0609269-7A79-49E4-BBB1-3679115495F7}" type="pres">
      <dgm:prSet presAssocID="{88EEAF5F-478B-4194-8A2C-8DE6BB12137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511A5E5F-A6B4-43DB-BE8A-6835B7D29D9D}" type="presOf" srcId="{424FA30E-F8AA-4BC8-8EF8-468D6EEE7648}" destId="{982765DE-98D6-42B4-8FB6-9CB58EC9F1FE}" srcOrd="0" destOrd="0" presId="urn:microsoft.com/office/officeart/2005/8/layout/matrix3"/>
    <dgm:cxn modelId="{6250947E-B59E-47F3-B992-EE2888F92858}" type="presOf" srcId="{310E39A4-F617-4E44-9092-4EED157425C1}" destId="{D0609269-7A79-49E4-BBB1-3679115495F7}" srcOrd="0" destOrd="0" presId="urn:microsoft.com/office/officeart/2005/8/layout/matrix3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5683067C-3DD3-42F2-A2CF-FCF7D7877B83}" type="presOf" srcId="{093ECBF6-DE48-48DA-8570-EE4BABBDE297}" destId="{42426B6B-B0C2-4A32-9B9E-62643C58D4F0}" srcOrd="0" destOrd="0" presId="urn:microsoft.com/office/officeart/2005/8/layout/matrix3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E86DAEAA-D566-419D-B01C-CF821FCAE927}" type="presOf" srcId="{88EEAF5F-478B-4194-8A2C-8DE6BB121376}" destId="{4E2A6CF5-1435-429D-A690-FAABA684BEF6}" srcOrd="0" destOrd="0" presId="urn:microsoft.com/office/officeart/2005/8/layout/matrix3"/>
    <dgm:cxn modelId="{012BB2E1-27DA-49CC-916A-2D07331C7C8C}" type="presOf" srcId="{4E485604-7AD7-48E1-AD69-B6B6E17A25C1}" destId="{276A0EFF-2070-40F0-BB24-872B5CDBE6C6}" srcOrd="0" destOrd="0" presId="urn:microsoft.com/office/officeart/2005/8/layout/matrix3"/>
    <dgm:cxn modelId="{8B4B0F7F-C537-4270-BF0C-F50E3939DCEC}" type="presParOf" srcId="{4E2A6CF5-1435-429D-A690-FAABA684BEF6}" destId="{E5C5F526-5CA3-4CAB-AA6C-666E89747276}" srcOrd="0" destOrd="0" presId="urn:microsoft.com/office/officeart/2005/8/layout/matrix3"/>
    <dgm:cxn modelId="{08A00D9B-A934-46C3-AB9D-64B54AEA068B}" type="presParOf" srcId="{4E2A6CF5-1435-429D-A690-FAABA684BEF6}" destId="{D0609269-7A79-49E4-BBB1-3679115495F7}" srcOrd="1" destOrd="0" presId="urn:microsoft.com/office/officeart/2005/8/layout/matrix3"/>
    <dgm:cxn modelId="{AF9EA51D-A162-48EA-9A22-DB8E2399DDA2}" type="presParOf" srcId="{4E2A6CF5-1435-429D-A690-FAABA684BEF6}" destId="{982765DE-98D6-42B4-8FB6-9CB58EC9F1FE}" srcOrd="2" destOrd="0" presId="urn:microsoft.com/office/officeart/2005/8/layout/matrix3"/>
    <dgm:cxn modelId="{F3C20215-99FF-4B28-9A03-A8928A4D57BA}" type="presParOf" srcId="{4E2A6CF5-1435-429D-A690-FAABA684BEF6}" destId="{42426B6B-B0C2-4A32-9B9E-62643C58D4F0}" srcOrd="3" destOrd="0" presId="urn:microsoft.com/office/officeart/2005/8/layout/matrix3"/>
    <dgm:cxn modelId="{11421972-330E-47A6-8305-D185226D7DCD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EEAF5F-478B-4194-8A2C-8DE6BB121376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10E39A4-F617-4E44-9092-4EED157425C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h-TH" sz="3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งานจ้างบริการ</a:t>
          </a:r>
          <a:endParaRPr lang="th-TH" sz="36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14A664-EEB4-49EC-98E3-B58E258B1326}" type="parTrans" cxnId="{54B7F832-F5FC-485A-825C-95C4AE4A025F}">
      <dgm:prSet/>
      <dgm:spPr/>
      <dgm:t>
        <a:bodyPr/>
        <a:lstStyle/>
        <a:p>
          <a:endParaRPr lang="th-TH"/>
        </a:p>
      </dgm:t>
    </dgm:pt>
    <dgm:pt modelId="{4299CCB2-9F85-4E7E-A841-1F3E70052352}" type="sibTrans" cxnId="{54B7F832-F5FC-485A-825C-95C4AE4A025F}">
      <dgm:prSet/>
      <dgm:spPr/>
      <dgm:t>
        <a:bodyPr/>
        <a:lstStyle/>
        <a:p>
          <a:endParaRPr lang="th-TH"/>
        </a:p>
      </dgm:t>
    </dgm:pt>
    <dgm:pt modelId="{093ECBF6-DE48-48DA-8570-EE4BABBDE297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h-TH" sz="3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</a:t>
          </a:r>
          <a:br>
            <a:rPr lang="th-TH" sz="3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3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ทำของ</a:t>
          </a:r>
          <a:endParaRPr lang="th-TH" sz="36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B62A697-0820-4FDC-81F8-64F747642A87}" type="parTrans" cxnId="{C6D1D16E-8CE9-45AC-8D04-4810A5D0F3D9}">
      <dgm:prSet/>
      <dgm:spPr/>
      <dgm:t>
        <a:bodyPr/>
        <a:lstStyle/>
        <a:p>
          <a:endParaRPr lang="th-TH"/>
        </a:p>
      </dgm:t>
    </dgm:pt>
    <dgm:pt modelId="{49C0FC54-55C2-41F8-A493-19A01F723501}" type="sibTrans" cxnId="{C6D1D16E-8CE9-45AC-8D04-4810A5D0F3D9}">
      <dgm:prSet/>
      <dgm:spPr/>
      <dgm:t>
        <a:bodyPr/>
        <a:lstStyle/>
        <a:p>
          <a:endParaRPr lang="th-TH"/>
        </a:p>
      </dgm:t>
    </dgm:pt>
    <dgm:pt modelId="{4E485604-7AD7-48E1-AD69-B6B6E17A25C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การรับขนตามประมวลกฎหมายแพ่งและพาณิชย์</a:t>
          </a:r>
          <a:endParaRPr lang="th-TH" sz="26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93FF8B0-67E5-4D87-B93B-2D411FD47F70}" type="parTrans" cxnId="{10C36D24-A326-4A76-BC0E-8099708D4062}">
      <dgm:prSet/>
      <dgm:spPr/>
      <dgm:t>
        <a:bodyPr/>
        <a:lstStyle/>
        <a:p>
          <a:endParaRPr lang="th-TH"/>
        </a:p>
      </dgm:t>
    </dgm:pt>
    <dgm:pt modelId="{EBBE9BB4-A66E-4861-9B19-3E1FF7415830}" type="sibTrans" cxnId="{10C36D24-A326-4A76-BC0E-8099708D4062}">
      <dgm:prSet/>
      <dgm:spPr/>
      <dgm:t>
        <a:bodyPr/>
        <a:lstStyle/>
        <a:p>
          <a:endParaRPr lang="th-TH"/>
        </a:p>
      </dgm:t>
    </dgm:pt>
    <dgm:pt modelId="{424FA30E-F8AA-4BC8-8EF8-468D6EEE7648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3600" b="1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งานจ้างเหมาบริการ</a:t>
          </a:r>
          <a:endParaRPr lang="th-TH" sz="3600" b="1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9D1EC57-0FD9-4BA3-9E4F-979EF6FDD541}" type="parTrans" cxnId="{53C797BB-8CE0-4A62-A3DC-DBEC5B935D7F}">
      <dgm:prSet/>
      <dgm:spPr/>
      <dgm:t>
        <a:bodyPr/>
        <a:lstStyle/>
        <a:p>
          <a:endParaRPr lang="th-TH"/>
        </a:p>
      </dgm:t>
    </dgm:pt>
    <dgm:pt modelId="{C81E3A11-B7E8-4547-A8BE-2382AAA8E991}" type="sibTrans" cxnId="{53C797BB-8CE0-4A62-A3DC-DBEC5B935D7F}">
      <dgm:prSet/>
      <dgm:spPr/>
      <dgm:t>
        <a:bodyPr/>
        <a:lstStyle/>
        <a:p>
          <a:endParaRPr lang="th-TH"/>
        </a:p>
      </dgm:t>
    </dgm:pt>
    <dgm:pt modelId="{4E2A6CF5-1435-429D-A690-FAABA684BEF6}" type="pres">
      <dgm:prSet presAssocID="{88EEAF5F-478B-4194-8A2C-8DE6BB1213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5C5F526-5CA3-4CAB-AA6C-666E89747276}" type="pres">
      <dgm:prSet presAssocID="{88EEAF5F-478B-4194-8A2C-8DE6BB121376}" presName="diamond" presStyleLbl="bgShp" presStyleIdx="0" presStyleCnt="1"/>
      <dgm:spPr/>
    </dgm:pt>
    <dgm:pt modelId="{D0609269-7A79-49E4-BBB1-3679115495F7}" type="pres">
      <dgm:prSet presAssocID="{88EEAF5F-478B-4194-8A2C-8DE6BB121376}" presName="quad1" presStyleLbl="node1" presStyleIdx="0" presStyleCnt="4" custLinFactNeighborX="1970" custLinFactNeighborY="-119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2765DE-98D6-42B4-8FB6-9CB58EC9F1FE}" type="pres">
      <dgm:prSet presAssocID="{88EEAF5F-478B-4194-8A2C-8DE6BB121376}" presName="quad2" presStyleLbl="node1" presStyleIdx="1" presStyleCnt="4" custScaleX="113687" custLinFactNeighborX="20797" custLinFactNeighborY="-119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2426B6B-B0C2-4A32-9B9E-62643C58D4F0}" type="pres">
      <dgm:prSet presAssocID="{88EEAF5F-478B-4194-8A2C-8DE6BB121376}" presName="quad3" presStyleLbl="node1" presStyleIdx="2" presStyleCnt="4" custLinFactNeighborX="1970" custLinFactNeighborY="-12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6A0EFF-2070-40F0-BB24-872B5CDBE6C6}" type="pres">
      <dgm:prSet presAssocID="{88EEAF5F-478B-4194-8A2C-8DE6BB121376}" presName="quad4" presStyleLbl="node1" presStyleIdx="3" presStyleCnt="4" custScaleX="118866" custScaleY="99999" custLinFactNeighborX="22513" custLinFactNeighborY="-133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3C797BB-8CE0-4A62-A3DC-DBEC5B935D7F}" srcId="{88EEAF5F-478B-4194-8A2C-8DE6BB121376}" destId="{424FA30E-F8AA-4BC8-8EF8-468D6EEE7648}" srcOrd="1" destOrd="0" parTransId="{39D1EC57-0FD9-4BA3-9E4F-979EF6FDD541}" sibTransId="{C81E3A11-B7E8-4547-A8BE-2382AAA8E991}"/>
    <dgm:cxn modelId="{70FDFDF9-E38C-42C7-8009-E95668A25132}" type="presOf" srcId="{310E39A4-F617-4E44-9092-4EED157425C1}" destId="{D0609269-7A79-49E4-BBB1-3679115495F7}" srcOrd="0" destOrd="0" presId="urn:microsoft.com/office/officeart/2005/8/layout/matrix3"/>
    <dgm:cxn modelId="{FA177AB3-7E89-4969-8511-895E2498AA2B}" type="presOf" srcId="{093ECBF6-DE48-48DA-8570-EE4BABBDE297}" destId="{42426B6B-B0C2-4A32-9B9E-62643C58D4F0}" srcOrd="0" destOrd="0" presId="urn:microsoft.com/office/officeart/2005/8/layout/matrix3"/>
    <dgm:cxn modelId="{C6D1D16E-8CE9-45AC-8D04-4810A5D0F3D9}" srcId="{88EEAF5F-478B-4194-8A2C-8DE6BB121376}" destId="{093ECBF6-DE48-48DA-8570-EE4BABBDE297}" srcOrd="2" destOrd="0" parTransId="{0B62A697-0820-4FDC-81F8-64F747642A87}" sibTransId="{49C0FC54-55C2-41F8-A493-19A01F723501}"/>
    <dgm:cxn modelId="{70E0F21A-B5D4-4D3E-A8C7-027BCF0E478E}" type="presOf" srcId="{88EEAF5F-478B-4194-8A2C-8DE6BB121376}" destId="{4E2A6CF5-1435-429D-A690-FAABA684BEF6}" srcOrd="0" destOrd="0" presId="urn:microsoft.com/office/officeart/2005/8/layout/matrix3"/>
    <dgm:cxn modelId="{96D79D35-37CE-49BD-B8AB-0FA3C7A3420B}" type="presOf" srcId="{424FA30E-F8AA-4BC8-8EF8-468D6EEE7648}" destId="{982765DE-98D6-42B4-8FB6-9CB58EC9F1FE}" srcOrd="0" destOrd="0" presId="urn:microsoft.com/office/officeart/2005/8/layout/matrix3"/>
    <dgm:cxn modelId="{10C36D24-A326-4A76-BC0E-8099708D4062}" srcId="{88EEAF5F-478B-4194-8A2C-8DE6BB121376}" destId="{4E485604-7AD7-48E1-AD69-B6B6E17A25C1}" srcOrd="3" destOrd="0" parTransId="{293FF8B0-67E5-4D87-B93B-2D411FD47F70}" sibTransId="{EBBE9BB4-A66E-4861-9B19-3E1FF7415830}"/>
    <dgm:cxn modelId="{54B7F832-F5FC-485A-825C-95C4AE4A025F}" srcId="{88EEAF5F-478B-4194-8A2C-8DE6BB121376}" destId="{310E39A4-F617-4E44-9092-4EED157425C1}" srcOrd="0" destOrd="0" parTransId="{2B14A664-EEB4-49EC-98E3-B58E258B1326}" sibTransId="{4299CCB2-9F85-4E7E-A841-1F3E70052352}"/>
    <dgm:cxn modelId="{70A48889-2647-43C1-844B-3FEE3789A71F}" type="presOf" srcId="{4E485604-7AD7-48E1-AD69-B6B6E17A25C1}" destId="{276A0EFF-2070-40F0-BB24-872B5CDBE6C6}" srcOrd="0" destOrd="0" presId="urn:microsoft.com/office/officeart/2005/8/layout/matrix3"/>
    <dgm:cxn modelId="{B2C5861D-C3E3-40F0-BEFF-1243F91294D1}" type="presParOf" srcId="{4E2A6CF5-1435-429D-A690-FAABA684BEF6}" destId="{E5C5F526-5CA3-4CAB-AA6C-666E89747276}" srcOrd="0" destOrd="0" presId="urn:microsoft.com/office/officeart/2005/8/layout/matrix3"/>
    <dgm:cxn modelId="{5926F281-1756-434C-BC39-765A00E7C1EC}" type="presParOf" srcId="{4E2A6CF5-1435-429D-A690-FAABA684BEF6}" destId="{D0609269-7A79-49E4-BBB1-3679115495F7}" srcOrd="1" destOrd="0" presId="urn:microsoft.com/office/officeart/2005/8/layout/matrix3"/>
    <dgm:cxn modelId="{159224CE-BC6D-4BC8-9F10-AC9EBD353F23}" type="presParOf" srcId="{4E2A6CF5-1435-429D-A690-FAABA684BEF6}" destId="{982765DE-98D6-42B4-8FB6-9CB58EC9F1FE}" srcOrd="2" destOrd="0" presId="urn:microsoft.com/office/officeart/2005/8/layout/matrix3"/>
    <dgm:cxn modelId="{18E2B115-B401-491F-BCB8-6C2A316FF6AA}" type="presParOf" srcId="{4E2A6CF5-1435-429D-A690-FAABA684BEF6}" destId="{42426B6B-B0C2-4A32-9B9E-62643C58D4F0}" srcOrd="3" destOrd="0" presId="urn:microsoft.com/office/officeart/2005/8/layout/matrix3"/>
    <dgm:cxn modelId="{9F808674-BB3F-439E-A4DE-D1D2A1791270}" type="presParOf" srcId="{4E2A6CF5-1435-429D-A690-FAABA684BEF6}" destId="{276A0EFF-2070-40F0-BB24-872B5CDBE6C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9029B-1F6E-4573-89C4-36F349FD127A}">
      <dsp:nvSpPr>
        <dsp:cNvPr id="0" name=""/>
        <dsp:cNvSpPr/>
      </dsp:nvSpPr>
      <dsp:spPr>
        <a:xfrm>
          <a:off x="0" y="0"/>
          <a:ext cx="8610600" cy="2333654"/>
        </a:xfrm>
        <a:prstGeom prst="roundRect">
          <a:avLst>
            <a:gd name="adj" fmla="val 10000"/>
          </a:avLst>
        </a:prstGeom>
        <a:gradFill rotWithShape="0">
          <a:gsLst>
            <a:gs pos="98000">
              <a:srgbClr val="92D050"/>
            </a:gs>
            <a:gs pos="99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BrowalliaUPC" pitchFamily="34" charset="-34"/>
              <a:cs typeface="BrowalliaUPC" pitchFamily="34" charset="-34"/>
            </a:rPr>
            <a:t>พระราชบัญญัติการจัดซื้อจัดจ้างและการบริหารพัสดุภาครัฐ พ.ศ. ๒๕๖๐</a:t>
          </a:r>
          <a:endParaRPr lang="th-TH" sz="3600" b="1" kern="1200" dirty="0">
            <a:solidFill>
              <a:schemeClr val="tx1"/>
            </a:solidFill>
            <a:latin typeface="BrowalliaUPC" pitchFamily="34" charset="-34"/>
            <a:cs typeface="BrowalliaUPC" pitchFamily="34" charset="-34"/>
          </a:endParaRPr>
        </a:p>
      </dsp:txBody>
      <dsp:txXfrm>
        <a:off x="2028780" y="0"/>
        <a:ext cx="6581819" cy="2333654"/>
      </dsp:txXfrm>
    </dsp:sp>
    <dsp:sp modelId="{55E199D2-3EDC-46A7-9841-0BBD71CED1A1}">
      <dsp:nvSpPr>
        <dsp:cNvPr id="0" name=""/>
        <dsp:cNvSpPr/>
      </dsp:nvSpPr>
      <dsp:spPr>
        <a:xfrm>
          <a:off x="306660" y="256696"/>
          <a:ext cx="1722120" cy="18202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6EDCB1-2F39-4020-8C65-ADE9E599E375}">
      <dsp:nvSpPr>
        <dsp:cNvPr id="0" name=""/>
        <dsp:cNvSpPr/>
      </dsp:nvSpPr>
      <dsp:spPr>
        <a:xfrm>
          <a:off x="0" y="2595021"/>
          <a:ext cx="8610600" cy="2311820"/>
        </a:xfrm>
        <a:prstGeom prst="roundRect">
          <a:avLst>
            <a:gd name="adj" fmla="val 10000"/>
          </a:avLst>
        </a:prstGeom>
        <a:solidFill>
          <a:srgbClr val="FFFF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ระเบียบกระทรวงการคลังว่าด้วยการจัดซื้อจัดจ้างและการบริหารพัสดุภาครัฐ พ.ศ. ๒๕๖๐</a:t>
          </a:r>
          <a:endParaRPr lang="th-TH" sz="3600" b="1" kern="1200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sp:txBody>
      <dsp:txXfrm>
        <a:off x="2028780" y="2595021"/>
        <a:ext cx="6581819" cy="2311820"/>
      </dsp:txXfrm>
    </dsp:sp>
    <dsp:sp modelId="{C05B54D1-8490-43AD-9839-44397A8A4394}">
      <dsp:nvSpPr>
        <dsp:cNvPr id="0" name=""/>
        <dsp:cNvSpPr/>
      </dsp:nvSpPr>
      <dsp:spPr>
        <a:xfrm>
          <a:off x="306660" y="2880157"/>
          <a:ext cx="1722120" cy="18321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8C053-09D9-41E3-8920-2C280E9410A5}">
      <dsp:nvSpPr>
        <dsp:cNvPr id="0" name=""/>
        <dsp:cNvSpPr/>
      </dsp:nvSpPr>
      <dsp:spPr>
        <a:xfrm>
          <a:off x="3013368" y="401"/>
          <a:ext cx="1462095" cy="1196872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A53C46-DD6F-46CE-9362-5F5B5EB9D67D}">
      <dsp:nvSpPr>
        <dsp:cNvPr id="0" name=""/>
        <dsp:cNvSpPr/>
      </dsp:nvSpPr>
      <dsp:spPr>
        <a:xfrm>
          <a:off x="1440997" y="0"/>
          <a:ext cx="1463325" cy="11065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964B8A-70A9-4B9C-A989-4CE2B48F5C16}">
      <dsp:nvSpPr>
        <dsp:cNvPr id="0" name=""/>
        <dsp:cNvSpPr/>
      </dsp:nvSpPr>
      <dsp:spPr>
        <a:xfrm>
          <a:off x="3146340" y="134821"/>
          <a:ext cx="1196151" cy="92803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งานก่อสร้างอาคาร </a:t>
          </a:r>
          <a:endParaRPr lang="th-TH" sz="24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21512" y="270728"/>
        <a:ext cx="845807" cy="656219"/>
      </dsp:txXfrm>
    </dsp:sp>
    <dsp:sp modelId="{45670E29-A2B3-414C-B1F4-BD4EA013E4F7}">
      <dsp:nvSpPr>
        <dsp:cNvPr id="0" name=""/>
        <dsp:cNvSpPr/>
      </dsp:nvSpPr>
      <dsp:spPr>
        <a:xfrm>
          <a:off x="3626128" y="1374705"/>
          <a:ext cx="236575" cy="236575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4547BE-FA7A-4DE1-8376-F82698739CE6}">
      <dsp:nvSpPr>
        <dsp:cNvPr id="0" name=""/>
        <dsp:cNvSpPr/>
      </dsp:nvSpPr>
      <dsp:spPr>
        <a:xfrm>
          <a:off x="3013368" y="1788711"/>
          <a:ext cx="1462095" cy="1347153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C61F39-34CB-462D-96CA-4A713A5004B6}">
      <dsp:nvSpPr>
        <dsp:cNvPr id="0" name=""/>
        <dsp:cNvSpPr/>
      </dsp:nvSpPr>
      <dsp:spPr>
        <a:xfrm>
          <a:off x="4485207" y="2001958"/>
          <a:ext cx="1463325" cy="11065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C84456-AEC3-4DE8-8D10-7B1F09AAC3FE}">
      <dsp:nvSpPr>
        <dsp:cNvPr id="0" name=""/>
        <dsp:cNvSpPr/>
      </dsp:nvSpPr>
      <dsp:spPr>
        <a:xfrm>
          <a:off x="2920429" y="1998272"/>
          <a:ext cx="1647972" cy="92803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spc="-30" baseline="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งานก่อสร้างสาธารณูปโภค</a:t>
          </a:r>
          <a:endParaRPr lang="th-TH" sz="2400" b="1" kern="1200" spc="-30" baseline="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161769" y="2134179"/>
        <a:ext cx="1165292" cy="656219"/>
      </dsp:txXfrm>
    </dsp:sp>
    <dsp:sp modelId="{678B8CFC-FC6A-4DB9-B37B-AC7506EBB9FC}">
      <dsp:nvSpPr>
        <dsp:cNvPr id="0" name=""/>
        <dsp:cNvSpPr/>
      </dsp:nvSpPr>
      <dsp:spPr>
        <a:xfrm>
          <a:off x="3626128" y="3313297"/>
          <a:ext cx="236575" cy="236575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8F44C9-E599-47A5-821A-5F63BC08E271}">
      <dsp:nvSpPr>
        <dsp:cNvPr id="0" name=""/>
        <dsp:cNvSpPr/>
      </dsp:nvSpPr>
      <dsp:spPr>
        <a:xfrm>
          <a:off x="2866689" y="3704898"/>
          <a:ext cx="2030699" cy="1429683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A1335D-BAE6-490F-A0CC-88C2B248878C}">
      <dsp:nvSpPr>
        <dsp:cNvPr id="0" name=""/>
        <dsp:cNvSpPr/>
      </dsp:nvSpPr>
      <dsp:spPr>
        <a:xfrm>
          <a:off x="1286002" y="3716382"/>
          <a:ext cx="1463325" cy="11065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8BD9E9-D379-4FE1-9550-B4AEF4A44AA7}">
      <dsp:nvSpPr>
        <dsp:cNvPr id="0" name=""/>
        <dsp:cNvSpPr/>
      </dsp:nvSpPr>
      <dsp:spPr>
        <a:xfrm>
          <a:off x="3097190" y="3972820"/>
          <a:ext cx="1569728" cy="92803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การซ่อมแซม ต่อเติม ปรับปรุง รื้อถอน</a:t>
          </a:r>
          <a:endParaRPr lang="th-TH" sz="20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27071" y="4108727"/>
        <a:ext cx="1109966" cy="6562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9029B-1F6E-4573-89C4-36F349FD127A}">
      <dsp:nvSpPr>
        <dsp:cNvPr id="0" name=""/>
        <dsp:cNvSpPr/>
      </dsp:nvSpPr>
      <dsp:spPr>
        <a:xfrm>
          <a:off x="0" y="0"/>
          <a:ext cx="8610600" cy="1053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๑.  </a:t>
          </a:r>
          <a:r>
            <a:rPr lang="th-TH" sz="3200" b="1" kern="1200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วิธีปฏิบัติราชการทางปกครอง พ.ศ. ๒๕๓๙</a:t>
          </a:r>
          <a:endParaRPr lang="th-TH" sz="3200" kern="1200" dirty="0">
            <a:solidFill>
              <a:srgbClr val="000099"/>
            </a:solidFill>
          </a:endParaRPr>
        </a:p>
      </dsp:txBody>
      <dsp:txXfrm>
        <a:off x="1827443" y="0"/>
        <a:ext cx="6783156" cy="1053238"/>
      </dsp:txXfrm>
    </dsp:sp>
    <dsp:sp modelId="{55E199D2-3EDC-46A7-9841-0BBD71CED1A1}">
      <dsp:nvSpPr>
        <dsp:cNvPr id="0" name=""/>
        <dsp:cNvSpPr/>
      </dsp:nvSpPr>
      <dsp:spPr>
        <a:xfrm>
          <a:off x="105323" y="105323"/>
          <a:ext cx="1722120" cy="842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6EDCB1-2F39-4020-8C65-ADE9E599E375}">
      <dsp:nvSpPr>
        <dsp:cNvPr id="0" name=""/>
        <dsp:cNvSpPr/>
      </dsp:nvSpPr>
      <dsp:spPr>
        <a:xfrm>
          <a:off x="0" y="1143005"/>
          <a:ext cx="8610600" cy="14769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๒. ระเบียบสำนักนายกรัฐมนตรีว่าด้วยหลักเกณฑ์การปฏิบัติเกี่ยวกับความรับผิดทางละเมิดของเจ้าหน้าที่ พ.ศ. ๒๕๓๙</a:t>
          </a:r>
          <a:endParaRPr lang="th-TH" sz="3200" b="1" kern="1200" dirty="0">
            <a:solidFill>
              <a:srgbClr val="000099"/>
            </a:solidFill>
            <a:latin typeface="Browallia New" pitchFamily="34" charset="-34"/>
            <a:cs typeface="Browallia New" pitchFamily="34" charset="-34"/>
          </a:endParaRPr>
        </a:p>
      </dsp:txBody>
      <dsp:txXfrm>
        <a:off x="1827443" y="1143005"/>
        <a:ext cx="6783156" cy="1476913"/>
      </dsp:txXfrm>
    </dsp:sp>
    <dsp:sp modelId="{C05B54D1-8490-43AD-9839-44397A8A4394}">
      <dsp:nvSpPr>
        <dsp:cNvPr id="0" name=""/>
        <dsp:cNvSpPr/>
      </dsp:nvSpPr>
      <dsp:spPr>
        <a:xfrm>
          <a:off x="105323" y="1475723"/>
          <a:ext cx="1722120" cy="842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9BDFE3-63AF-40E3-BCEC-DDFBCFA31CE2}">
      <dsp:nvSpPr>
        <dsp:cNvPr id="0" name=""/>
        <dsp:cNvSpPr/>
      </dsp:nvSpPr>
      <dsp:spPr>
        <a:xfrm>
          <a:off x="0" y="2740799"/>
          <a:ext cx="8610600" cy="1053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๓. </a:t>
          </a:r>
          <a:r>
            <a:rPr lang="th-TH" sz="3200" b="1" kern="1200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ข้อมูลข่าวสารของทางราชการ พ.ศ. ๒๕๔๐</a:t>
          </a:r>
          <a:endParaRPr lang="th-TH" sz="3200" kern="1200" dirty="0">
            <a:solidFill>
              <a:srgbClr val="000099"/>
            </a:solidFill>
          </a:endParaRPr>
        </a:p>
      </dsp:txBody>
      <dsp:txXfrm>
        <a:off x="1827443" y="2740799"/>
        <a:ext cx="6783156" cy="1053238"/>
      </dsp:txXfrm>
    </dsp:sp>
    <dsp:sp modelId="{B0DA7AD7-B991-4736-995A-3C12F911A47C}">
      <dsp:nvSpPr>
        <dsp:cNvPr id="0" name=""/>
        <dsp:cNvSpPr/>
      </dsp:nvSpPr>
      <dsp:spPr>
        <a:xfrm>
          <a:off x="105323" y="2846123"/>
          <a:ext cx="1722120" cy="842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67E983-77EF-493B-AF03-E7C419898621}">
      <dsp:nvSpPr>
        <dsp:cNvPr id="0" name=""/>
        <dsp:cNvSpPr/>
      </dsp:nvSpPr>
      <dsp:spPr>
        <a:xfrm>
          <a:off x="0" y="3899761"/>
          <a:ext cx="8610600" cy="1053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๔. </a:t>
          </a:r>
          <a:r>
            <a:rPr lang="th-TH" sz="3200" b="1" kern="1200" dirty="0" err="1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พรบ.</a:t>
          </a:r>
          <a:r>
            <a:rPr lang="th-TH" sz="3200" b="1" kern="1200" dirty="0" smtClean="0">
              <a:solidFill>
                <a:srgbClr val="000099"/>
              </a:solidFill>
              <a:latin typeface="Browallia New" pitchFamily="34" charset="-34"/>
              <a:cs typeface="Browallia New" pitchFamily="34" charset="-34"/>
            </a:rPr>
            <a:t> ว่าด้วยความผิดเกี่ยวกับการเสนอราคาต่อ หน่วยงานของรัฐ พ.ศ. ๒๕๔๒</a:t>
          </a:r>
          <a:endParaRPr lang="th-TH" sz="3200" kern="1200" dirty="0">
            <a:solidFill>
              <a:srgbClr val="000099"/>
            </a:solidFill>
          </a:endParaRPr>
        </a:p>
      </dsp:txBody>
      <dsp:txXfrm>
        <a:off x="1827443" y="3899761"/>
        <a:ext cx="6783156" cy="1053238"/>
      </dsp:txXfrm>
    </dsp:sp>
    <dsp:sp modelId="{97622F2C-8094-4D36-BB7E-F7925CB4478E}">
      <dsp:nvSpPr>
        <dsp:cNvPr id="0" name=""/>
        <dsp:cNvSpPr/>
      </dsp:nvSpPr>
      <dsp:spPr>
        <a:xfrm>
          <a:off x="105323" y="4004684"/>
          <a:ext cx="1722120" cy="842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A754B-6B14-45A6-A141-749246CAFD5B}">
      <dsp:nvSpPr>
        <dsp:cNvPr id="0" name=""/>
        <dsp:cNvSpPr/>
      </dsp:nvSpPr>
      <dsp:spPr>
        <a:xfrm>
          <a:off x="0" y="0"/>
          <a:ext cx="8640960" cy="990249"/>
        </a:xfrm>
        <a:prstGeom prst="roundRect">
          <a:avLst/>
        </a:prstGeom>
        <a:gradFill rotWithShape="0">
          <a:gsLst>
            <a:gs pos="100000">
              <a:srgbClr val="0000FF"/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 smtClean="0">
              <a:solidFill>
                <a:schemeClr val="bg1"/>
              </a:solidFill>
              <a:effectLst/>
              <a:latin typeface="BrowalliaUPC" pitchFamily="34" charset="-34"/>
              <a:ea typeface="+mj-ea"/>
              <a:cs typeface="BrowalliaUPC" pitchFamily="34" charset="-34"/>
            </a:rPr>
            <a:t>กฎหมายและระเบียบที่เกี่ยวข้องที่ต้องรู้</a:t>
          </a:r>
          <a:endParaRPr lang="th-TH" sz="4400" kern="1200" dirty="0">
            <a:solidFill>
              <a:schemeClr val="bg1"/>
            </a:solidFill>
            <a:effectLst/>
            <a:latin typeface="BrowalliaUPC" pitchFamily="34" charset="-34"/>
            <a:cs typeface="BrowalliaUPC" pitchFamily="34" charset="-34"/>
          </a:endParaRPr>
        </a:p>
      </dsp:txBody>
      <dsp:txXfrm>
        <a:off x="48340" y="48340"/>
        <a:ext cx="8544280" cy="8935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F15F6-BBE4-4095-96C6-69D40AA25B2C}">
      <dsp:nvSpPr>
        <dsp:cNvPr id="0" name=""/>
        <dsp:cNvSpPr/>
      </dsp:nvSpPr>
      <dsp:spPr>
        <a:xfrm>
          <a:off x="0" y="0"/>
          <a:ext cx="8458200" cy="1212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๕. ระเบียบ </a:t>
          </a:r>
          <a:r>
            <a:rPr lang="th-TH" sz="3600" b="1" kern="1200" dirty="0" err="1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คตง.</a:t>
          </a:r>
          <a:r>
            <a:rPr lang="th-TH" sz="3600" b="1" kern="1200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 ว่าด้วยวินัยทางงบประมาณและการคลังพ.ศ.  ๒๕๔๔</a:t>
          </a:r>
          <a:endParaRPr lang="th-TH" sz="3600" kern="1200" dirty="0">
            <a:solidFill>
              <a:srgbClr val="FFC000"/>
            </a:solidFill>
          </a:endParaRPr>
        </a:p>
      </dsp:txBody>
      <dsp:txXfrm>
        <a:off x="1812893" y="0"/>
        <a:ext cx="6645306" cy="1212533"/>
      </dsp:txXfrm>
    </dsp:sp>
    <dsp:sp modelId="{C59A911E-E38C-47EB-81D8-57FBA64EBDA8}">
      <dsp:nvSpPr>
        <dsp:cNvPr id="0" name=""/>
        <dsp:cNvSpPr/>
      </dsp:nvSpPr>
      <dsp:spPr>
        <a:xfrm>
          <a:off x="121253" y="121253"/>
          <a:ext cx="1691640" cy="9700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A6B924-DE95-42C4-8F88-BDCA964C5B1E}">
      <dsp:nvSpPr>
        <dsp:cNvPr id="0" name=""/>
        <dsp:cNvSpPr/>
      </dsp:nvSpPr>
      <dsp:spPr>
        <a:xfrm>
          <a:off x="0" y="1333786"/>
          <a:ext cx="8458200" cy="1830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๖. พระราชบัญญัติฯ และระเบียบกระทรวงการ คลังว่าด้วยการจัดซื้อจัดจ้างและการบริหารพัสดุภาครัฐ พ.ศ. ๒๕๖๐</a:t>
          </a:r>
          <a:r>
            <a:rPr lang="en-US" sz="3600" b="1" kern="1200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  </a:t>
          </a:r>
          <a:endParaRPr lang="th-TH" sz="3600" kern="1200" dirty="0">
            <a:solidFill>
              <a:srgbClr val="FFC000"/>
            </a:solidFill>
            <a:effectLst/>
          </a:endParaRPr>
        </a:p>
      </dsp:txBody>
      <dsp:txXfrm>
        <a:off x="1812893" y="1333786"/>
        <a:ext cx="6645306" cy="1830682"/>
      </dsp:txXfrm>
    </dsp:sp>
    <dsp:sp modelId="{D52A519E-F8DB-4EA3-82B1-D2DB9D9088AE}">
      <dsp:nvSpPr>
        <dsp:cNvPr id="0" name=""/>
        <dsp:cNvSpPr/>
      </dsp:nvSpPr>
      <dsp:spPr>
        <a:xfrm>
          <a:off x="121253" y="1545926"/>
          <a:ext cx="1691640" cy="14064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CBFA58-916D-46FB-A517-335A65E0FEFE}">
      <dsp:nvSpPr>
        <dsp:cNvPr id="0" name=""/>
        <dsp:cNvSpPr/>
      </dsp:nvSpPr>
      <dsp:spPr>
        <a:xfrm>
          <a:off x="0" y="3347949"/>
          <a:ext cx="8458200" cy="1803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FFC000"/>
              </a:solidFill>
              <a:effectLst/>
              <a:latin typeface="Browallia New" pitchFamily="34" charset="-34"/>
              <a:cs typeface="Browallia New" pitchFamily="34" charset="-34"/>
            </a:rPr>
            <a:t>๗. หลักการจำแนกงบประมาณ / มาตรฐานครุภัณฑ์ของสำนักงบประมาณ</a:t>
          </a:r>
          <a:endParaRPr lang="th-TH" sz="3600" kern="1200" dirty="0">
            <a:solidFill>
              <a:srgbClr val="FFC000"/>
            </a:solidFill>
            <a:effectLst/>
          </a:endParaRPr>
        </a:p>
      </dsp:txBody>
      <dsp:txXfrm>
        <a:off x="1812893" y="3347949"/>
        <a:ext cx="6645306" cy="1803085"/>
      </dsp:txXfrm>
    </dsp:sp>
    <dsp:sp modelId="{9EF539AA-D73D-442C-9841-18D51AE8AA71}">
      <dsp:nvSpPr>
        <dsp:cNvPr id="0" name=""/>
        <dsp:cNvSpPr/>
      </dsp:nvSpPr>
      <dsp:spPr>
        <a:xfrm>
          <a:off x="66850" y="3528393"/>
          <a:ext cx="1691640" cy="14090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BC6F55-9E84-494E-9D10-6C815885A3E1}">
      <dsp:nvSpPr>
        <dsp:cNvPr id="0" name=""/>
        <dsp:cNvSpPr/>
      </dsp:nvSpPr>
      <dsp:spPr>
        <a:xfrm>
          <a:off x="0" y="5210060"/>
          <a:ext cx="8458200" cy="981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rPr>
            <a:t>๘. หนังสือเวียน มติ ครม. แนวทางปฏิบัติ</a:t>
          </a:r>
          <a:endParaRPr lang="th-TH" sz="4100" kern="1200" dirty="0">
            <a:solidFill>
              <a:srgbClr val="FFC000"/>
            </a:solidFill>
          </a:endParaRPr>
        </a:p>
      </dsp:txBody>
      <dsp:txXfrm>
        <a:off x="1812893" y="5210060"/>
        <a:ext cx="6645306" cy="981024"/>
      </dsp:txXfrm>
    </dsp:sp>
    <dsp:sp modelId="{9C7E0780-6BFD-4FD5-A09D-1CD1DBFB6A71}">
      <dsp:nvSpPr>
        <dsp:cNvPr id="0" name=""/>
        <dsp:cNvSpPr/>
      </dsp:nvSpPr>
      <dsp:spPr>
        <a:xfrm>
          <a:off x="187227" y="5280464"/>
          <a:ext cx="1559692" cy="8402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A360-C06F-41ED-AB3C-97C34410F625}">
      <dsp:nvSpPr>
        <dsp:cNvPr id="0" name=""/>
        <dsp:cNvSpPr/>
      </dsp:nvSpPr>
      <dsp:spPr>
        <a:xfrm>
          <a:off x="0" y="17135"/>
          <a:ext cx="7848872" cy="62115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22" y="47457"/>
        <a:ext cx="7788228" cy="560508"/>
      </dsp:txXfrm>
    </dsp:sp>
    <dsp:sp modelId="{8C1CA690-F62F-4AAC-BC3B-70B34501BA30}">
      <dsp:nvSpPr>
        <dsp:cNvPr id="0" name=""/>
        <dsp:cNvSpPr/>
      </dsp:nvSpPr>
      <dsp:spPr>
        <a:xfrm>
          <a:off x="0" y="638287"/>
          <a:ext cx="7848872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</a:t>
          </a:r>
          <a:r>
            <a:rPr lang="th-TH" sz="2400" b="1" kern="1200" dirty="0" smtClean="0">
              <a:effectLst/>
              <a:latin typeface="Angsana New" panose="02020603050405020304" pitchFamily="18" charset="-34"/>
              <a:cs typeface="+mj-cs"/>
            </a:rPr>
            <a:t>ฐานะเป็นนิติบุคคล</a:t>
          </a:r>
          <a:endParaRPr lang="th-TH" sz="2400" b="1" kern="1200" dirty="0">
            <a:effectLst/>
          </a:endParaRPr>
        </a:p>
      </dsp:txBody>
      <dsp:txXfrm>
        <a:off x="0" y="638287"/>
        <a:ext cx="7848872" cy="529920"/>
      </dsp:txXfrm>
    </dsp:sp>
    <dsp:sp modelId="{719A726A-40BC-4850-90D9-E17C9C3C8E24}">
      <dsp:nvSpPr>
        <dsp:cNvPr id="0" name=""/>
        <dsp:cNvSpPr/>
      </dsp:nvSpPr>
      <dsp:spPr>
        <a:xfrm>
          <a:off x="0" y="1168207"/>
          <a:ext cx="7848872" cy="501025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sp:txBody>
      <dsp:txXfrm>
        <a:off x="24458" y="1192665"/>
        <a:ext cx="7799956" cy="452109"/>
      </dsp:txXfrm>
    </dsp:sp>
    <dsp:sp modelId="{2D3B3D05-4F47-414B-A609-7FE365F03F68}">
      <dsp:nvSpPr>
        <dsp:cNvPr id="0" name=""/>
        <dsp:cNvSpPr/>
      </dsp:nvSpPr>
      <dsp:spPr>
        <a:xfrm>
          <a:off x="0" y="1669233"/>
          <a:ext cx="7848872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sp:txBody>
      <dsp:txXfrm>
        <a:off x="0" y="1669233"/>
        <a:ext cx="7848872" cy="529920"/>
      </dsp:txXfrm>
    </dsp:sp>
    <dsp:sp modelId="{02915B5C-3D6E-4976-8488-9D371CD388F1}">
      <dsp:nvSpPr>
        <dsp:cNvPr id="0" name=""/>
        <dsp:cNvSpPr/>
      </dsp:nvSpPr>
      <dsp:spPr>
        <a:xfrm>
          <a:off x="0" y="2247717"/>
          <a:ext cx="7848872" cy="478811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sp:txBody>
      <dsp:txXfrm>
        <a:off x="23374" y="2271091"/>
        <a:ext cx="7802124" cy="432063"/>
      </dsp:txXfrm>
    </dsp:sp>
    <dsp:sp modelId="{9DD6E4C0-E62C-4090-828A-7D14C07A8FE1}">
      <dsp:nvSpPr>
        <dsp:cNvPr id="0" name=""/>
        <dsp:cNvSpPr/>
      </dsp:nvSpPr>
      <dsp:spPr>
        <a:xfrm>
          <a:off x="0" y="2677965"/>
          <a:ext cx="7848872" cy="122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spc="-70" dirty="0">
              <a:effectLst/>
              <a:latin typeface="AngsanaUPC" pitchFamily="18" charset="-34"/>
              <a:cs typeface="AngsanaUPC" pitchFamily="18" charset="-34"/>
            </a:rPr>
            <a:t>ห</a:t>
          </a:r>
          <a:r>
            <a:rPr lang="th-TH" sz="2400" b="1" kern="1200" spc="-70" baseline="0" dirty="0">
              <a:effectLst/>
              <a:latin typeface="AngsanaUPC" pitchFamily="18" charset="-34"/>
              <a:cs typeface="AngsanaUPC" pitchFamily="18" charset="-34"/>
            </a:rPr>
            <a:t>มายถึง </a:t>
          </a:r>
          <a:r>
            <a:rPr lang="th-TH" sz="2400" b="1" kern="1200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นายกองค์การบริหารส่วนจังหวัด </a:t>
          </a:r>
          <a:r>
            <a:rPr lang="th-TH" sz="2400" b="1" kern="1200" spc="-70" baseline="0" dirty="0">
              <a:effectLst/>
              <a:latin typeface="AngsanaUPC" pitchFamily="18" charset="-34"/>
              <a:cs typeface="AngsanaUPC" pitchFamily="18" charset="-34"/>
            </a:rPr>
            <a:t>นายกเทศมนตรี </a:t>
          </a:r>
          <a:r>
            <a:rPr lang="th-TH" sz="2400" b="1" kern="1200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นายกองค์การบริหารส่วนตำบล </a:t>
          </a:r>
          <a:br>
            <a:rPr lang="th-TH" sz="2400" b="1" kern="1200" spc="-70" baseline="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</a:br>
          <a:r>
            <a:rPr lang="th-TH" sz="2400" b="1" kern="120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400" b="1" kern="120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</a:br>
          <a:r>
            <a:rPr lang="th-TH" sz="2400" b="1" kern="1200" dirty="0">
              <a:effectLst/>
              <a:latin typeface="AngsanaUPC" pitchFamily="18" charset="-34"/>
              <a:ea typeface="Cordia New" panose="020B0304020202020204" pitchFamily="34" charset="-34"/>
              <a:cs typeface="AngsanaUPC" pitchFamily="18" charset="-34"/>
            </a:rPr>
            <a:t>ที่มีฐานะเทียบเท่า</a:t>
          </a:r>
        </a:p>
      </dsp:txBody>
      <dsp:txXfrm>
        <a:off x="0" y="2677965"/>
        <a:ext cx="7848872" cy="1225440"/>
      </dsp:txXfrm>
    </dsp:sp>
    <dsp:sp modelId="{0F71CAC3-C1EF-4632-A6AA-0D3F1AE8603F}">
      <dsp:nvSpPr>
        <dsp:cNvPr id="0" name=""/>
        <dsp:cNvSpPr/>
      </dsp:nvSpPr>
      <dsp:spPr>
        <a:xfrm>
          <a:off x="0" y="3987124"/>
          <a:ext cx="7848872" cy="54373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sp:txBody>
      <dsp:txXfrm>
        <a:off x="26543" y="4013667"/>
        <a:ext cx="7795786" cy="490649"/>
      </dsp:txXfrm>
    </dsp:sp>
    <dsp:sp modelId="{E91D850C-C19B-490C-AA26-62AD7B93C887}">
      <dsp:nvSpPr>
        <dsp:cNvPr id="0" name=""/>
        <dsp:cNvSpPr/>
      </dsp:nvSpPr>
      <dsp:spPr>
        <a:xfrm>
          <a:off x="0" y="4464276"/>
          <a:ext cx="7848872" cy="73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sp:txBody>
      <dsp:txXfrm>
        <a:off x="0" y="4464276"/>
        <a:ext cx="7848872" cy="7360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091CE-4EB8-49DA-A4B0-A8B885A7BBA8}">
      <dsp:nvSpPr>
        <dsp:cNvPr id="0" name=""/>
        <dsp:cNvSpPr/>
      </dsp:nvSpPr>
      <dsp:spPr>
        <a:xfrm>
          <a:off x="0" y="1775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องค์การมหาชน</a:t>
          </a:r>
        </a:p>
      </dsp:txBody>
      <dsp:txXfrm>
        <a:off x="31606" y="33381"/>
        <a:ext cx="7065580" cy="584241"/>
      </dsp:txXfrm>
    </dsp:sp>
    <dsp:sp modelId="{3A84EEBF-F2C2-472D-9565-7DE3CAA43589}">
      <dsp:nvSpPr>
        <dsp:cNvPr id="0" name=""/>
        <dsp:cNvSpPr/>
      </dsp:nvSpPr>
      <dsp:spPr>
        <a:xfrm>
          <a:off x="0" y="649229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ผู้อำนวยการ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649229"/>
        <a:ext cx="7128792" cy="424622"/>
      </dsp:txXfrm>
    </dsp:sp>
    <dsp:sp modelId="{4F3A0F91-C46D-4A99-AD6F-DD5031FBA993}">
      <dsp:nvSpPr>
        <dsp:cNvPr id="0" name=""/>
        <dsp:cNvSpPr/>
      </dsp:nvSpPr>
      <dsp:spPr>
        <a:xfrm>
          <a:off x="0" y="1073852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องค์กรอิสระ</a:t>
          </a:r>
        </a:p>
      </dsp:txBody>
      <dsp:txXfrm>
        <a:off x="31606" y="1105458"/>
        <a:ext cx="7065580" cy="584241"/>
      </dsp:txXfrm>
    </dsp:sp>
    <dsp:sp modelId="{E06397C8-25A5-47D2-8BE7-671922F4576B}">
      <dsp:nvSpPr>
        <dsp:cNvPr id="0" name=""/>
        <dsp:cNvSpPr/>
      </dsp:nvSpPr>
      <dsp:spPr>
        <a:xfrm>
          <a:off x="0" y="1721305"/>
          <a:ext cx="7128792" cy="967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0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</a:t>
          </a:r>
          <a:r>
            <a:rPr lang="th-TH" sz="2000" b="1" kern="1200" dirty="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เลขาธิการคณะกรรมการการเลือกตั้ง เลขาธิการสำนักงานผู้ตรวจการแผ่นดิน เลขาธิการคณะกรรมการป้องกันและปราบปรามการทุจริตแห่งชาติ ผู้ว่าการตรวจเงินแผ่นดิน เลขาธิการคณะกรรมการสิทธิมนุษยชนแห่งชาติ</a:t>
          </a:r>
        </a:p>
      </dsp:txBody>
      <dsp:txXfrm>
        <a:off x="0" y="1721305"/>
        <a:ext cx="7128792" cy="967745"/>
      </dsp:txXfrm>
    </dsp:sp>
    <dsp:sp modelId="{A8FFFF5F-2B2D-4D92-9D30-11D7F9807E05}">
      <dsp:nvSpPr>
        <dsp:cNvPr id="0" name=""/>
        <dsp:cNvSpPr/>
      </dsp:nvSpPr>
      <dsp:spPr>
        <a:xfrm>
          <a:off x="0" y="2689050"/>
          <a:ext cx="7128792" cy="647453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องค์กรตามรัฐธรรมนูญ</a:t>
          </a:r>
        </a:p>
      </dsp:txBody>
      <dsp:txXfrm>
        <a:off x="31606" y="2720656"/>
        <a:ext cx="7065580" cy="584241"/>
      </dsp:txXfrm>
    </dsp:sp>
    <dsp:sp modelId="{6CFC7FB1-F2FD-4A17-8CD6-D1A027AAEFBA}">
      <dsp:nvSpPr>
        <dsp:cNvPr id="0" name=""/>
        <dsp:cNvSpPr/>
      </dsp:nvSpPr>
      <dsp:spPr>
        <a:xfrm>
          <a:off x="0" y="3336503"/>
          <a:ext cx="7128792" cy="424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อัยการสูงสุด</a:t>
          </a:r>
        </a:p>
      </dsp:txBody>
      <dsp:txXfrm>
        <a:off x="0" y="3336503"/>
        <a:ext cx="7128792" cy="424622"/>
      </dsp:txXfrm>
    </dsp:sp>
    <dsp:sp modelId="{C74B8B88-A0DD-42BC-A286-EDC15295EAC6}">
      <dsp:nvSpPr>
        <dsp:cNvPr id="0" name=""/>
        <dsp:cNvSpPr/>
      </dsp:nvSpPr>
      <dsp:spPr>
        <a:xfrm>
          <a:off x="0" y="3761126"/>
          <a:ext cx="7128792" cy="64745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solidFill>
                <a:srgbClr val="3D34F6"/>
              </a:solidFill>
              <a:effectLst/>
              <a:latin typeface="Angsana New" panose="02020603050405020304" pitchFamily="18" charset="-34"/>
            </a:rPr>
            <a:t>หน่วยธุรการของศาล</a:t>
          </a:r>
          <a:endParaRPr lang="th-TH" sz="2600" b="1" kern="1200" dirty="0">
            <a:solidFill>
              <a:srgbClr val="3D34F6"/>
            </a:solidFill>
            <a:effectLst/>
            <a:latin typeface="Angsana New" panose="02020603050405020304" pitchFamily="18" charset="-34"/>
            <a:ea typeface="Cordia New" panose="020B0304020202020204" pitchFamily="34" charset="-34"/>
          </a:endParaRPr>
        </a:p>
      </dsp:txBody>
      <dsp:txXfrm>
        <a:off x="31606" y="3792732"/>
        <a:ext cx="7065580" cy="584241"/>
      </dsp:txXfrm>
    </dsp:sp>
    <dsp:sp modelId="{977D55DB-D16A-4A9A-8CDA-756A9280ADCF}">
      <dsp:nvSpPr>
        <dsp:cNvPr id="0" name=""/>
        <dsp:cNvSpPr/>
      </dsp:nvSpPr>
      <dsp:spPr>
        <a:xfrm>
          <a:off x="0" y="4408580"/>
          <a:ext cx="7128792" cy="789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</a:rPr>
            <a:t>หมายถึง </a:t>
          </a:r>
          <a:r>
            <a:rPr lang="th-TH" sz="2400" b="1" kern="1200" dirty="0">
              <a:solidFill>
                <a:srgbClr val="00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</a:rPr>
            <a:t>เลขาธิการสำนักงานศาลยุติธรรม เลขาธิการสำนักงานศาลปกครอง เลขาธิการสำนักงานศาลรัฐธรรมนูญ </a:t>
          </a:r>
        </a:p>
      </dsp:txBody>
      <dsp:txXfrm>
        <a:off x="0" y="4408580"/>
        <a:ext cx="7128792" cy="7899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1E47A-544F-412E-8221-149E4D84093C}">
      <dsp:nvSpPr>
        <dsp:cNvPr id="0" name=""/>
        <dsp:cNvSpPr/>
      </dsp:nvSpPr>
      <dsp:spPr>
        <a:xfrm>
          <a:off x="0" y="1416"/>
          <a:ext cx="7488832" cy="76836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มหาวิทยาลัยในกำกับของรัฐ</a:t>
          </a:r>
        </a:p>
      </dsp:txBody>
      <dsp:txXfrm>
        <a:off x="37508" y="38924"/>
        <a:ext cx="7413816" cy="693344"/>
      </dsp:txXfrm>
    </dsp:sp>
    <dsp:sp modelId="{8688B290-BD99-44AE-84BF-2148F4FEF385}">
      <dsp:nvSpPr>
        <dsp:cNvPr id="0" name=""/>
        <dsp:cNvSpPr/>
      </dsp:nvSpPr>
      <dsp:spPr>
        <a:xfrm>
          <a:off x="0" y="769777"/>
          <a:ext cx="7488832" cy="44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หมายถึง อธิการบดี</a:t>
          </a:r>
        </a:p>
      </dsp:txBody>
      <dsp:txXfrm>
        <a:off x="0" y="769777"/>
        <a:ext cx="7488832" cy="443695"/>
      </dsp:txXfrm>
    </dsp:sp>
    <dsp:sp modelId="{491CFF47-44E2-49EB-B4BC-E35244CAE6F7}">
      <dsp:nvSpPr>
        <dsp:cNvPr id="0" name=""/>
        <dsp:cNvSpPr/>
      </dsp:nvSpPr>
      <dsp:spPr>
        <a:xfrm>
          <a:off x="0" y="1213473"/>
          <a:ext cx="7488832" cy="76836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หน่วยงานสังกัดรัฐสภาหรือในกำกับของรัฐสภา</a:t>
          </a:r>
        </a:p>
      </dsp:txBody>
      <dsp:txXfrm>
        <a:off x="37508" y="1250981"/>
        <a:ext cx="7413816" cy="693344"/>
      </dsp:txXfrm>
    </dsp:sp>
    <dsp:sp modelId="{EE937F67-322C-404E-A1CF-9F5B59039562}">
      <dsp:nvSpPr>
        <dsp:cNvPr id="0" name=""/>
        <dsp:cNvSpPr/>
      </dsp:nvSpPr>
      <dsp:spPr>
        <a:xfrm>
          <a:off x="0" y="1981834"/>
          <a:ext cx="7488832" cy="79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เลขาธิการวุฒิสภา เลขาธิการสภาผู้แทนราษฎร เลขาธิการสถาบันพระปกเกล้า เลขาธิการสำนักงานสภาพัฒนาการเมือง</a:t>
          </a:r>
        </a:p>
      </dsp:txBody>
      <dsp:txXfrm>
        <a:off x="0" y="1981834"/>
        <a:ext cx="7488832" cy="792987"/>
      </dsp:txXfrm>
    </dsp:sp>
    <dsp:sp modelId="{A7605C4C-5D3A-4EAA-BC77-FDAC0507035E}">
      <dsp:nvSpPr>
        <dsp:cNvPr id="0" name=""/>
        <dsp:cNvSpPr/>
      </dsp:nvSpPr>
      <dsp:spPr>
        <a:xfrm>
          <a:off x="0" y="2774822"/>
          <a:ext cx="7488832" cy="768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หน่วยงานอิสระของรัฐ</a:t>
          </a:r>
        </a:p>
      </dsp:txBody>
      <dsp:txXfrm>
        <a:off x="37508" y="2812330"/>
        <a:ext cx="7413816" cy="693344"/>
      </dsp:txXfrm>
    </dsp:sp>
    <dsp:sp modelId="{5B96CEA8-D74F-42C9-955E-A30C2619CD4E}">
      <dsp:nvSpPr>
        <dsp:cNvPr id="0" name=""/>
        <dsp:cNvSpPr/>
      </dsp:nvSpPr>
      <dsp:spPr>
        <a:xfrm>
          <a:off x="0" y="3543183"/>
          <a:ext cx="7488832" cy="434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เลขาธิการ หรือผู้ดำรงตำแหน่งที่เรียกชื่ออย่างอื่นที่มีฐานะเทียบเท่า</a:t>
          </a:r>
        </a:p>
      </dsp:txBody>
      <dsp:txXfrm>
        <a:off x="0" y="3543183"/>
        <a:ext cx="7488832" cy="434255"/>
      </dsp:txXfrm>
    </dsp:sp>
    <dsp:sp modelId="{50F957E3-205D-4EAF-B13E-A17562C2D42C}">
      <dsp:nvSpPr>
        <dsp:cNvPr id="0" name=""/>
        <dsp:cNvSpPr/>
      </dsp:nvSpPr>
      <dsp:spPr>
        <a:xfrm>
          <a:off x="0" y="3977438"/>
          <a:ext cx="7488832" cy="768360"/>
        </a:xfrm>
        <a:prstGeom prst="roundRect">
          <a:avLst/>
        </a:prstGeom>
        <a:solidFill>
          <a:srgbClr val="FDFD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หน่วยงานอื่นตามที่กำหนดในกฎกระทรวง</a:t>
          </a:r>
          <a:endParaRPr lang="en-US" sz="32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37508" y="4014946"/>
        <a:ext cx="7413816" cy="693344"/>
      </dsp:txXfrm>
    </dsp:sp>
    <dsp:sp modelId="{7EAB5A29-FAAB-4D59-BDE0-3A8F82C2292C}">
      <dsp:nvSpPr>
        <dsp:cNvPr id="0" name=""/>
        <dsp:cNvSpPr/>
      </dsp:nvSpPr>
      <dsp:spPr>
        <a:xfrm>
          <a:off x="0" y="4745799"/>
          <a:ext cx="7488832" cy="453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770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600" b="0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</a:rPr>
            <a:t>หมายถึง ผู้บริหารสูงสุดของหน่วยงานตามกฎหมายจัดตั้งหน่วยงานนั้น</a:t>
          </a:r>
          <a:endParaRPr lang="en-US" sz="2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</a:endParaRPr>
        </a:p>
      </dsp:txBody>
      <dsp:txXfrm>
        <a:off x="0" y="4745799"/>
        <a:ext cx="7488832" cy="45313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-310103" y="620794"/>
          <a:ext cx="5070778" cy="3829189"/>
        </a:xfrm>
        <a:prstGeom prst="roundRect">
          <a:avLst/>
        </a:prstGeom>
        <a:solidFill>
          <a:srgbClr val="FDFDA9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b="1" kern="1200" dirty="0" smtClean="0">
            <a:solidFill>
              <a:srgbClr val="5E0209"/>
            </a:solidFill>
            <a:effectLst/>
            <a:cs typeface="+mj-cs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b="1" kern="1200" dirty="0" smtClean="0">
            <a:solidFill>
              <a:srgbClr val="5E0209"/>
            </a:solidFill>
            <a:effectLst/>
            <a:cs typeface="+mj-cs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 โดยให้คำนึงถึงระดับ ตำแหน่ง หน้าที่และความรับผิดชอบของผู้ที่ได้รับมอบอำนาจเป็นสำคัญ</a:t>
          </a:r>
          <a:br>
            <a:rPr lang="th-TH" sz="26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6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(ผู้รับมอบอำนาจจะมอบอำนาจให้แก่</a:t>
          </a:r>
          <a:br>
            <a:rPr lang="th-TH" sz="26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600" b="1" kern="1200" dirty="0" smtClean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ผู้ดำรงตำแหน่งอื่นต่อไปไม่ได้)</a:t>
          </a:r>
          <a:endParaRPr lang="th-TH" sz="2600" b="1" kern="1200" dirty="0" smtClean="0">
            <a:solidFill>
              <a:srgbClr val="5E0209"/>
            </a:solidFill>
            <a:effectLst/>
            <a:cs typeface="+mj-cs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rgbClr val="5E0209"/>
              </a:solidFill>
              <a:effectLst/>
              <a:cs typeface="+mj-cs"/>
            </a:rPr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600" b="1" kern="1200" dirty="0">
            <a:solidFill>
              <a:srgbClr val="5E0209"/>
            </a:solidFill>
            <a:effectLst/>
          </a:endParaRPr>
        </a:p>
      </dsp:txBody>
      <dsp:txXfrm rot="5400000">
        <a:off x="497617" y="186926"/>
        <a:ext cx="3455337" cy="4696926"/>
      </dsp:txXfrm>
    </dsp:sp>
    <dsp:sp modelId="{6FE3F263-1D66-400A-8D20-7894430CE365}">
      <dsp:nvSpPr>
        <dsp:cNvPr id="0" name=""/>
        <dsp:cNvSpPr/>
      </dsp:nvSpPr>
      <dsp:spPr>
        <a:xfrm rot="5400000">
          <a:off x="5058067" y="-117939"/>
          <a:ext cx="3086398" cy="4145267"/>
        </a:xfrm>
        <a:prstGeom prst="flowChartAlternateProcess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จัดจ้าง ให้หัวหน้าหน่วยงานของรัฐมอบอำนาจในการสั่งการและดำเนินการจัดซื้อจัดจ้างให้แก่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ผู้ดำรงตำแหน่งรองลงไป</a:t>
          </a:r>
          <a:b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2800" b="1" kern="1200" dirty="0" smtClean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2800" b="1" kern="1200" dirty="0">
            <a:solidFill>
              <a:srgbClr val="5E0209"/>
            </a:solidFill>
            <a:effectLst/>
            <a:cs typeface="+mj-cs"/>
          </a:endParaRPr>
        </a:p>
      </dsp:txBody>
      <dsp:txXfrm rot="-5400000">
        <a:off x="4679296" y="562158"/>
        <a:ext cx="3843941" cy="27850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-8339" y="251067"/>
          <a:ext cx="4494749" cy="4015143"/>
        </a:xfrm>
        <a:prstGeom prst="roundRect">
          <a:avLst/>
        </a:prstGeom>
        <a:solidFill>
          <a:srgbClr val="CCFFCC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 </a:t>
          </a:r>
          <a:b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จะมอบอำนาจให้</a:t>
          </a:r>
          <a:b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</a:br>
          <a:r>
            <a:rPr lang="th-TH" sz="3200" b="1" u="sng" kern="1200" dirty="0" smtClean="0">
              <a:solidFill>
                <a:srgbClr val="5E0209"/>
              </a:solidFill>
              <a:effectLst/>
              <a:cs typeface="+mj-cs"/>
            </a:rPr>
            <a:t>หัวหน้าหน่วยงานแห่งอื่น </a:t>
          </a:r>
          <a:r>
            <a:rPr lang="th-TH" sz="3200" b="1" kern="1200" dirty="0" smtClean="0">
              <a:solidFill>
                <a:srgbClr val="5E0209"/>
              </a:solidFill>
              <a:effectLst/>
              <a:cs typeface="+mj-cs"/>
            </a:rPr>
            <a:t>ดำเนินการจัดซื้อจัดจ้างแทนก็ให้กระทำได้</a:t>
          </a:r>
          <a:endParaRPr lang="th-TH" sz="3200" b="1" kern="1200" dirty="0">
            <a:solidFill>
              <a:srgbClr val="5E0209"/>
            </a:solidFill>
            <a:effectLst/>
          </a:endParaRPr>
        </a:p>
      </dsp:txBody>
      <dsp:txXfrm rot="5400000">
        <a:off x="427467" y="207267"/>
        <a:ext cx="3623137" cy="4102743"/>
      </dsp:txXfrm>
    </dsp:sp>
    <dsp:sp modelId="{6FE3F263-1D66-400A-8D20-7894430CE365}">
      <dsp:nvSpPr>
        <dsp:cNvPr id="0" name=""/>
        <dsp:cNvSpPr/>
      </dsp:nvSpPr>
      <dsp:spPr>
        <a:xfrm rot="5400000">
          <a:off x="4849401" y="212934"/>
          <a:ext cx="3864806" cy="4145267"/>
        </a:xfrm>
        <a:prstGeom prst="flowChartAlternateProcess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9029A"/>
              </a:solidFill>
              <a:effectLst/>
              <a:cs typeface="+mj-cs"/>
            </a:rPr>
            <a:t>โดยให้ผู้มอบอำนาจส่งสำเนาหลักฐานการมอบอำนาจให้สำนักงานการตรวจเงินแผ่นดินทราบด้วย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kern="1200" dirty="0">
            <a:solidFill>
              <a:srgbClr val="09029A"/>
            </a:solidFill>
            <a:effectLst/>
            <a:cs typeface="+mj-cs"/>
          </a:endParaRPr>
        </a:p>
      </dsp:txBody>
      <dsp:txXfrm rot="-5400000">
        <a:off x="4897832" y="541825"/>
        <a:ext cx="3767945" cy="348748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11581-A8E3-4151-B95F-EC28D29E79FF}">
      <dsp:nvSpPr>
        <dsp:cNvPr id="0" name=""/>
        <dsp:cNvSpPr/>
      </dsp:nvSpPr>
      <dsp:spPr>
        <a:xfrm rot="16200000">
          <a:off x="1026114" y="-1026114"/>
          <a:ext cx="2196244" cy="4248472"/>
        </a:xfrm>
        <a:prstGeom prst="round1Rect">
          <a:avLst/>
        </a:prstGeom>
        <a:gradFill rotWithShape="0">
          <a:gsLst>
            <a:gs pos="99000">
              <a:srgbClr val="3D34F6"/>
            </a:gs>
            <a:gs pos="99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1. กรณีมีความจำเป็นเร่งด่วน ม. 56 (1) (ค) หรือเป็นพัสดุที่ใช้ในราชการลับ  มาตรา 56 (1) (ฉ)</a:t>
          </a:r>
          <a:endParaRPr lang="th-TH" sz="2000" b="1" kern="1200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 rot="5400000">
        <a:off x="0" y="0"/>
        <a:ext cx="4248472" cy="1647183"/>
      </dsp:txXfrm>
    </dsp:sp>
    <dsp:sp modelId="{8C741EF4-AB31-4A3F-9DB6-CA0270695368}">
      <dsp:nvSpPr>
        <dsp:cNvPr id="0" name=""/>
        <dsp:cNvSpPr/>
      </dsp:nvSpPr>
      <dsp:spPr>
        <a:xfrm>
          <a:off x="4248472" y="33514"/>
          <a:ext cx="4248472" cy="2196244"/>
        </a:xfrm>
        <a:prstGeom prst="round1Rect">
          <a:avLst/>
        </a:prstGeom>
        <a:gradFill rotWithShape="0">
          <a:gsLst>
            <a:gs pos="0">
              <a:schemeClr val="accent4">
                <a:hueOff val="2611660"/>
                <a:satOff val="3855"/>
                <a:lumOff val="23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611660"/>
                <a:satOff val="3855"/>
                <a:lumOff val="23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611660"/>
                <a:satOff val="3855"/>
                <a:lumOff val="23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altLang="th-TH" sz="2400" b="1" kern="1200" dirty="0" smtClean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400" b="1" kern="1200" dirty="0" smtClean="0">
              <a:solidFill>
                <a:srgbClr val="FF00FF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2. กรณีที่มีวงเงินในการจัดซื้อจัดจ้างตามที่กำหนดในกฎกระทรวง ม. 56 (2) (ข)  </a:t>
          </a:r>
          <a:r>
            <a:rPr lang="th-TH" altLang="th-TH" sz="2400" b="1" kern="1200" dirty="0" smtClean="0">
              <a:solidFill>
                <a:srgbClr val="FFFF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หรือมีความจำเป็นต้องใช้พัสดุโดยฉุกเฉิน  ม. 56 (2) (ง)</a:t>
          </a:r>
          <a:r>
            <a:rPr lang="th-TH" altLang="th-TH" sz="24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r>
            <a:rPr lang="th-TH" altLang="th-TH" sz="2400" b="1" kern="1200" dirty="0" smtClean="0">
              <a:solidFill>
                <a:srgbClr val="00FF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หรือเป็นพัสดุที่จะขายทอดตลาด  ม.56 (2) (ฉ)</a:t>
          </a:r>
          <a:endParaRPr lang="th-TH" sz="1900" b="1" kern="1200" dirty="0">
            <a:solidFill>
              <a:srgbClr val="00FF00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248472" y="33514"/>
        <a:ext cx="4248472" cy="1647183"/>
      </dsp:txXfrm>
    </dsp:sp>
    <dsp:sp modelId="{5AEFEE7A-BFBD-4C47-AFE6-78314C6F8180}">
      <dsp:nvSpPr>
        <dsp:cNvPr id="0" name=""/>
        <dsp:cNvSpPr/>
      </dsp:nvSpPr>
      <dsp:spPr>
        <a:xfrm rot="10800000">
          <a:off x="0" y="2196244"/>
          <a:ext cx="4248472" cy="2196244"/>
        </a:xfrm>
        <a:prstGeom prst="round1Rect">
          <a:avLst/>
        </a:prstGeom>
        <a:gradFill rotWithShape="0">
          <a:gsLst>
            <a:gs pos="0">
              <a:schemeClr val="accent4">
                <a:hueOff val="5223320"/>
                <a:satOff val="7709"/>
                <a:lumOff val="4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223320"/>
                <a:satOff val="7709"/>
                <a:lumOff val="4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223320"/>
                <a:satOff val="7709"/>
                <a:lumOff val="4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thaiDi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3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กรณีที่เป็นงานจ้างที่ปรึกษาที่มีวงเงินค่าจ้างตามที่กำหนดในกฎกระทรวง ม.70</a:t>
          </a:r>
          <a:r>
            <a:rPr lang="en-US" altLang="th-TH" sz="23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  <a:r>
            <a:rPr lang="th-TH" altLang="th-TH" sz="23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(3) (ข) หรือที่มีความจำเป็นเร่งด่วนหรือเกี่ยวกับความมั่นคงของชาติ ม. 70 (3) (ฉ)</a:t>
          </a:r>
          <a:endParaRPr lang="th-TH" sz="2000" b="1" kern="1200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 rot="10800000">
        <a:off x="0" y="2745305"/>
        <a:ext cx="4248472" cy="1647183"/>
      </dsp:txXfrm>
    </dsp:sp>
    <dsp:sp modelId="{89673011-BB23-49ED-97BB-F949C2DC7D48}">
      <dsp:nvSpPr>
        <dsp:cNvPr id="0" name=""/>
        <dsp:cNvSpPr/>
      </dsp:nvSpPr>
      <dsp:spPr>
        <a:xfrm rot="5400000">
          <a:off x="5274586" y="1136351"/>
          <a:ext cx="2196244" cy="4248472"/>
        </a:xfrm>
        <a:prstGeom prst="round1Rect">
          <a:avLst/>
        </a:prstGeom>
        <a:gradFill rotWithShape="0">
          <a:gsLst>
            <a:gs pos="0">
              <a:schemeClr val="accent4">
                <a:hueOff val="7834980"/>
                <a:satOff val="11564"/>
                <a:lumOff val="7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34980"/>
                <a:satOff val="11564"/>
                <a:lumOff val="7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34980"/>
                <a:satOff val="11564"/>
                <a:lumOff val="7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thaiDi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2300" b="1" kern="1200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กรณีที่เป็นงานจ้างออกแบบหรือควบคุมงานก่อสร้างที่มีความจำเป็นเร่งด่วน หรือเกี่ยวกับความมั่นคงของชาติ ม. 82 (3)</a:t>
          </a:r>
          <a:endParaRPr lang="th-TH" sz="2000" b="1" kern="1200" dirty="0">
            <a:solidFill>
              <a:srgbClr val="0000FF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 rot="-5400000">
        <a:off x="4248472" y="2711526"/>
        <a:ext cx="4248472" cy="1647183"/>
      </dsp:txXfrm>
    </dsp:sp>
    <dsp:sp modelId="{36C5352C-2714-4D7B-B264-8782D0AE072C}">
      <dsp:nvSpPr>
        <dsp:cNvPr id="0" name=""/>
        <dsp:cNvSpPr/>
      </dsp:nvSpPr>
      <dsp:spPr>
        <a:xfrm>
          <a:off x="2973930" y="2088232"/>
          <a:ext cx="2549083" cy="592151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ยกเว้น</a:t>
          </a:r>
          <a:endParaRPr lang="th-TH" sz="4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002836" y="2117138"/>
        <a:ext cx="2491271" cy="534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A754B-6B14-45A6-A141-749246CAFD5B}">
      <dsp:nvSpPr>
        <dsp:cNvPr id="0" name=""/>
        <dsp:cNvSpPr/>
      </dsp:nvSpPr>
      <dsp:spPr>
        <a:xfrm>
          <a:off x="0" y="0"/>
          <a:ext cx="8640960" cy="990249"/>
        </a:xfrm>
        <a:prstGeom prst="roundRect">
          <a:avLst/>
        </a:prstGeom>
        <a:gradFill rotWithShape="0">
          <a:gsLst>
            <a:gs pos="100000">
              <a:srgbClr val="0000FF"/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itchFamily="34" charset="-34"/>
              <a:ea typeface="+mj-ea"/>
              <a:cs typeface="BrowalliaUPC" pitchFamily="34" charset="-34"/>
            </a:rPr>
            <a:t>กฎหมายหลักและกฎหมายรอง</a:t>
          </a:r>
          <a:endParaRPr lang="th-TH" sz="44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owalliaUPC" pitchFamily="34" charset="-34"/>
            <a:cs typeface="BrowalliaUPC" pitchFamily="34" charset="-34"/>
          </a:endParaRPr>
        </a:p>
      </dsp:txBody>
      <dsp:txXfrm>
        <a:off x="48340" y="48340"/>
        <a:ext cx="8544280" cy="8935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394C-9EE1-451D-9670-EF660EC999BB}">
      <dsp:nvSpPr>
        <dsp:cNvPr id="0" name=""/>
        <dsp:cNvSpPr/>
      </dsp:nvSpPr>
      <dsp:spPr>
        <a:xfrm>
          <a:off x="1276537" y="1033915"/>
          <a:ext cx="4265328" cy="329604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901180" y="1516609"/>
        <a:ext cx="3016042" cy="2330656"/>
      </dsp:txXfrm>
    </dsp:sp>
    <dsp:sp modelId="{3CBD4E2B-4233-461B-B025-C4AF73DE8F08}">
      <dsp:nvSpPr>
        <dsp:cNvPr id="0" name=""/>
        <dsp:cNvSpPr/>
      </dsp:nvSpPr>
      <dsp:spPr>
        <a:xfrm>
          <a:off x="2339750" y="-19987"/>
          <a:ext cx="1893557" cy="1467704"/>
        </a:xfrm>
        <a:prstGeom prst="ellipse">
          <a:avLst/>
        </a:prstGeom>
        <a:solidFill>
          <a:srgbClr val="FFCC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17055" y="194953"/>
        <a:ext cx="1338947" cy="1037824"/>
      </dsp:txXfrm>
    </dsp:sp>
    <dsp:sp modelId="{91C5972B-E7BF-4DF2-B50D-4A5F1205A479}">
      <dsp:nvSpPr>
        <dsp:cNvPr id="0" name=""/>
        <dsp:cNvSpPr/>
      </dsp:nvSpPr>
      <dsp:spPr>
        <a:xfrm>
          <a:off x="4644007" y="1628327"/>
          <a:ext cx="1855620" cy="175744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4915756" y="1885699"/>
        <a:ext cx="1312122" cy="1242705"/>
      </dsp:txXfrm>
    </dsp:sp>
    <dsp:sp modelId="{65850581-85BB-4600-912B-8ADAAEF06389}">
      <dsp:nvSpPr>
        <dsp:cNvPr id="0" name=""/>
        <dsp:cNvSpPr/>
      </dsp:nvSpPr>
      <dsp:spPr>
        <a:xfrm>
          <a:off x="2411761" y="3770220"/>
          <a:ext cx="1893557" cy="1829186"/>
        </a:xfrm>
        <a:prstGeom prst="ellipse">
          <a:avLst/>
        </a:prstGeom>
        <a:solidFill>
          <a:srgbClr val="FF66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89066" y="4038098"/>
        <a:ext cx="1338947" cy="1293430"/>
      </dsp:txXfrm>
    </dsp:sp>
    <dsp:sp modelId="{3120E1CC-E70F-43D3-BA60-6F59EF1D1F51}">
      <dsp:nvSpPr>
        <dsp:cNvPr id="0" name=""/>
        <dsp:cNvSpPr/>
      </dsp:nvSpPr>
      <dsp:spPr>
        <a:xfrm>
          <a:off x="0" y="1817411"/>
          <a:ext cx="1883930" cy="1625094"/>
        </a:xfrm>
        <a:prstGeom prst="ellipse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5895" y="2055401"/>
        <a:ext cx="1332140" cy="114911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E1A2A-8E8A-4CE1-8CBF-84E1656D9194}">
      <dsp:nvSpPr>
        <dsp:cNvPr id="0" name=""/>
        <dsp:cNvSpPr/>
      </dsp:nvSpPr>
      <dsp:spPr>
        <a:xfrm>
          <a:off x="2989949" y="1811922"/>
          <a:ext cx="2303032" cy="1992216"/>
        </a:xfrm>
        <a:prstGeom prst="hexagon">
          <a:avLst>
            <a:gd name="adj" fmla="val 28570"/>
            <a:gd name="vf" fmla="val 115470"/>
          </a:avLst>
        </a:prstGeom>
        <a:solidFill>
          <a:srgbClr val="3D34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สร้างความ</a:t>
          </a:r>
          <a:r>
            <a:rPr lang="th-TH" sz="2800" b="1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เชื่อมั่น</a:t>
          </a:r>
          <a:r>
            <a:rPr lang="th-TH" sz="28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ให้กับทุกภาคส่วน</a:t>
          </a:r>
          <a:endParaRPr lang="th-TH" sz="2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71594" y="2142060"/>
        <a:ext cx="1539742" cy="1331940"/>
      </dsp:txXfrm>
    </dsp:sp>
    <dsp:sp modelId="{60E93B20-6940-4700-B69B-7C58FB9BCBB1}">
      <dsp:nvSpPr>
        <dsp:cNvPr id="0" name=""/>
        <dsp:cNvSpPr/>
      </dsp:nvSpPr>
      <dsp:spPr>
        <a:xfrm>
          <a:off x="4432090" y="858781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2F167-D3DA-4B1C-AB9C-C975B0AF0CE1}">
      <dsp:nvSpPr>
        <dsp:cNvPr id="0" name=""/>
        <dsp:cNvSpPr/>
      </dsp:nvSpPr>
      <dsp:spPr>
        <a:xfrm>
          <a:off x="3024335" y="0"/>
          <a:ext cx="2242833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i="0" u="none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การจัดซื้อจัดจ้างมีกรอบการปฏิบัติงานที่เป็น</a:t>
          </a:r>
          <a:r>
            <a:rPr lang="th-TH" altLang="th-TH" sz="1900" b="1" i="0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มาตรฐานเดียวกัน</a:t>
          </a:r>
          <a:endParaRPr lang="th-TH" sz="1900" b="1" i="0" u="sng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66730" y="249259"/>
        <a:ext cx="1558043" cy="1134234"/>
      </dsp:txXfrm>
    </dsp:sp>
    <dsp:sp modelId="{B9198E5B-9981-42FB-AC6D-07A1B5046098}">
      <dsp:nvSpPr>
        <dsp:cNvPr id="0" name=""/>
        <dsp:cNvSpPr/>
      </dsp:nvSpPr>
      <dsp:spPr>
        <a:xfrm>
          <a:off x="5446196" y="2258444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0CA7E-CF92-4998-B7F5-CB8F30500FD2}">
      <dsp:nvSpPr>
        <dsp:cNvPr id="0" name=""/>
        <dsp:cNvSpPr/>
      </dsp:nvSpPr>
      <dsp:spPr>
        <a:xfrm>
          <a:off x="4839239" y="1004252"/>
          <a:ext cx="2074805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มุ่งเน้นการ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เปิดเผย</a:t>
          </a: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ข้อมูล เพื่อความ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โปร่งใส</a:t>
          </a: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 และมีการ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แข่งขันอย่างเป็นธรรม</a:t>
          </a:r>
          <a:endParaRPr lang="th-TH" sz="1900" u="sng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167632" y="1262678"/>
        <a:ext cx="1418019" cy="1115900"/>
      </dsp:txXfrm>
    </dsp:sp>
    <dsp:sp modelId="{7FC20031-0A9E-4E9D-990E-A9DFC57C3941}">
      <dsp:nvSpPr>
        <dsp:cNvPr id="0" name=""/>
        <dsp:cNvSpPr/>
      </dsp:nvSpPr>
      <dsp:spPr>
        <a:xfrm>
          <a:off x="4741733" y="3838400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A0EF-315F-4D9F-A6C5-594EAE6A9128}">
      <dsp:nvSpPr>
        <dsp:cNvPr id="0" name=""/>
        <dsp:cNvSpPr/>
      </dsp:nvSpPr>
      <dsp:spPr>
        <a:xfrm>
          <a:off x="4792368" y="2978495"/>
          <a:ext cx="2168548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คำนึงถึงวัตถุประสงค์การใช้งานเป็นสำคัญ เพื่อให้เกิดความ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คุ้มค่าในการใช้จ่ายเงิน</a:t>
          </a:r>
          <a:endParaRPr lang="th-TH" sz="1900" u="sng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128573" y="3231632"/>
        <a:ext cx="1496138" cy="1126478"/>
      </dsp:txXfrm>
    </dsp:sp>
    <dsp:sp modelId="{437E727A-C47B-411A-84D2-7C36462E0EC9}">
      <dsp:nvSpPr>
        <dsp:cNvPr id="0" name=""/>
        <dsp:cNvSpPr/>
      </dsp:nvSpPr>
      <dsp:spPr>
        <a:xfrm>
          <a:off x="2994235" y="4002406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9050F-8F54-41CC-8314-80562264E6C3}">
      <dsp:nvSpPr>
        <dsp:cNvPr id="0" name=""/>
        <dsp:cNvSpPr/>
      </dsp:nvSpPr>
      <dsp:spPr>
        <a:xfrm>
          <a:off x="3023910" y="3983871"/>
          <a:ext cx="2243682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เน้นการวางแผนและประเมินผลเพื่อให้เกิด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ประสิทธิภาพและประสิทธิผล</a:t>
          </a:r>
          <a:endParaRPr lang="th-TH" sz="1900" u="sng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66376" y="4233087"/>
        <a:ext cx="1558750" cy="1134320"/>
      </dsp:txXfrm>
    </dsp:sp>
    <dsp:sp modelId="{D87717D8-7C84-455A-8420-1DC93AEEB32C}">
      <dsp:nvSpPr>
        <dsp:cNvPr id="0" name=""/>
        <dsp:cNvSpPr/>
      </dsp:nvSpPr>
      <dsp:spPr>
        <a:xfrm>
          <a:off x="1963522" y="2603305"/>
          <a:ext cx="868927" cy="748695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62337-6D50-404A-813C-429052A65D44}">
      <dsp:nvSpPr>
        <dsp:cNvPr id="0" name=""/>
        <dsp:cNvSpPr/>
      </dsp:nvSpPr>
      <dsp:spPr>
        <a:xfrm>
          <a:off x="1367724" y="2979619"/>
          <a:ext cx="2078202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ส่งเสริมให้</a:t>
          </a:r>
          <a:b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ภาคประชาชนมีส่วนร่วม </a:t>
          </a: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เพื่อตรวจสอบและป้องกันการทุจริต</a:t>
          </a:r>
          <a:endParaRPr lang="th-TH" sz="1900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696400" y="3237845"/>
        <a:ext cx="1420850" cy="1116300"/>
      </dsp:txXfrm>
    </dsp:sp>
    <dsp:sp modelId="{614D0621-3D17-410D-9326-C1010E8DB764}">
      <dsp:nvSpPr>
        <dsp:cNvPr id="0" name=""/>
        <dsp:cNvSpPr/>
      </dsp:nvSpPr>
      <dsp:spPr>
        <a:xfrm>
          <a:off x="1320003" y="1002005"/>
          <a:ext cx="2173644" cy="16327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19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การจัดซื้อจัดจ้างด้วยวิธีการทางอิเล็กทรอนิกส์ เพื่อ</a:t>
          </a:r>
          <a:r>
            <a:rPr lang="th-TH" altLang="th-TH" sz="1900" b="1" u="sng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การเปิดเผยโปร่งใส</a:t>
          </a:r>
          <a:endParaRPr lang="th-TH" sz="1900" u="sng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656632" y="1254867"/>
        <a:ext cx="1500386" cy="112702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40D20-B854-4BBD-8E37-4B16D785F7EB}">
      <dsp:nvSpPr>
        <dsp:cNvPr id="0" name=""/>
        <dsp:cNvSpPr/>
      </dsp:nvSpPr>
      <dsp:spPr>
        <a:xfrm>
          <a:off x="0" y="301933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A7203-527A-4F4C-974E-82A370E3E778}">
      <dsp:nvSpPr>
        <dsp:cNvPr id="0" name=""/>
        <dsp:cNvSpPr/>
      </dsp:nvSpPr>
      <dsp:spPr>
        <a:xfrm>
          <a:off x="433647" y="95293"/>
          <a:ext cx="6071070" cy="41328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1</a:t>
          </a:r>
          <a:r>
            <a:rPr lang="th-TH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. กำหนดให้หน่วยงานอื่นเป็นหน่วยงานของรัฐเพิ่มเติม</a:t>
          </a:r>
          <a:endParaRPr lang="th-TH" sz="26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53822" y="115468"/>
        <a:ext cx="6030720" cy="372930"/>
      </dsp:txXfrm>
    </dsp:sp>
    <dsp:sp modelId="{CEC9A6C1-9096-4836-BE10-F75F67F69F59}">
      <dsp:nvSpPr>
        <dsp:cNvPr id="0" name=""/>
        <dsp:cNvSpPr/>
      </dsp:nvSpPr>
      <dsp:spPr>
        <a:xfrm>
          <a:off x="0" y="1276442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305830"/>
              <a:satOff val="1927"/>
              <a:lumOff val="11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4054B-A6C8-4971-91E2-555F253C2F97}">
      <dsp:nvSpPr>
        <dsp:cNvPr id="0" name=""/>
        <dsp:cNvSpPr/>
      </dsp:nvSpPr>
      <dsp:spPr>
        <a:xfrm>
          <a:off x="391722" y="730333"/>
          <a:ext cx="8279213" cy="75274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2</a:t>
          </a:r>
          <a:r>
            <a:rPr lang="th-TH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. กำหนดหลักเกณฑ์เกี่ยวกับผู้มีสิทธิขอขึ้นทะเบียนผู้ประกอบการ ( 6 หมวด และค่าธรรมเนียม)</a:t>
          </a:r>
          <a:endParaRPr lang="th-TH" sz="26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28468" y="767079"/>
        <a:ext cx="8205721" cy="679256"/>
      </dsp:txXfrm>
    </dsp:sp>
    <dsp:sp modelId="{A82384DD-93B7-4668-8927-7F9963D0DF2D}">
      <dsp:nvSpPr>
        <dsp:cNvPr id="0" name=""/>
        <dsp:cNvSpPr/>
      </dsp:nvSpPr>
      <dsp:spPr>
        <a:xfrm>
          <a:off x="0" y="2252665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611660"/>
              <a:satOff val="3855"/>
              <a:lumOff val="2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42B0-1BFF-4BE9-9F45-51ED24A80F27}">
      <dsp:nvSpPr>
        <dsp:cNvPr id="0" name=""/>
        <dsp:cNvSpPr/>
      </dsp:nvSpPr>
      <dsp:spPr>
        <a:xfrm>
          <a:off x="412897" y="1704842"/>
          <a:ext cx="8257935" cy="754463"/>
        </a:xfrm>
        <a:prstGeom prst="roundRect">
          <a:avLst/>
        </a:prstGeom>
        <a:solidFill>
          <a:srgbClr val="CC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3. </a:t>
          </a: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กำหนดพัสดุที่รัฐต้องการส่งเสริมหรือสนับสนุน และกำหนดวิธีจัดซื้อจัดจ้าง โดยวิธีคัดเลือกและวิธีเฉพาะเจาะจง ( 7 หมวด)</a:t>
          </a:r>
          <a:endParaRPr lang="th-TH" sz="2600" b="1" kern="1200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49727" y="1741672"/>
        <a:ext cx="8184275" cy="680803"/>
      </dsp:txXfrm>
    </dsp:sp>
    <dsp:sp modelId="{633F390A-2734-4B90-A670-5C67B8092721}">
      <dsp:nvSpPr>
        <dsp:cNvPr id="0" name=""/>
        <dsp:cNvSpPr/>
      </dsp:nvSpPr>
      <dsp:spPr>
        <a:xfrm>
          <a:off x="0" y="3256024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17490"/>
              <a:satOff val="5782"/>
              <a:lumOff val="3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AB710-0B7D-4F9A-A03E-6C8AB3E8B453}">
      <dsp:nvSpPr>
        <dsp:cNvPr id="0" name=""/>
        <dsp:cNvSpPr/>
      </dsp:nvSpPr>
      <dsp:spPr>
        <a:xfrm>
          <a:off x="493357" y="2681065"/>
          <a:ext cx="8179032" cy="781599"/>
        </a:xfrm>
        <a:prstGeom prst="roundRect">
          <a:avLst/>
        </a:prstGeom>
        <a:solidFill>
          <a:srgbClr val="CC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4</a:t>
          </a: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. กำหนดวงเงินการจัดซื้อจัดจ้างพัสดุโดยวิธีเฉพาะเจาะจง วงเงินที่ไม่ต้องทำข้อตกลงเป็นหนังสือ และวงเงินการจัดซื้อจัดจ้างในการแต่งตั้งผู้ตรวจรับพัสดุ</a:t>
          </a:r>
          <a:endParaRPr lang="th-TH" sz="2600" b="1" kern="1200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531512" y="2719220"/>
        <a:ext cx="8102722" cy="705289"/>
      </dsp:txXfrm>
    </dsp:sp>
    <dsp:sp modelId="{0267B121-21C5-4442-8280-EC804426C612}">
      <dsp:nvSpPr>
        <dsp:cNvPr id="0" name=""/>
        <dsp:cNvSpPr/>
      </dsp:nvSpPr>
      <dsp:spPr>
        <a:xfrm>
          <a:off x="0" y="3891064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223320"/>
              <a:satOff val="7709"/>
              <a:lumOff val="4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DB522-1C10-4F66-9303-8364B6C25A3A}">
      <dsp:nvSpPr>
        <dsp:cNvPr id="0" name=""/>
        <dsp:cNvSpPr/>
      </dsp:nvSpPr>
      <dsp:spPr>
        <a:xfrm>
          <a:off x="412897" y="3684424"/>
          <a:ext cx="8257935" cy="41328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5. </a:t>
          </a:r>
          <a:r>
            <a:rPr lang="th-TH" sz="26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กำหนดหลักเกณฑ์ วิธีการ และเงื่อนไขการขึ้นทะเบียนที่ปรึกษา ( 7 หมวด)</a:t>
          </a:r>
          <a:endParaRPr lang="th-TH" sz="26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3072" y="3704599"/>
        <a:ext cx="8217585" cy="372930"/>
      </dsp:txXfrm>
    </dsp:sp>
    <dsp:sp modelId="{1D748080-19D4-4447-92CE-48277DFDBA17}">
      <dsp:nvSpPr>
        <dsp:cNvPr id="0" name=""/>
        <dsp:cNvSpPr/>
      </dsp:nvSpPr>
      <dsp:spPr>
        <a:xfrm>
          <a:off x="0" y="4533490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29150"/>
              <a:satOff val="9637"/>
              <a:lumOff val="59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DC3CC-044A-467D-8150-DDD377EFB76D}">
      <dsp:nvSpPr>
        <dsp:cNvPr id="0" name=""/>
        <dsp:cNvSpPr/>
      </dsp:nvSpPr>
      <dsp:spPr>
        <a:xfrm>
          <a:off x="412897" y="4319464"/>
          <a:ext cx="8257935" cy="420665"/>
        </a:xfrm>
        <a:prstGeom prst="roundRect">
          <a:avLst/>
        </a:prstGeom>
        <a:solidFill>
          <a:srgbClr val="CC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6</a:t>
          </a: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. กำหนดอัตราค่าจ้างผู้ให้บริการงานจ้างออกแบบหรือควบคุมงานก่อสร้าง</a:t>
          </a:r>
          <a:endParaRPr lang="th-TH" sz="2600" b="1" kern="1200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3432" y="4339999"/>
        <a:ext cx="8216865" cy="379595"/>
      </dsp:txXfrm>
    </dsp:sp>
    <dsp:sp modelId="{13836E1A-A037-4628-A91E-5DACD26427B1}">
      <dsp:nvSpPr>
        <dsp:cNvPr id="0" name=""/>
        <dsp:cNvSpPr/>
      </dsp:nvSpPr>
      <dsp:spPr>
        <a:xfrm>
          <a:off x="0" y="5168530"/>
          <a:ext cx="867295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34980"/>
              <a:satOff val="11564"/>
              <a:lumOff val="7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98C6-912B-4E69-8DF4-2524FB1B08CE}">
      <dsp:nvSpPr>
        <dsp:cNvPr id="0" name=""/>
        <dsp:cNvSpPr/>
      </dsp:nvSpPr>
      <dsp:spPr>
        <a:xfrm>
          <a:off x="433647" y="4961890"/>
          <a:ext cx="8164557" cy="413280"/>
        </a:xfrm>
        <a:prstGeom prst="roundRect">
          <a:avLst/>
        </a:prstGeom>
        <a:solidFill>
          <a:srgbClr val="CC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472" tIns="0" rIns="22947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 </a:t>
          </a:r>
          <a:r>
            <a:rPr lang="en-US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7. </a:t>
          </a:r>
          <a:r>
            <a:rPr lang="th-TH" sz="2600" b="1" kern="1200" dirty="0" smtClean="0">
              <a:solidFill>
                <a:schemeClr val="bg1"/>
              </a:solidFill>
              <a:effectLst/>
              <a:latin typeface="DilleniaUPC" pitchFamily="18" charset="-34"/>
              <a:cs typeface="DilleniaUPC" pitchFamily="18" charset="-34"/>
            </a:rPr>
            <a:t>กำหนดเรื่องการจัดซื้อจัดจ้างกับหน่วยงานของรัฐที่ใช้สิทธิอุทธรณ์ไม่ได้ </a:t>
          </a:r>
          <a:endParaRPr lang="th-TH" sz="2600" b="1" kern="1200" dirty="0">
            <a:solidFill>
              <a:schemeClr val="bg1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53822" y="4982065"/>
        <a:ext cx="8124207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40D20-B854-4BBD-8E37-4B16D785F7EB}">
      <dsp:nvSpPr>
        <dsp:cNvPr id="0" name=""/>
        <dsp:cNvSpPr/>
      </dsp:nvSpPr>
      <dsp:spPr>
        <a:xfrm>
          <a:off x="0" y="232671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A7203-527A-4F4C-974E-82A370E3E778}">
      <dsp:nvSpPr>
        <dsp:cNvPr id="0" name=""/>
        <dsp:cNvSpPr/>
      </dsp:nvSpPr>
      <dsp:spPr>
        <a:xfrm>
          <a:off x="417646" y="11271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1 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พัสดุส่งเสริมและพัฒนาด้านการเกษตร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9262" y="32887"/>
        <a:ext cx="5803817" cy="399568"/>
      </dsp:txXfrm>
    </dsp:sp>
    <dsp:sp modelId="{CEC9A6C1-9096-4836-BE10-F75F67F69F59}">
      <dsp:nvSpPr>
        <dsp:cNvPr id="0" name=""/>
        <dsp:cNvSpPr/>
      </dsp:nvSpPr>
      <dsp:spPr>
        <a:xfrm>
          <a:off x="0" y="913071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305830"/>
              <a:satOff val="1927"/>
              <a:lumOff val="11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4054B-A6C8-4971-91E2-555F253C2F97}">
      <dsp:nvSpPr>
        <dsp:cNvPr id="0" name=""/>
        <dsp:cNvSpPr/>
      </dsp:nvSpPr>
      <dsp:spPr>
        <a:xfrm>
          <a:off x="397661" y="691671"/>
          <a:ext cx="795321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2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พัสดุส่งเสริมวิสาหกิจขนาดกลางและขนาดย่อมและผู้ด้อยโอกาส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19277" y="713287"/>
        <a:ext cx="7909987" cy="399568"/>
      </dsp:txXfrm>
    </dsp:sp>
    <dsp:sp modelId="{A82384DD-93B7-4668-8927-7F9963D0DF2D}">
      <dsp:nvSpPr>
        <dsp:cNvPr id="0" name=""/>
        <dsp:cNvSpPr/>
      </dsp:nvSpPr>
      <dsp:spPr>
        <a:xfrm>
          <a:off x="0" y="1633743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611660"/>
              <a:satOff val="3855"/>
              <a:lumOff val="2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42B0-1BFF-4BE9-9F45-51ED24A80F27}">
      <dsp:nvSpPr>
        <dsp:cNvPr id="0" name=""/>
        <dsp:cNvSpPr/>
      </dsp:nvSpPr>
      <dsp:spPr>
        <a:xfrm>
          <a:off x="417646" y="1372071"/>
          <a:ext cx="5908209" cy="48307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3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พัสดุส่งเสริมการเรียนการสอน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41228" y="1395653"/>
        <a:ext cx="5861045" cy="435908"/>
      </dsp:txXfrm>
    </dsp:sp>
    <dsp:sp modelId="{633F390A-2734-4B90-A670-5C67B8092721}">
      <dsp:nvSpPr>
        <dsp:cNvPr id="0" name=""/>
        <dsp:cNvSpPr/>
      </dsp:nvSpPr>
      <dsp:spPr>
        <a:xfrm>
          <a:off x="0" y="2314143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17490"/>
              <a:satOff val="5782"/>
              <a:lumOff val="3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AB710-0B7D-4F9A-A03E-6C8AB3E8B453}">
      <dsp:nvSpPr>
        <dsp:cNvPr id="0" name=""/>
        <dsp:cNvSpPr/>
      </dsp:nvSpPr>
      <dsp:spPr>
        <a:xfrm>
          <a:off x="478429" y="2092743"/>
          <a:ext cx="786852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4 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พัสดุส่งเสริมการวิจัยและการพัฒนาหรือการให้บริการทางการศึกษา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500045" y="2114359"/>
        <a:ext cx="7825297" cy="399568"/>
      </dsp:txXfrm>
    </dsp:sp>
    <dsp:sp modelId="{0267B121-21C5-4442-8280-EC804426C612}">
      <dsp:nvSpPr>
        <dsp:cNvPr id="0" name=""/>
        <dsp:cNvSpPr/>
      </dsp:nvSpPr>
      <dsp:spPr>
        <a:xfrm>
          <a:off x="0" y="2994543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223320"/>
              <a:satOff val="7709"/>
              <a:lumOff val="4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DB522-1C10-4F66-9303-8364B6C25A3A}">
      <dsp:nvSpPr>
        <dsp:cNvPr id="0" name=""/>
        <dsp:cNvSpPr/>
      </dsp:nvSpPr>
      <dsp:spPr>
        <a:xfrm>
          <a:off x="417646" y="2773143"/>
          <a:ext cx="5847049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5 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พัสดุส่งเสริมนวัตกรรม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9262" y="2794759"/>
        <a:ext cx="5803817" cy="399568"/>
      </dsp:txXfrm>
    </dsp:sp>
    <dsp:sp modelId="{1D748080-19D4-4447-92CE-48277DFDBA17}">
      <dsp:nvSpPr>
        <dsp:cNvPr id="0" name=""/>
        <dsp:cNvSpPr/>
      </dsp:nvSpPr>
      <dsp:spPr>
        <a:xfrm>
          <a:off x="0" y="3682856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29150"/>
              <a:satOff val="9637"/>
              <a:lumOff val="59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DC3CC-044A-467D-8150-DDD377EFB76D}">
      <dsp:nvSpPr>
        <dsp:cNvPr id="0" name=""/>
        <dsp:cNvSpPr/>
      </dsp:nvSpPr>
      <dsp:spPr>
        <a:xfrm>
          <a:off x="417646" y="3453543"/>
          <a:ext cx="5847049" cy="450712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6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พัสดุส่งเสริมสุขภาพและสาธารณสุข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9648" y="3475545"/>
        <a:ext cx="5803045" cy="406708"/>
      </dsp:txXfrm>
    </dsp:sp>
    <dsp:sp modelId="{13836E1A-A037-4628-A91E-5DACD26427B1}">
      <dsp:nvSpPr>
        <dsp:cNvPr id="0" name=""/>
        <dsp:cNvSpPr/>
      </dsp:nvSpPr>
      <dsp:spPr>
        <a:xfrm>
          <a:off x="0" y="4363256"/>
          <a:ext cx="83529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34980"/>
              <a:satOff val="11564"/>
              <a:lumOff val="7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998C6-912B-4E69-8DF4-2524FB1B08CE}">
      <dsp:nvSpPr>
        <dsp:cNvPr id="0" name=""/>
        <dsp:cNvSpPr/>
      </dsp:nvSpPr>
      <dsp:spPr>
        <a:xfrm>
          <a:off x="417646" y="4141856"/>
          <a:ext cx="7863287" cy="4428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หมวด </a:t>
          </a:r>
          <a:r>
            <a:rPr lang="en-US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7 </a:t>
          </a:r>
          <a:r>
            <a:rPr lang="th-TH" sz="2800" b="1" kern="1200" dirty="0" smtClean="0">
              <a:solidFill>
                <a:srgbClr val="0C03BD"/>
              </a:solidFill>
              <a:effectLst/>
              <a:latin typeface="DilleniaUPC" pitchFamily="18" charset="-34"/>
              <a:cs typeface="DilleniaUPC" pitchFamily="18" charset="-34"/>
            </a:rPr>
            <a:t> พัสดุส่งเสริมความมั่นคงด้านพลังงานและทรัพยากรธรรมชาติ</a:t>
          </a:r>
          <a:endParaRPr lang="th-TH" sz="2800" b="1" kern="1200" dirty="0">
            <a:solidFill>
              <a:srgbClr val="0C03BD"/>
            </a:solidFill>
            <a:effectLst/>
            <a:latin typeface="DilleniaUPC" pitchFamily="18" charset="-34"/>
            <a:cs typeface="DilleniaUPC" pitchFamily="18" charset="-34"/>
          </a:endParaRPr>
        </a:p>
      </dsp:txBody>
      <dsp:txXfrm>
        <a:off x="439262" y="4163472"/>
        <a:ext cx="7820055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B8F02-C57A-44AF-B95C-879461829CF5}">
      <dsp:nvSpPr>
        <dsp:cNvPr id="0" name=""/>
        <dsp:cNvSpPr/>
      </dsp:nvSpPr>
      <dsp:spPr>
        <a:xfrm>
          <a:off x="1578587" y="890265"/>
          <a:ext cx="1420338" cy="1273510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2056E-3AC6-43F1-B7B7-8D277BF60F60}">
      <dsp:nvSpPr>
        <dsp:cNvPr id="0" name=""/>
        <dsp:cNvSpPr/>
      </dsp:nvSpPr>
      <dsp:spPr>
        <a:xfrm>
          <a:off x="330146" y="887378"/>
          <a:ext cx="1342122" cy="12339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ซื้อ</a:t>
          </a:r>
          <a:endParaRPr lang="th-TH" sz="3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0146" y="887378"/>
        <a:ext cx="1342122" cy="1233916"/>
      </dsp:txXfrm>
    </dsp:sp>
    <dsp:sp modelId="{7EC35C7E-C1AA-4CE5-8F4A-59EC9C442A36}">
      <dsp:nvSpPr>
        <dsp:cNvPr id="0" name=""/>
        <dsp:cNvSpPr/>
      </dsp:nvSpPr>
      <dsp:spPr>
        <a:xfrm>
          <a:off x="5457818" y="890263"/>
          <a:ext cx="1359783" cy="1286654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024A4-C4E4-454D-9339-A5D648278377}">
      <dsp:nvSpPr>
        <dsp:cNvPr id="0" name=""/>
        <dsp:cNvSpPr/>
      </dsp:nvSpPr>
      <dsp:spPr>
        <a:xfrm>
          <a:off x="4143375" y="960731"/>
          <a:ext cx="1304915" cy="1135128"/>
        </a:xfrm>
        <a:prstGeom prst="rect">
          <a:avLst/>
        </a:prstGeom>
        <a:gradFill rotWithShape="0">
          <a:gsLst>
            <a:gs pos="0">
              <a:schemeClr val="accent5">
                <a:hueOff val="-608758"/>
                <a:satOff val="2934"/>
                <a:lumOff val="-28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8758"/>
                <a:satOff val="2934"/>
                <a:lumOff val="-28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8758"/>
                <a:satOff val="2934"/>
                <a:lumOff val="-28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จ้าง</a:t>
          </a:r>
          <a:endParaRPr lang="th-TH" sz="3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143375" y="960731"/>
        <a:ext cx="1304915" cy="1135128"/>
      </dsp:txXfrm>
    </dsp:sp>
    <dsp:sp modelId="{12B724D8-B91C-434C-89E9-5FAF3CA74B82}">
      <dsp:nvSpPr>
        <dsp:cNvPr id="0" name=""/>
        <dsp:cNvSpPr/>
      </dsp:nvSpPr>
      <dsp:spPr>
        <a:xfrm>
          <a:off x="1846899" y="2360763"/>
          <a:ext cx="1182450" cy="1310945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0058D-C79C-4435-92CB-2B0D3F025416}">
      <dsp:nvSpPr>
        <dsp:cNvPr id="0" name=""/>
        <dsp:cNvSpPr/>
      </dsp:nvSpPr>
      <dsp:spPr>
        <a:xfrm>
          <a:off x="441587" y="2360758"/>
          <a:ext cx="1354220" cy="1257561"/>
        </a:xfrm>
        <a:prstGeom prst="rect">
          <a:avLst/>
        </a:prstGeom>
        <a:gradFill rotWithShape="0">
          <a:gsLst>
            <a:gs pos="0">
              <a:schemeClr val="accent5">
                <a:hueOff val="-1217515"/>
                <a:satOff val="5868"/>
                <a:lumOff val="-5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7515"/>
                <a:satOff val="5868"/>
                <a:lumOff val="-5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7515"/>
                <a:satOff val="5868"/>
                <a:lumOff val="-5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 เช่า</a:t>
          </a:r>
          <a:endParaRPr lang="th-TH" sz="3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1587" y="2360758"/>
        <a:ext cx="1354220" cy="1257561"/>
      </dsp:txXfrm>
    </dsp:sp>
    <dsp:sp modelId="{88B04F61-DF5E-4CDA-8F9F-77F27E3AEFF3}">
      <dsp:nvSpPr>
        <dsp:cNvPr id="0" name=""/>
        <dsp:cNvSpPr/>
      </dsp:nvSpPr>
      <dsp:spPr>
        <a:xfrm>
          <a:off x="5403665" y="2440617"/>
          <a:ext cx="1136865" cy="1156982"/>
        </a:xfrm>
        <a:prstGeom prst="rect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2DAB0-5143-4239-97F3-737040D9EF0F}">
      <dsp:nvSpPr>
        <dsp:cNvPr id="0" name=""/>
        <dsp:cNvSpPr/>
      </dsp:nvSpPr>
      <dsp:spPr>
        <a:xfrm>
          <a:off x="3978781" y="2440615"/>
          <a:ext cx="1391079" cy="1221835"/>
        </a:xfrm>
        <a:prstGeom prst="rect">
          <a:avLst/>
        </a:prstGeom>
        <a:gradFill rotWithShape="0">
          <a:gsLst>
            <a:gs pos="0">
              <a:schemeClr val="accent5">
                <a:hueOff val="-1826273"/>
                <a:satOff val="8803"/>
                <a:lumOff val="-86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26273"/>
                <a:satOff val="8803"/>
                <a:lumOff val="-86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26273"/>
                <a:satOff val="8803"/>
                <a:lumOff val="-86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แลกเปลี่ยน</a:t>
          </a:r>
          <a:endParaRPr lang="th-TH" sz="3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78781" y="2440615"/>
        <a:ext cx="1391079" cy="1221835"/>
      </dsp:txXfrm>
    </dsp:sp>
    <dsp:sp modelId="{84AE667C-96CD-435F-B804-812AF7B53920}">
      <dsp:nvSpPr>
        <dsp:cNvPr id="0" name=""/>
        <dsp:cNvSpPr/>
      </dsp:nvSpPr>
      <dsp:spPr>
        <a:xfrm>
          <a:off x="4488326" y="4192040"/>
          <a:ext cx="1494086" cy="1256633"/>
        </a:xfrm>
        <a:prstGeom prst="rect">
          <a:avLst/>
        </a:prstGeom>
        <a:solidFill>
          <a:schemeClr val="accent5">
            <a:tint val="50000"/>
            <a:hueOff val="-2244127"/>
            <a:satOff val="6884"/>
            <a:lumOff val="66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436CB-C949-49C9-8167-383CBE2CB4AE}">
      <dsp:nvSpPr>
        <dsp:cNvPr id="0" name=""/>
        <dsp:cNvSpPr/>
      </dsp:nvSpPr>
      <dsp:spPr>
        <a:xfrm>
          <a:off x="1085851" y="4088953"/>
          <a:ext cx="4786480" cy="1022501"/>
        </a:xfrm>
        <a:prstGeom prst="rect">
          <a:avLst/>
        </a:prstGeom>
        <a:gradFill rotWithShape="0">
          <a:gsLst>
            <a:gs pos="0">
              <a:schemeClr val="accent5">
                <a:hueOff val="-2435030"/>
                <a:satOff val="11737"/>
                <a:lumOff val="-1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5030"/>
                <a:satOff val="11737"/>
                <a:lumOff val="-1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5030"/>
                <a:satOff val="11737"/>
                <a:lumOff val="-1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นิติกรรมอื่น ตามที่กำหนดในกฎกระทรวง</a:t>
          </a:r>
          <a:endParaRPr lang="th-TH" sz="30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085851" y="4088953"/>
        <a:ext cx="4786480" cy="10225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85FE3-3E55-4986-8BBA-1FF78DC5CCAE}">
      <dsp:nvSpPr>
        <dsp:cNvPr id="0" name=""/>
        <dsp:cNvSpPr/>
      </dsp:nvSpPr>
      <dsp:spPr>
        <a:xfrm>
          <a:off x="2865814" y="2083648"/>
          <a:ext cx="1555372" cy="1555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600" b="1" kern="1200" dirty="0" smtClean="0">
              <a:solidFill>
                <a:schemeClr val="bg1"/>
              </a:solidFill>
              <a:latin typeface="AngsanaUPC" pitchFamily="18" charset="-34"/>
              <a:cs typeface="AngsanaUPC" pitchFamily="18" charset="-34"/>
            </a:rPr>
            <a:t>พัสดุ</a:t>
          </a:r>
          <a:endParaRPr lang="th-TH" sz="5600" b="1" kern="1200" dirty="0">
            <a:solidFill>
              <a:schemeClr val="bg1"/>
            </a:solidFill>
            <a:latin typeface="AngsanaUPC" pitchFamily="18" charset="-34"/>
            <a:cs typeface="AngsanaUPC" pitchFamily="18" charset="-34"/>
          </a:endParaRPr>
        </a:p>
      </dsp:txBody>
      <dsp:txXfrm>
        <a:off x="3093593" y="2311427"/>
        <a:ext cx="1099814" cy="1099814"/>
      </dsp:txXfrm>
    </dsp:sp>
    <dsp:sp modelId="{A4565155-97A3-465D-B251-C719356FA0EA}">
      <dsp:nvSpPr>
        <dsp:cNvPr id="0" name=""/>
        <dsp:cNvSpPr/>
      </dsp:nvSpPr>
      <dsp:spPr>
        <a:xfrm rot="16200000">
          <a:off x="3508523" y="1569565"/>
          <a:ext cx="269955" cy="534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91000">
              <a:srgbClr val="CC99FF"/>
            </a:gs>
            <a:gs pos="98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>
        <a:off x="3549016" y="1716877"/>
        <a:ext cx="188969" cy="320457"/>
      </dsp:txXfrm>
    </dsp:sp>
    <dsp:sp modelId="{640C0B1F-211B-41C1-B697-B73712C087B7}">
      <dsp:nvSpPr>
        <dsp:cNvPr id="0" name=""/>
        <dsp:cNvSpPr/>
      </dsp:nvSpPr>
      <dsp:spPr>
        <a:xfrm>
          <a:off x="2858067" y="3429"/>
          <a:ext cx="1570867" cy="1570867"/>
        </a:xfrm>
        <a:prstGeom prst="ellipse">
          <a:avLst/>
        </a:prstGeom>
        <a:gradFill rotWithShape="0">
          <a:gsLst>
            <a:gs pos="100000">
              <a:srgbClr val="CC99FF"/>
            </a:gs>
            <a:gs pos="10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สินค้า</a:t>
          </a:r>
          <a:endParaRPr lang="th-TH" sz="3600" b="1" kern="12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3088115" y="233477"/>
        <a:ext cx="1110771" cy="1110771"/>
      </dsp:txXfrm>
    </dsp:sp>
    <dsp:sp modelId="{EA48F113-1CD1-4A99-8DD3-25B487612D62}">
      <dsp:nvSpPr>
        <dsp:cNvPr id="0" name=""/>
        <dsp:cNvSpPr/>
      </dsp:nvSpPr>
      <dsp:spPr>
        <a:xfrm rot="19976856">
          <a:off x="4432203" y="2113607"/>
          <a:ext cx="305109" cy="534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81000">
              <a:srgbClr val="FFC000"/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>
        <a:off x="4437210" y="2241241"/>
        <a:ext cx="213576" cy="320457"/>
      </dsp:txXfrm>
    </dsp:sp>
    <dsp:sp modelId="{E23C9A7B-793F-412D-A3FD-4A144BA2D19C}">
      <dsp:nvSpPr>
        <dsp:cNvPr id="0" name=""/>
        <dsp:cNvSpPr/>
      </dsp:nvSpPr>
      <dsp:spPr>
        <a:xfrm>
          <a:off x="4762862" y="1103163"/>
          <a:ext cx="1570867" cy="1570867"/>
        </a:xfrm>
        <a:prstGeom prst="ellipse">
          <a:avLst/>
        </a:prstGeom>
        <a:gradFill rotWithShape="0">
          <a:gsLst>
            <a:gs pos="81000">
              <a:srgbClr val="FFC000"/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งานจ้างก่อสร้าง</a:t>
          </a:r>
          <a:endParaRPr lang="th-TH" sz="3600" b="1" kern="12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4992910" y="1333211"/>
        <a:ext cx="1110771" cy="1110771"/>
      </dsp:txXfrm>
    </dsp:sp>
    <dsp:sp modelId="{D64AAADB-0D8D-4DE4-8AEB-0930AC42D464}">
      <dsp:nvSpPr>
        <dsp:cNvPr id="0" name=""/>
        <dsp:cNvSpPr/>
      </dsp:nvSpPr>
      <dsp:spPr>
        <a:xfrm rot="1923952">
          <a:off x="4363935" y="3115422"/>
          <a:ext cx="222853" cy="534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92000">
              <a:srgbClr val="3D34F6"/>
            </a:gs>
            <a:gs pos="96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>
        <a:off x="4369035" y="3204494"/>
        <a:ext cx="155997" cy="320457"/>
      </dsp:txXfrm>
    </dsp:sp>
    <dsp:sp modelId="{549DFFBF-FB1C-47E3-8291-100D2E7624C8}">
      <dsp:nvSpPr>
        <dsp:cNvPr id="0" name=""/>
        <dsp:cNvSpPr/>
      </dsp:nvSpPr>
      <dsp:spPr>
        <a:xfrm>
          <a:off x="4127224" y="3313203"/>
          <a:ext cx="2982638" cy="1570867"/>
        </a:xfrm>
        <a:prstGeom prst="ellipse">
          <a:avLst/>
        </a:prstGeom>
        <a:gradFill rotWithShape="0">
          <a:gsLst>
            <a:gs pos="100000">
              <a:srgbClr val="3D34F6"/>
            </a:gs>
            <a:gs pos="10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งานจ้างออกแบบหรือควบคุมงานก่อสร้าง</a:t>
          </a:r>
          <a:endParaRPr lang="th-TH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4564021" y="3543251"/>
        <a:ext cx="2109044" cy="1110771"/>
      </dsp:txXfrm>
    </dsp:sp>
    <dsp:sp modelId="{75DE5196-7C12-418D-945A-EA571D2BA449}">
      <dsp:nvSpPr>
        <dsp:cNvPr id="0" name=""/>
        <dsp:cNvSpPr/>
      </dsp:nvSpPr>
      <dsp:spPr>
        <a:xfrm rot="5400000">
          <a:off x="3441214" y="3742195"/>
          <a:ext cx="404572" cy="534095"/>
        </a:xfrm>
        <a:prstGeom prst="rightArrow">
          <a:avLst>
            <a:gd name="adj1" fmla="val 60000"/>
            <a:gd name="adj2" fmla="val 50000"/>
          </a:avLst>
        </a:prstGeom>
        <a:solidFill>
          <a:srgbClr val="F802C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>
        <a:off x="3501900" y="3788328"/>
        <a:ext cx="283200" cy="320457"/>
      </dsp:txXfrm>
    </dsp:sp>
    <dsp:sp modelId="{BA0670EB-9CD2-4412-B0E9-21F5E9939634}">
      <dsp:nvSpPr>
        <dsp:cNvPr id="0" name=""/>
        <dsp:cNvSpPr/>
      </dsp:nvSpPr>
      <dsp:spPr>
        <a:xfrm>
          <a:off x="2671393" y="4402366"/>
          <a:ext cx="1944216" cy="1570867"/>
        </a:xfrm>
        <a:prstGeom prst="ellipse">
          <a:avLst/>
        </a:prstGeom>
        <a:solidFill>
          <a:srgbClr val="F802C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การดำเนินการอื่นตามที่กำหนดในกฎกระทรวง</a:t>
          </a:r>
          <a:endParaRPr lang="th-TH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2956117" y="4632414"/>
        <a:ext cx="1374768" cy="1110771"/>
      </dsp:txXfrm>
    </dsp:sp>
    <dsp:sp modelId="{1C7C91B1-FEEA-428D-A8CD-A50B8E986151}">
      <dsp:nvSpPr>
        <dsp:cNvPr id="0" name=""/>
        <dsp:cNvSpPr/>
      </dsp:nvSpPr>
      <dsp:spPr>
        <a:xfrm rot="8631829">
          <a:off x="2743100" y="3171499"/>
          <a:ext cx="219787" cy="534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 rot="10800000">
        <a:off x="2802694" y="3258877"/>
        <a:ext cx="153851" cy="320457"/>
      </dsp:txXfrm>
    </dsp:sp>
    <dsp:sp modelId="{B2D7C862-4243-42FF-94DD-2BB14A593F07}">
      <dsp:nvSpPr>
        <dsp:cNvPr id="0" name=""/>
        <dsp:cNvSpPr/>
      </dsp:nvSpPr>
      <dsp:spPr>
        <a:xfrm>
          <a:off x="1260749" y="3242230"/>
          <a:ext cx="1570867" cy="157086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งานจ้าง</a:t>
          </a:r>
          <a:br>
            <a:rPr lang="th-TH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</a:br>
          <a:r>
            <a:rPr lang="th-TH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ที่ปรึกษา</a:t>
          </a:r>
          <a:endParaRPr lang="th-TH" sz="3200" b="1" kern="12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1490797" y="3472278"/>
        <a:ext cx="1110771" cy="1110771"/>
      </dsp:txXfrm>
    </dsp:sp>
    <dsp:sp modelId="{D58DD022-2570-4B17-81F8-03A9FCC4C5F5}">
      <dsp:nvSpPr>
        <dsp:cNvPr id="0" name=""/>
        <dsp:cNvSpPr/>
      </dsp:nvSpPr>
      <dsp:spPr>
        <a:xfrm rot="12423144">
          <a:off x="2549689" y="2113607"/>
          <a:ext cx="305109" cy="53409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/>
        </a:p>
      </dsp:txBody>
      <dsp:txXfrm rot="10800000">
        <a:off x="2636215" y="2241241"/>
        <a:ext cx="213576" cy="320457"/>
      </dsp:txXfrm>
    </dsp:sp>
    <dsp:sp modelId="{0D09759F-2A10-465F-95EE-F068848DA3B7}">
      <dsp:nvSpPr>
        <dsp:cNvPr id="0" name=""/>
        <dsp:cNvSpPr/>
      </dsp:nvSpPr>
      <dsp:spPr>
        <a:xfrm>
          <a:off x="953272" y="1103163"/>
          <a:ext cx="1570867" cy="157086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rPr>
            <a:t>งานบริการ</a:t>
          </a:r>
          <a:endParaRPr lang="th-TH" sz="4000" b="1" kern="12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UPC" pitchFamily="18" charset="-34"/>
            <a:cs typeface="AngsanaUPC" pitchFamily="18" charset="-34"/>
          </a:endParaRPr>
        </a:p>
      </dsp:txBody>
      <dsp:txXfrm>
        <a:off x="1183320" y="1333211"/>
        <a:ext cx="1110771" cy="11107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596898" y="0"/>
          <a:ext cx="4439051" cy="4439051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2018608" y="421709"/>
          <a:ext cx="1731229" cy="1731229"/>
        </a:xfrm>
        <a:prstGeom prst="roundRect">
          <a:avLst/>
        </a:prstGeom>
        <a:gradFill rotWithShape="0">
          <a:gsLst>
            <a:gs pos="100000">
              <a:schemeClr val="accent1">
                <a:lumMod val="40000"/>
                <a:lumOff val="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วัสดุ</a:t>
          </a:r>
          <a:endParaRPr lang="th-TH" sz="3900" b="1" kern="1200" dirty="0">
            <a:solidFill>
              <a:schemeClr val="tx1">
                <a:lumMod val="95000"/>
                <a:lumOff val="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03120" y="506221"/>
        <a:ext cx="1562205" cy="1562205"/>
      </dsp:txXfrm>
    </dsp:sp>
    <dsp:sp modelId="{982765DE-98D6-42B4-8FB6-9CB58EC9F1FE}">
      <dsp:nvSpPr>
        <dsp:cNvPr id="0" name=""/>
        <dsp:cNvSpPr/>
      </dsp:nvSpPr>
      <dsp:spPr>
        <a:xfrm>
          <a:off x="3883009" y="421709"/>
          <a:ext cx="1731229" cy="17312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-33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-33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-33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ครุภัณฑ์</a:t>
          </a:r>
          <a:endParaRPr lang="th-TH" sz="3900" b="1" kern="1200" dirty="0">
            <a:solidFill>
              <a:schemeClr val="tx1">
                <a:lumMod val="95000"/>
                <a:lumOff val="5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7521" y="506221"/>
        <a:ext cx="1562205" cy="1562205"/>
      </dsp:txXfrm>
    </dsp:sp>
    <dsp:sp modelId="{42426B6B-B0C2-4A32-9B9E-62643C58D4F0}">
      <dsp:nvSpPr>
        <dsp:cNvPr id="0" name=""/>
        <dsp:cNvSpPr/>
      </dsp:nvSpPr>
      <dsp:spPr>
        <a:xfrm>
          <a:off x="2018608" y="2286111"/>
          <a:ext cx="1731229" cy="17312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-666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-666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-666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ที่ดิน</a:t>
          </a:r>
          <a:endParaRPr lang="th-TH" sz="3900" b="1" kern="1200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103120" y="2370623"/>
        <a:ext cx="1562205" cy="1562205"/>
      </dsp:txXfrm>
    </dsp:sp>
    <dsp:sp modelId="{276A0EFF-2070-40F0-BB24-872B5CDBE6C6}">
      <dsp:nvSpPr>
        <dsp:cNvPr id="0" name=""/>
        <dsp:cNvSpPr/>
      </dsp:nvSpPr>
      <dsp:spPr>
        <a:xfrm>
          <a:off x="3883009" y="2286111"/>
          <a:ext cx="1731229" cy="1731229"/>
        </a:xfrm>
        <a:prstGeom prst="roundRect">
          <a:avLst/>
        </a:prstGeom>
        <a:gradFill rotWithShape="0">
          <a:gsLst>
            <a:gs pos="100000">
              <a:srgbClr val="3D34F6"/>
            </a:gs>
            <a:gs pos="100000">
              <a:schemeClr val="accent3">
                <a:hueOff val="0"/>
                <a:satOff val="0"/>
                <a:lumOff val="-10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-10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สิ่งปลูกสร้าง</a:t>
          </a:r>
          <a:endParaRPr lang="th-TH" sz="3900" b="1" kern="1200" dirty="0">
            <a:solidFill>
              <a:schemeClr val="bg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967521" y="2370623"/>
        <a:ext cx="1562205" cy="15622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5F526-5CA3-4CAB-AA6C-666E89747276}">
      <dsp:nvSpPr>
        <dsp:cNvPr id="0" name=""/>
        <dsp:cNvSpPr/>
      </dsp:nvSpPr>
      <dsp:spPr>
        <a:xfrm>
          <a:off x="1928279" y="0"/>
          <a:ext cx="4351584" cy="4351584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0609269-7A79-49E4-BBB1-3679115495F7}">
      <dsp:nvSpPr>
        <dsp:cNvPr id="0" name=""/>
        <dsp:cNvSpPr/>
      </dsp:nvSpPr>
      <dsp:spPr>
        <a:xfrm>
          <a:off x="2375113" y="210730"/>
          <a:ext cx="1697117" cy="1697117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งานจ้างบริการ</a:t>
          </a:r>
          <a:endParaRPr lang="th-TH" sz="36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457959" y="293576"/>
        <a:ext cx="1531425" cy="1531425"/>
      </dsp:txXfrm>
    </dsp:sp>
    <dsp:sp modelId="{982765DE-98D6-42B4-8FB6-9CB58EC9F1FE}">
      <dsp:nvSpPr>
        <dsp:cNvPr id="0" name=""/>
        <dsp:cNvSpPr/>
      </dsp:nvSpPr>
      <dsp:spPr>
        <a:xfrm>
          <a:off x="4406153" y="210730"/>
          <a:ext cx="1929402" cy="16971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งานจ้างเหมาบริการ</a:t>
          </a:r>
          <a:endParaRPr lang="th-TH" sz="36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88999" y="293576"/>
        <a:ext cx="1763710" cy="1531425"/>
      </dsp:txXfrm>
    </dsp:sp>
    <dsp:sp modelId="{42426B6B-B0C2-4A32-9B9E-62643C58D4F0}">
      <dsp:nvSpPr>
        <dsp:cNvPr id="0" name=""/>
        <dsp:cNvSpPr/>
      </dsp:nvSpPr>
      <dsp:spPr>
        <a:xfrm>
          <a:off x="2375113" y="2030708"/>
          <a:ext cx="1697117" cy="169711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งานจ้าง</a:t>
          </a:r>
          <a:br>
            <a:rPr lang="th-TH" sz="3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3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ทำของ</a:t>
          </a:r>
          <a:endParaRPr lang="th-TH" sz="36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457959" y="2113554"/>
        <a:ext cx="1531425" cy="1531425"/>
      </dsp:txXfrm>
    </dsp:sp>
    <dsp:sp modelId="{276A0EFF-2070-40F0-BB24-872B5CDBE6C6}">
      <dsp:nvSpPr>
        <dsp:cNvPr id="0" name=""/>
        <dsp:cNvSpPr/>
      </dsp:nvSpPr>
      <dsp:spPr>
        <a:xfrm>
          <a:off x="4391328" y="2014229"/>
          <a:ext cx="2017295" cy="16971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rgbClr val="0C03BD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การรับขนตามประมวลกฎหมายแพ่งและพาณิชย์</a:t>
          </a:r>
          <a:endParaRPr lang="th-TH" sz="2600" b="1" kern="1200" dirty="0">
            <a:solidFill>
              <a:srgbClr val="0C03BD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474174" y="2097075"/>
        <a:ext cx="1851603" cy="1531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3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3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4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BC878-D333-4EDE-9AF0-1A3D14A0D4A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CD04-9D30-4D99-A708-57F6EF55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50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A0550-0FA6-4322-B9B8-D791331C386C}" type="datetimeFigureOut">
              <a:rPr lang="th-TH" smtClean="0"/>
              <a:pPr/>
              <a:t>18/10/60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F4CD2-B990-47FA-AA59-7DB2FC5700A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180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h-TH" dirty="0" smtClean="0"/>
              <a:t>หลักการและเหตุผลในการประกาศใช้พระราชบัญญัติฉบับนี้ คือ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เพื่อให้การดำเนินการจัดซื้อจัดจ้างและการบริหารพัสดุภาครัฐมีกรอบการปฏิบัติงานที่เป็นมาตรฐานเดียวกัน โดยการกำหนดเกณฑ์มาตรฐานสากลให้หน่วยงานของรัฐทุกแห่งนำไปใช้เป็นหลักปฏิบัติ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มุ่งเน้นการเปิดเผยข้อมูลต่อสาธารณชนให้มากที่สุด เพื่อให้เกิดความโปร่งใสและเปิดโอกาสให้มีการแข่งขันอย่างเป็นธรรม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มีการดำเนินการจัดซื้อจัดจ้างที่คำนึงถึงวัตถุประสงค์ของการใช้งานเป็นสำคัญ (ไม่พิจารณาโดยคำนึงถึงราคา</a:t>
            </a:r>
            <a:r>
              <a:rPr lang="th-TH" dirty="0" err="1" smtClean="0"/>
              <a:t>ต่ำสุด</a:t>
            </a:r>
            <a:r>
              <a:rPr lang="th-TH" dirty="0" smtClean="0"/>
              <a:t>อย่างเดียว แต่จะพิจารณาเรื่องคุณภาพ ควบคู่ไปกับเรื่องราคา) ซึ่งจะก่อให้เกิดความคุ้มค่าในการใช้จ่ายเงิน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มีการวางแผน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ซื้อจัดจ้างล่วงหน้าเพื่อให้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ซื้อจัดจ้างเป็นไปอย่างต่อเนื่อง และมีการกำหนดเวลาที่เหมาะสม โดยมีการประเมินและเปิดเผยผลสัมฤทธิ์ของ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 เพื่อให้เกิดประสิทธิภาพและประสิทธิผล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เพื่อให้เป็นไปตามหลักธรรมา</a:t>
            </a:r>
            <a:r>
              <a:rPr lang="th-TH" dirty="0" err="1" smtClean="0"/>
              <a:t>ภิ</a:t>
            </a:r>
            <a:r>
              <a:rPr lang="th-TH" dirty="0" smtClean="0"/>
              <a:t>บาล มีการส่งเสริมให้ภาคประชาชนมีส่วนร่วมในการตรวจสอบ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 ผ่านโครงการความร่วมมือป้องกันการทุจริต โดย</a:t>
            </a:r>
            <a:r>
              <a:rPr lang="th-TH" dirty="0" err="1" smtClean="0"/>
              <a:t>การจัด</a:t>
            </a:r>
            <a:r>
              <a:rPr lang="th-TH" dirty="0" smtClean="0"/>
              <a:t>ทำเป็นบันทึกข้อตกลง เรียกว่า ข้อตกลงคุณธรรม  ซึ่งเป็นมาตรการหนึ่งเพื่อป้องกันการทุจริตและประพฤติมิชอบใน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ซื้อจัดจ้างภาครัฐ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มี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ซื้อจัดจ้างด้วยวิธีทางอิเล็กทรอนิกส์หรือที่เรียกว่า ระบบ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ซื้อจัดจ้างภาครัฐ</a:t>
            </a:r>
            <a:r>
              <a:rPr lang="th-TH" dirty="0" err="1" smtClean="0"/>
              <a:t>ด้ว</a:t>
            </a:r>
            <a:r>
              <a:rPr lang="th-TH" dirty="0" smtClean="0"/>
              <a:t>ยอิเล็กทรอ</a:t>
            </a:r>
            <a:r>
              <a:rPr lang="th-TH" dirty="0" err="1" smtClean="0"/>
              <a:t>เนิกส์</a:t>
            </a:r>
            <a:r>
              <a:rPr lang="th-TH" dirty="0" smtClean="0"/>
              <a:t> (</a:t>
            </a:r>
            <a:r>
              <a:rPr lang="en-US" dirty="0" smtClean="0"/>
              <a:t>e-GP</a:t>
            </a:r>
            <a:r>
              <a:rPr lang="th-TH" dirty="0" smtClean="0"/>
              <a:t>)  ซึ่งปัจจุบันมีการพัฒนาถึงระบบที่ 3 ซึ่งนำวิธีการจัดซื้อจัดจ้างใหม่เข้ามาใช้ 2 วิธี คือวิธีตลาดอิเล็กทรอนิกส์ (</a:t>
            </a:r>
            <a:r>
              <a:rPr lang="en-US" dirty="0" smtClean="0"/>
              <a:t>e-market</a:t>
            </a:r>
            <a:r>
              <a:rPr lang="th-TH" dirty="0" smtClean="0"/>
              <a:t>) และวิธีประกวดราคาอิเล็กทรอนิกส์ (</a:t>
            </a:r>
            <a:r>
              <a:rPr lang="en-US" dirty="0" smtClean="0"/>
              <a:t>e-bidding</a:t>
            </a:r>
            <a:r>
              <a:rPr lang="th-TH" dirty="0" smtClean="0"/>
              <a:t>) ซึ่งเป็นวิธีที่ดำเนินการผ่านระบบอิเล็กทรอนิกส์เกือบทุกขั้นตอน ลดการเผชิญหน้าระหว่างหน่วยงานของรัฐและผู้ค้าภาครัฐที่เข้ามายื่นข้อเสนอ จึงทำให้ลดช่องว่างในการทุจริต ก่อให้เกิดความโปร่งใส และมีการแข่งขันที่เป็นธรรม</a:t>
            </a:r>
          </a:p>
          <a:p>
            <a:pPr>
              <a:defRPr/>
            </a:pPr>
            <a:r>
              <a:rPr lang="th-TH" dirty="0" smtClean="0"/>
              <a:t>       ซึ่งที่กล่าวมาทั้งหมดจะสร้างความเชื่อมั่นให้กับสาธารณชนและก่อให้เกิดผลดีกับ</a:t>
            </a:r>
            <a:r>
              <a:rPr lang="th-TH" dirty="0" err="1" smtClean="0"/>
              <a:t>การจัด</a:t>
            </a:r>
            <a:r>
              <a:rPr lang="th-TH" dirty="0" smtClean="0"/>
              <a:t>ซื้อจัดจ้างภาครัฐของไทยให้เป็นที่ยอมรับโดยทั่วไปในระดับสากล</a:t>
            </a:r>
            <a:endParaRPr lang="th-TH" dirty="0"/>
          </a:p>
        </p:txBody>
      </p:sp>
      <p:sp>
        <p:nvSpPr>
          <p:cNvPr id="11776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B8251494-AADE-4A40-ABE7-F4ED54CBB45E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7818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304B39D-94E1-44B8-B00F-94A79D9B5563}" type="slidenum">
              <a:rPr lang="th-TH" sz="1200">
                <a:cs typeface="Arial" pitchFamily="34" charset="0"/>
              </a:rPr>
              <a:pPr eaLnBrk="1" hangingPunct="1"/>
              <a:t>19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7920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23D8B83-65BB-493E-B2E1-D3903F1C2F8C}" type="slidenum">
              <a:rPr lang="th-TH" sz="1200">
                <a:cs typeface="Arial" pitchFamily="34" charset="0"/>
              </a:rPr>
              <a:pPr eaLnBrk="1" hangingPunct="1"/>
              <a:t>20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1674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858" indent="-285715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2858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002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146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289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433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8576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5720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2BCCB342-599B-4070-91AC-2675BCF59265}" type="slidenum">
              <a:rPr lang="th-TH" sz="1200">
                <a:latin typeface="Arial" pitchFamily="34" charset="0"/>
                <a:cs typeface="Arial" pitchFamily="34" charset="0"/>
              </a:rPr>
              <a:pPr/>
              <a:t>21</a:t>
            </a:fld>
            <a:endParaRPr lang="th-TH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720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219" indent="-284315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259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162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066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1969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6873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1777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6680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9049A733-D9F4-4D0B-831E-3C0FD667E186}" type="slidenum">
              <a:rPr lang="th-TH" sz="1200">
                <a:cs typeface="Arial" pitchFamily="34" charset="0"/>
              </a:rPr>
              <a:pPr eaLnBrk="1" hangingPunct="1"/>
              <a:t>31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6486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7B8DBFB4-E130-4023-9F73-6F7914218F00}" type="slidenum">
              <a:rPr lang="th-TH" sz="1200">
                <a:cs typeface="Arial" pitchFamily="34" charset="0"/>
              </a:rPr>
              <a:pPr eaLnBrk="1" hangingPunct="1"/>
              <a:t>33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 smtClean="0">
              <a:cs typeface="Cordia New" pitchFamily="34" charset="-34"/>
            </a:endParaRPr>
          </a:p>
        </p:txBody>
      </p:sp>
      <p:sp>
        <p:nvSpPr>
          <p:cNvPr id="931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D75168-2FDC-43AE-9528-2310E943D5A2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th-TH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 smtClean="0">
              <a:cs typeface="Cordia New" pitchFamily="34" charset="-34"/>
            </a:endParaRPr>
          </a:p>
        </p:txBody>
      </p:sp>
      <p:sp>
        <p:nvSpPr>
          <p:cNvPr id="15258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DF827-DF3B-4F0F-AEB5-D2F5A971B541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th-TH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6896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897B7B2-929D-47BC-AC17-27CA174D7156}" type="slidenum">
              <a:rPr lang="th-TH" sz="1200">
                <a:cs typeface="Arial" pitchFamily="34" charset="0"/>
              </a:rPr>
              <a:pPr eaLnBrk="1" hangingPunct="1"/>
              <a:t>39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1E3503D7-78B4-41A0-9A21-418634A8E4E8}" type="slidenum">
              <a:rPr lang="en-US" altLang="th-TH" sz="12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/>
              <a:t>42</a:t>
            </a:fld>
            <a:endParaRPr lang="en-US" altLang="th-TH" sz="12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F4E9A96B-CC4B-4108-855D-64350E1B6718}" type="slidenum">
              <a:rPr lang="en-US" altLang="th-TH" sz="12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/>
              <a:t>43</a:t>
            </a:fld>
            <a:endParaRPr lang="en-US" altLang="th-TH" sz="12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1469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858" indent="-285715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2858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002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146" indent="-22857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289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433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8576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5720" indent="-2285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464A1000-CDF4-4DD6-9CFB-136B2E4D358B}" type="slidenum">
              <a:rPr lang="th-TH" sz="1200">
                <a:latin typeface="Arial" pitchFamily="34" charset="0"/>
                <a:cs typeface="Arial" pitchFamily="34" charset="0"/>
              </a:rPr>
              <a:pPr/>
              <a:t>4</a:t>
            </a:fld>
            <a:endParaRPr lang="th-TH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val="2433963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ในร่างระเบียบ ฯ ผู้ที่มีหน้าดำเนินการเกี่ยวกับการจัดซื้อจัดจ้าง หรือ คณะกรรมการ ต้องไม่มีส่วนเกี่ยวพันกับผู้ยื่นเสนอราคา ไม่ว่าจะเป็น คู่สมรส และญาติ ของผู้ที่มีหน้าที่ดำเนินการ</a:t>
            </a:r>
          </a:p>
          <a:p>
            <a:r>
              <a:rPr lang="th-TH" u="sng" smtClean="0"/>
              <a:t>ญาติ</a:t>
            </a:r>
            <a:r>
              <a:rPr lang="th-TH" smtClean="0"/>
              <a:t>  หมายถึง พี่น้องร่วมบิดามารดา หรือพี่น้องร่วมบิดาหรือมารดา  บิดาและมารดารวมทั้งบิดาและมารดาบุญธรรม และ บุตรรวมทั้งบุตรบุญธรรม</a:t>
            </a:r>
          </a:p>
        </p:txBody>
      </p:sp>
      <p:sp>
        <p:nvSpPr>
          <p:cNvPr id="12902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5961792C-49E6-4D15-B042-2C1A29B27213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7510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219" indent="-284315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259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162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066" indent="-22745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1969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6873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1777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6680" indent="-2274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F869C0F2-734C-4793-B32A-3E590EC90FBC}" type="slidenum">
              <a:rPr lang="th-TH" sz="1200">
                <a:latin typeface="Calibri" pitchFamily="34" charset="0"/>
                <a:cs typeface="Cordia New" pitchFamily="34" charset="-34"/>
              </a:rPr>
              <a:pPr eaLnBrk="1" hangingPunct="1"/>
              <a:t>75</a:t>
            </a:fld>
            <a:endParaRPr lang="th-TH" sz="120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297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C21A9-7725-490F-8A53-75DDE5F4D24B}" type="slidenum">
              <a:rPr lang="en-US" altLang="th-TH"/>
              <a:pPr/>
              <a:t>78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57470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F4CD2-B990-47FA-AA59-7DB2FC5700A6}" type="slidenum">
              <a:rPr lang="th-TH" smtClean="0"/>
              <a:pPr/>
              <a:t>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6361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481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61BA-3599-4378-B62C-8D7F589FE7A6}" type="slidenum">
              <a:rPr lang="en-US" altLang="th-TH"/>
              <a:pPr/>
              <a:t>91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28174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955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93258BC9-9FF2-4FA5-84A3-B3F34473489D}" type="slidenum">
              <a:rPr lang="th-TH" sz="1200">
                <a:latin typeface="Calibri" pitchFamily="34" charset="0"/>
                <a:cs typeface="Cordia New" pitchFamily="34" charset="-34"/>
              </a:rPr>
              <a:pPr eaLnBrk="1" hangingPunct="1"/>
              <a:t>106</a:t>
            </a:fld>
            <a:endParaRPr lang="th-TH" sz="120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84F2749-AFE5-43F2-BF10-6371BF27D468}" type="slidenum">
              <a:rPr lang="th-TH" altLang="th-TH" sz="1200">
                <a:cs typeface="Arial" pitchFamily="34" charset="0"/>
              </a:rPr>
              <a:pPr eaLnBrk="1" hangingPunct="1"/>
              <a:t>107</a:t>
            </a:fld>
            <a:endParaRPr lang="th-TH" alt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976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6AEAB9A-31B4-4349-A1B9-981731BD3264}" type="slidenum">
              <a:rPr lang="th-TH" sz="1200">
                <a:latin typeface="Calibri" pitchFamily="34" charset="0"/>
                <a:cs typeface="Cordia New" pitchFamily="34" charset="-34"/>
              </a:rPr>
              <a:pPr eaLnBrk="1" hangingPunct="1"/>
              <a:t>113</a:t>
            </a:fld>
            <a:endParaRPr lang="th-TH" sz="120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1366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7F8697E4-234C-4BF5-AA29-2B290C2730EA}" type="slidenum">
              <a:rPr lang="th-TH" sz="1200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xfrm>
            <a:off x="668753" y="4779552"/>
            <a:ext cx="5342154" cy="46179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altLang="th-TH" smtClean="0"/>
              <a:t>	</a:t>
            </a:r>
            <a:r>
              <a:rPr lang="th-TH" altLang="th-TH" b="1" smtClean="0"/>
              <a:t>เงื่อนไขการใช้วิธีเฉพาะเจาะจง</a:t>
            </a:r>
          </a:p>
          <a:p>
            <a:r>
              <a:rPr lang="th-TH" altLang="th-TH" smtClean="0"/>
              <a:t>	(ก) </a:t>
            </a:r>
            <a:r>
              <a:rPr lang="th-TH" altLang="th-TH" u="sng" smtClean="0"/>
              <a:t>ใช้ทั้งวิธีประกาศเชิญชวนทั่วไปและวิธีคัดเลือก </a:t>
            </a:r>
            <a:r>
              <a:rPr lang="th-TH" altLang="th-TH" smtClean="0"/>
              <a:t>หรือใช้วิธีคัดเลือกแล้ว แต่</a:t>
            </a:r>
            <a:r>
              <a:rPr lang="th-TH" altLang="th-TH" b="1" smtClean="0"/>
              <a:t>ไม่มีผู้ยื่นข้อเสนอ </a:t>
            </a:r>
            <a:r>
              <a:rPr lang="th-TH" altLang="th-TH" smtClean="0"/>
              <a:t>หรือข้อเสนอนั้นไม่ได้รับการคัดเลือก</a:t>
            </a:r>
            <a:endParaRPr lang="en-US" altLang="th-TH" b="1" smtClean="0"/>
          </a:p>
          <a:p>
            <a:r>
              <a:rPr lang="th-TH" altLang="th-TH" smtClean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altLang="th-TH" b="1" smtClean="0"/>
              <a:t>ไม่เกินวงเงินตามที่กำหนด</a:t>
            </a:r>
            <a:r>
              <a:rPr lang="th-TH" altLang="th-TH" smtClean="0"/>
              <a:t>ในกฎกระทรวง</a:t>
            </a:r>
            <a:endParaRPr lang="en-US" altLang="th-TH" b="1" smtClean="0"/>
          </a:p>
          <a:p>
            <a:r>
              <a:rPr lang="th-TH" altLang="th-TH" smtClean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altLang="th-TH" b="1" smtClean="0"/>
              <a:t>รายเดียว </a:t>
            </a:r>
            <a:r>
              <a:rPr lang="th-TH" altLang="th-TH" smtClean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altLang="th-TH" b="1" smtClean="0"/>
          </a:p>
          <a:p>
            <a:r>
              <a:rPr lang="th-TH" altLang="th-TH" smtClean="0"/>
              <a:t>	(ง) มีความจำเป็นต้องใช้พัสดุนั้นโดย</a:t>
            </a:r>
            <a:r>
              <a:rPr lang="th-TH" altLang="th-TH" b="1" smtClean="0"/>
              <a:t>ฉุกเฉินเนื่องจากอุบัติภัยหรือธรรมชาติพิบัติภัย</a:t>
            </a:r>
            <a:r>
              <a:rPr lang="th-TH" altLang="th-TH" smtClean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altLang="th-TH" b="1" smtClean="0"/>
          </a:p>
          <a:p>
            <a:r>
              <a:rPr lang="th-TH" altLang="th-TH" smtClean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altLang="th-TH" b="1" smtClean="0"/>
              <a:t>เพิ่มเติม</a:t>
            </a:r>
            <a:r>
              <a:rPr lang="th-TH" altLang="th-TH" smtClean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altLang="th-TH" b="1" smtClean="0"/>
          </a:p>
          <a:p>
            <a:r>
              <a:rPr lang="th-TH" altLang="th-TH" smtClean="0"/>
              <a:t>	(ฉ) เป็นพัสดุที่</a:t>
            </a:r>
            <a:r>
              <a:rPr lang="th-TH" altLang="th-TH" b="1" smtClean="0"/>
              <a:t>จะขายทอดตลาด</a:t>
            </a:r>
            <a:r>
              <a:rPr lang="th-TH" altLang="th-TH" smtClean="0"/>
              <a:t>โดยหน่วยงานของรัฐ องค์การระหว่างประเทศ หรือหน่วยงานของต่างประเทศ</a:t>
            </a:r>
            <a:endParaRPr lang="en-US" altLang="th-TH" b="1" smtClean="0"/>
          </a:p>
          <a:p>
            <a:r>
              <a:rPr lang="th-TH" altLang="th-TH" smtClean="0"/>
              <a:t>	(ช) เป็นพัสดุที่เป็นที่ดินและสิ่งก่อสร้างซึ่ง</a:t>
            </a:r>
            <a:r>
              <a:rPr lang="th-TH" altLang="th-TH" b="1" smtClean="0"/>
              <a:t>จำเป็นต้องซื้อเฉพาะแห่ง</a:t>
            </a:r>
            <a:endParaRPr lang="en-US" altLang="th-TH" b="1" smtClean="0"/>
          </a:p>
        </p:txBody>
      </p:sp>
      <p:sp>
        <p:nvSpPr>
          <p:cNvPr id="19866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29FD5332-1C4D-49B4-93E3-C626E91EB7E8}" type="slidenum">
              <a:rPr lang="th-TH" altLang="th-TH" sz="1200">
                <a:cs typeface="Arial" pitchFamily="34" charset="0"/>
              </a:rPr>
              <a:pPr eaLnBrk="1" hangingPunct="1"/>
              <a:t>114</a:t>
            </a:fld>
            <a:endParaRPr lang="th-TH" alt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13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20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21299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BDCEABA-56E2-4C83-9C5E-4B4C429BE395}" type="slidenum">
              <a:rPr lang="th-TH" sz="1200">
                <a:cs typeface="Arial" pitchFamily="34" charset="0"/>
              </a:rPr>
              <a:pPr eaLnBrk="1" hangingPunct="1"/>
              <a:t>137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3414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0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858" indent="-285715" defTabSz="91270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2858" indent="-228571" defTabSz="91270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002" indent="-228571" defTabSz="91270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146" indent="-228571" defTabSz="912701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289" indent="-228571" defTabSz="9127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433" indent="-228571" defTabSz="9127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8576" indent="-228571" defTabSz="9127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5720" indent="-228571" defTabSz="9127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2661670B-5D45-40E1-A4AC-862F44D0493F}" type="slidenum">
              <a:rPr lang="th-TH" sz="1200">
                <a:latin typeface="Arial" pitchFamily="34" charset="0"/>
                <a:cs typeface="Arial" pitchFamily="34" charset="0"/>
              </a:rPr>
              <a:pPr/>
              <a:t>140</a:t>
            </a:fld>
            <a:endParaRPr lang="th-TH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B0C7153-FC9F-4FEB-A420-75D44A3BEB7E}" type="slidenum">
              <a:rPr lang="en-US" sz="1200">
                <a:cs typeface="Arial" pitchFamily="34" charset="0"/>
              </a:rPr>
              <a:pPr eaLnBrk="1" hangingPunct="1"/>
              <a:t>143</a:t>
            </a:fld>
            <a:endParaRPr lang="en-US" sz="1200">
              <a:cs typeface="Arial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smtClean="0"/>
          </a:p>
        </p:txBody>
      </p:sp>
      <p:sp>
        <p:nvSpPr>
          <p:cNvPr id="19251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9310" indent="-28435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739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235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7319" indent="-227480" defTabSz="91623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227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723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219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7158" indent="-227480" defTabSz="9162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734FFF4-5A7C-4297-AB51-5ED4C8D43A42}" type="slidenum">
              <a:rPr lang="th-TH" sz="1200">
                <a:cs typeface="Arial" pitchFamily="34" charset="0"/>
              </a:rPr>
              <a:pPr eaLnBrk="1" hangingPunct="1"/>
              <a:t>147</a:t>
            </a:fld>
            <a:endParaRPr lang="th-TH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1469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5C19DE8D-B921-4E27-88A8-0879C7B39C41}" type="slidenum">
              <a:rPr lang="th-TH" sz="1200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ต่างจากระเบียบฯ ปี 35 คือ เดิมกำหนดประเภทของการจัดหาไว้ 7 ประเภท คือ 1.จัดทำเอง  2.ซื้อ 3.จ้าง 4.จ้างที่ปรึกษา 5.เช่า 6.แลกเปลี่ยน และ 7.จ้างออกแบบและควบคุมงานก่อสร้าง  โดย พรบ.ฉบับนี้ จะเหลือแค่ 4 ประเภท คือ 1.ซื้อ 2.จ้าง 3.เช่า และ 4.แลกเปลี่ยน ส่วนในเรื่องของการจัดทำเอง จะไปเขียนความหมายแยกไว้ต่างในตัวระเบียบฯ  และการจ้างที่ปรึกษาและจ้างออกแบบและควบคุมงานก่อสร้าง จะไปกำหนดไว้เป็นประเภทของพัสดุ</a:t>
            </a:r>
          </a:p>
        </p:txBody>
      </p:sp>
      <p:sp>
        <p:nvSpPr>
          <p:cNvPr id="11674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8314794B-116F-4CB7-BAB1-D6ECB13AAA0F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157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182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688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93163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13619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BD23E2FA-7018-4FB6-9731-13943EEB3154}" type="slidenum">
              <a:rPr lang="th-TH" sz="1200" smtClean="0">
                <a:latin typeface="Arial" pitchFamily="34" charset="0"/>
                <a:cs typeface="Arial" pitchFamily="34" charset="0"/>
              </a:rPr>
              <a:pPr/>
              <a:t>191</a:t>
            </a:fld>
            <a:endParaRPr 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57FA1211-432C-4BF4-B7BF-9BA99D337E8A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199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พัสดุ  หมายความว่า  สินค้า งานบริการ งานจ้างก่อสร้าง  งานจ้างที่ปรึกษา งานจ้างออกแบบและควบคุมงานก่อสร้าง และการดำเนินการอื่นตามที่กำหนดในกฎกระทรวง</a:t>
            </a:r>
          </a:p>
        </p:txBody>
      </p:sp>
      <p:sp>
        <p:nvSpPr>
          <p:cNvPr id="11776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CA11D1B7-E24C-4444-8D9B-5AB49F72E0EA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สินค้า  หมายความว่า วัสดุ ครุภัณฑ์ ที่ดิน สิ่งปลูกสร้าง และทรัพย์สินอื่นใด  รวมทั้งงานบริการที่รวมอยู่ในสินค้านั้นด้วย แต่มูลค่าของงานบริการต้องไม่สูงกว่ามูลค่าของสินค้านั้น</a:t>
            </a:r>
          </a:p>
          <a:p>
            <a:endParaRPr lang="th-TH" smtClean="0"/>
          </a:p>
        </p:txBody>
      </p:sp>
      <p:sp>
        <p:nvSpPr>
          <p:cNvPr id="11878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A8F8AE40-929D-46F8-9063-0E2EDEB66BC0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งานบริการ  หมายความว่า งานจ้างบริการ งานจ้างเหมาบริการ งานจ้างทำของและการรับขนตามประมวลกฎหมายแพ่งและพาณิชย์จากบุคคลธรรมดาหรือนิติบุคคล แต่ไม่ได้หมายความรวมถึงการจ้างลูกจ้างของหน่วยงานของรัฐ การรับขนในการเดินทางไปราชการหรือไปปฏิบัติงานของหน่วยงานของรัฐ งานจ้างที่ปรึกษา งานจ้างออกแบบและควบคุมงานก่อสร้าง และการจ้างแรงงานตามประมวลกฎหมายแพ่งและพาณิชย์</a:t>
            </a:r>
          </a:p>
        </p:txBody>
      </p:sp>
      <p:sp>
        <p:nvSpPr>
          <p:cNvPr id="11981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49159C48-1EBA-402C-8C58-027CD6D055AB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u="sng" smtClean="0"/>
              <a:t>งานก่อสร้าง </a:t>
            </a:r>
            <a:r>
              <a:rPr lang="th-TH" smtClean="0"/>
              <a:t>หมายความว่า งานก่อสร้างอาคาร งานก่อสร้างสาธารณูปโภค หรือสิ่งปลูกสร้างอื่น  และการซ่อมแซม ต่อเติม ปรับปรุง รื้อถอน หรือการกระทำที่มีลักษณะทำนองเดียวกันต่ออาคาร สาธารณูปโภค หรือสิ่งปลูกสร้างดังกล่าว รวมทั้งงานบริการที่รวมอยู่ในงานก่อสร้างนั้นด้วย แต่มูลค่าของงานบริการต้องไม่สูงกว่ามูลค่าของงานก่อสร้างนั้น</a:t>
            </a:r>
          </a:p>
          <a:p>
            <a:r>
              <a:rPr lang="th-TH" u="sng" smtClean="0"/>
              <a:t>อาคาร</a:t>
            </a:r>
            <a:r>
              <a:rPr lang="th-TH" smtClean="0"/>
              <a:t>  หมายความว่า สิ่งปลูกสร้างถาวรที่บุคคลอาจเข้าอยู่หรือใช้สอยได้  เช่น อาคารที่ทำการ โรงพยาบาล โรงเรียน สนามกีฬา หรือสิ่งปลูกสร้างอย่างอื่นที่มีลักษณะทำนองเดียวกัน รวมทั้งสิ่งก่อสร้างอื่นซึ่งสร้างขึ้นเพื่อประโยชน์ใช้สอยสำหรับอาคารนั้น ๆ เช่น เสาธง รั้ว ท่อระบายน้ำ หอถึงน้ำ ถนน ประปา ไฟฟ้า หรือสิ่งอื่น ๆ ซึ่งเป็นส่วนประกอบของตัวอาคาร เช่น เครื่องปรับอากาศ ลิฟท์ หรือเครื่องเรือน </a:t>
            </a:r>
          </a:p>
          <a:p>
            <a:r>
              <a:rPr lang="th-TH" u="sng" smtClean="0"/>
              <a:t>สาธารณูปโภค</a:t>
            </a:r>
            <a:r>
              <a:rPr lang="th-TH" smtClean="0"/>
              <a:t>  หมายความว่า  งานอันเกี่ยวกับการประปา การไฟฟ้า การสื่อสาร การโทรคมนาคม การระบายน้ำ การขนส่งทางท่อ ทางน้ำ ทางบน ทางอากาศ หรือทางราง หรือการอื่นที่เกี่ยวข้องซึ่งดำเนินการในระดับพื้นดิน ใต้พื้นดิน หรือเหนือพื้นดิน</a:t>
            </a:r>
          </a:p>
        </p:txBody>
      </p:sp>
      <p:sp>
        <p:nvSpPr>
          <p:cNvPr id="120836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fld id="{EE21039D-F607-432C-A5CB-857F7E7F7EC9}" type="slidenum">
              <a:rPr lang="th-TH" altLang="th-TH" sz="1200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th-TH" altLang="th-TH" sz="12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8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ea typeface="굴림" panose="020B0600000101010101" pitchFamily="34" charset="-127"/>
              </a:rPr>
              <a:t> 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150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352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748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561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0901" y="616302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4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7" y="6018121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3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9074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310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070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665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27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1283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13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647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344" y="612528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786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3422-5E2D-44A8-97A8-DE80026FFDDB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251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89BE-1975-422F-A2A5-EBB2EC318C74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459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D1D7-7564-4931-A911-92F6F6562F22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09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9093-60EB-4D7A-8C5A-4BFD81B26973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561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F3BE5-F360-4C04-8815-2F0FFCA99F77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75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6D4B-ABF9-4E9E-9058-44A05046704A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5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C277-05D3-45FB-AB15-DA60166E623B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728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5E8C-B6C9-4877-870E-3875B53AA3A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76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DE090-6904-4FA8-B167-EE7E2C834864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7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CC301-18EB-425D-8C73-0332C023AB7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9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3230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www.themegallery.com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</a:rPr>
              <a:t>Company Logo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6342-1181-4957-9ACE-16CBA692907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027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18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06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7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2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29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4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0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2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913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31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57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80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19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49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2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25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63688" y="6205502"/>
            <a:ext cx="6547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400" b="1" i="1" dirty="0">
                <a:solidFill>
                  <a:srgbClr val="FF0000"/>
                </a:solidFill>
              </a:rPr>
              <a:t>เอกสารนี้ ขอสงวนสิทธิ์ไว้ตามกฎหมาย ห้ามมิให้นำไปเพื่อตีพิมพ์เป็นหนังสือ นิตยสาร เพื่อแสวงหาผลประโยชน์ใดๆ ทั้งทางตรงและทางอ้อมโดยไมได้รับอนุญาตจากกรมบัญชีกลาง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12" name="Picture 11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107504" y="5717325"/>
            <a:ext cx="1656184" cy="11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 descr="logo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9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59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272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35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848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60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08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39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46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602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60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94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371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202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4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849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64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49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55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02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27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81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25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38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14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01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58315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Rectangle 44"/>
          <p:cNvSpPr>
            <a:spLocks noChangeArrowheads="1"/>
          </p:cNvSpPr>
          <p:nvPr userDrawn="1"/>
        </p:nvSpPr>
        <p:spPr bwMode="ltGray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117" name="Object 45"/>
          <p:cNvGraphicFramePr>
            <a:graphicFrameLocks noChangeAspect="1"/>
          </p:cNvGraphicFramePr>
          <p:nvPr userDrawn="1"/>
        </p:nvGraphicFramePr>
        <p:xfrm>
          <a:off x="69850" y="2205038"/>
          <a:ext cx="9010650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9" name="Image" r:id="rId3" imgW="17752381" imgH="7898413" progId="Photoshop.Image.7">
                  <p:embed/>
                </p:oleObj>
              </mc:Choice>
              <mc:Fallback>
                <p:oleObj name="Image" r:id="rId3" imgW="17752381" imgH="789841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997" b="17955"/>
                      <a:stretch>
                        <a:fillRect/>
                      </a:stretch>
                    </p:blipFill>
                    <p:spPr bwMode="auto">
                      <a:xfrm>
                        <a:off x="69850" y="2205038"/>
                        <a:ext cx="9010650" cy="280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18" name="Group 46"/>
          <p:cNvGrpSpPr>
            <a:grpSpLocks/>
          </p:cNvGrpSpPr>
          <p:nvPr userDrawn="1"/>
        </p:nvGrpSpPr>
        <p:grpSpPr bwMode="auto">
          <a:xfrm>
            <a:off x="84138" y="5084763"/>
            <a:ext cx="9059862" cy="1773237"/>
            <a:chOff x="53" y="3203"/>
            <a:chExt cx="5707" cy="1117"/>
          </a:xfrm>
        </p:grpSpPr>
        <p:sp>
          <p:nvSpPr>
            <p:cNvPr id="3119" name="Rectangle 47"/>
            <p:cNvSpPr>
              <a:spLocks noChangeArrowheads="1"/>
            </p:cNvSpPr>
            <p:nvPr userDrawn="1"/>
          </p:nvSpPr>
          <p:spPr bwMode="ltGray">
            <a:xfrm>
              <a:off x="53" y="3203"/>
              <a:ext cx="5666" cy="11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0" name="Rectangle 48"/>
            <p:cNvSpPr>
              <a:spLocks noChangeArrowheads="1"/>
            </p:cNvSpPr>
            <p:nvPr userDrawn="1"/>
          </p:nvSpPr>
          <p:spPr bwMode="ltGray">
            <a:xfrm>
              <a:off x="61" y="3203"/>
              <a:ext cx="5699" cy="18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21" name="Group 49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3122" name="AutoShape 50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5" name="Freeform 53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6" name="Freeform 54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19200" y="5334000"/>
            <a:ext cx="67056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th-TH" noProof="0"/>
              <a:t>Click to edit Master subtitle style</a:t>
            </a:r>
          </a:p>
        </p:txBody>
      </p:sp>
      <p:sp>
        <p:nvSpPr>
          <p:cNvPr id="3127" name="Oval 55"/>
          <p:cNvSpPr>
            <a:spLocks noChangeArrowheads="1"/>
          </p:cNvSpPr>
          <p:nvPr userDrawn="1"/>
        </p:nvSpPr>
        <p:spPr bwMode="gray">
          <a:xfrm>
            <a:off x="7956550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8" name="Oval 56"/>
          <p:cNvSpPr>
            <a:spLocks noChangeArrowheads="1"/>
          </p:cNvSpPr>
          <p:nvPr userDrawn="1"/>
        </p:nvSpPr>
        <p:spPr bwMode="gray">
          <a:xfrm>
            <a:off x="8316913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9" name="Oval 57"/>
          <p:cNvSpPr>
            <a:spLocks noChangeArrowheads="1"/>
          </p:cNvSpPr>
          <p:nvPr userDrawn="1"/>
        </p:nvSpPr>
        <p:spPr bwMode="gray">
          <a:xfrm>
            <a:off x="8677275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765175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th-TH" noProof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22950" y="4098290"/>
            <a:ext cx="472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eaLnBrk="1" hangingPunct="1"/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เอกสารนี้ ขอสงวนสิทธิ์ไว้ตามกฎหมาย ห้ามมิให้นำไปเพื่อตีพิมพ์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เป็นหนังสือ นิตยสาร เพื่อแสวงหาผลประโยชน์ใดๆ ทั้งทางตรง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6709734" y="2600138"/>
            <a:ext cx="1953560" cy="140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 descr="logo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361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5BF2E3-3CB9-4E61-806E-570C9B2AF40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19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79003B-133C-4905-995C-E6652B78BE9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1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7D04D-B5C7-423E-B3D9-E7E04D33154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65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F4B34B-262D-4363-801B-FA8E7A495E8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83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6B71CF-7009-4A3C-91C1-C0FDE785660A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81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D1A7DA-E864-4A6A-A7F2-B8885A5C9B73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32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F182DF-A8E9-4DC9-B602-EE0F7E5DB44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467927-FC73-4827-8D36-F7AF29445028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5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1F27B3-60A8-4E7D-A8F8-FEE9617C18B1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07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50838"/>
            <a:ext cx="20764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6076950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7D069C-E11C-462A-A34B-3C0503E63AC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6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50838"/>
            <a:ext cx="6781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91200" y="6486525"/>
            <a:ext cx="2895600" cy="2984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57200" y="6480175"/>
            <a:ext cx="762000" cy="292100"/>
          </a:xfrm>
        </p:spPr>
        <p:txBody>
          <a:bodyPr/>
          <a:lstStyle>
            <a:lvl1pPr>
              <a:defRPr/>
            </a:lvl1pPr>
          </a:lstStyle>
          <a:p>
            <a:fld id="{8C02351F-2C6B-4429-B8EB-85CF0B8071A5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7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1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300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81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9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6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903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019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6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3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93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5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90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75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314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56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707478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1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328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8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3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74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246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51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5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2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58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610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578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4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678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875234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05643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7813" y="1341438"/>
            <a:ext cx="3492500" cy="241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47813" y="3908425"/>
            <a:ext cx="34925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192713" y="1341438"/>
            <a:ext cx="3494087" cy="498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2613025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43600" y="6477000"/>
            <a:ext cx="3048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Company Logo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3276600" y="6477000"/>
            <a:ext cx="2133600" cy="304800"/>
          </a:xfrm>
        </p:spPr>
        <p:txBody>
          <a:bodyPr/>
          <a:lstStyle>
            <a:lvl1pPr>
              <a:defRPr>
                <a:cs typeface="HY중고딕"/>
              </a:defRPr>
            </a:lvl1pPr>
          </a:lstStyle>
          <a:p>
            <a:pPr>
              <a:defRPr/>
            </a:pPr>
            <a:fld id="{C6825AD7-626E-4750-B1A2-5BA9FDE2D16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25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3" name="Image" r:id="rId3" imgW="7619048" imgH="1456757" progId="">
                  <p:embed/>
                </p:oleObj>
              </mc:Choice>
              <mc:Fallback>
                <p:oleObj name="Image" r:id="rId3" imgW="7619048" imgH="14567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2133600"/>
                        <a:ext cx="914082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56492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47365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29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5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5439" y="608387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9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vmlDrawing" Target="../drawings/vmlDrawing3.v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42.xml"/><Relationship Id="rId16" Type="http://schemas.openxmlformats.org/officeDocument/2006/relationships/vmlDrawing" Target="../drawings/vmlDrawing7.v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oleObject" Target="../embeddings/oleObject9.bin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vmlDrawing" Target="../drawings/vmlDrawing9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68.xml"/><Relationship Id="rId16" Type="http://schemas.openxmlformats.org/officeDocument/2006/relationships/vmlDrawing" Target="../drawings/vmlDrawing11.v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oleObject" Target="../embeddings/oleObject13.bin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vmlDrawing" Target="../drawings/vmlDrawing13.v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97.xml"/><Relationship Id="rId16" Type="http://schemas.openxmlformats.org/officeDocument/2006/relationships/vmlDrawing" Target="../drawings/vmlDrawing15.v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4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84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7" name="Image" r:id="rId16" imgW="5390476" imgH="1447619" progId="">
                  <p:embed/>
                </p:oleObj>
              </mc:Choice>
              <mc:Fallback>
                <p:oleObj name="Image" r:id="rId16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7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0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4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7" name="Object 43"/>
          <p:cNvGraphicFramePr>
            <a:graphicFrameLocks noChangeAspect="1"/>
          </p:cNvGraphicFramePr>
          <p:nvPr userDrawn="1"/>
        </p:nvGraphicFramePr>
        <p:xfrm>
          <a:off x="68263" y="12700"/>
          <a:ext cx="906303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5" name="Image" r:id="rId15" imgW="13003175" imgH="1942857" progId="Photoshop.Image.7">
                  <p:embed/>
                </p:oleObj>
              </mc:Choice>
              <mc:Fallback>
                <p:oleObj name="Image" r:id="rId15" imgW="13003175" imgH="194285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3" y="12700"/>
                        <a:ext cx="906303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8" name="Group 44"/>
          <p:cNvGrpSpPr>
            <a:grpSpLocks/>
          </p:cNvGrpSpPr>
          <p:nvPr userDrawn="1"/>
        </p:nvGrpSpPr>
        <p:grpSpPr bwMode="auto">
          <a:xfrm>
            <a:off x="31750" y="1196975"/>
            <a:ext cx="9112250" cy="5661025"/>
            <a:chOff x="20" y="663"/>
            <a:chExt cx="5740" cy="3657"/>
          </a:xfrm>
        </p:grpSpPr>
        <p:sp>
          <p:nvSpPr>
            <p:cNvPr id="1069" name="Rectangle 45"/>
            <p:cNvSpPr>
              <a:spLocks noChangeArrowheads="1"/>
            </p:cNvSpPr>
            <p:nvPr/>
          </p:nvSpPr>
          <p:spPr bwMode="ltGray">
            <a:xfrm>
              <a:off x="20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ltGray">
            <a:xfrm>
              <a:off x="5602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71" name="Rectangle 47"/>
          <p:cNvSpPr>
            <a:spLocks noChangeArrowheads="1"/>
          </p:cNvSpPr>
          <p:nvPr userDrawn="1"/>
        </p:nvSpPr>
        <p:spPr bwMode="invGray">
          <a:xfrm>
            <a:off x="0" y="6453188"/>
            <a:ext cx="9109075" cy="4048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072" name="Group 48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1073" name="AutoShape 4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486525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US" altLang="th-TH">
                <a:solidFill>
                  <a:srgbClr val="FFFFFF"/>
                </a:solidFill>
                <a:latin typeface="Arial" panose="020B0604020202020204" pitchFamily="34" charset="0"/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80175"/>
            <a:ext cx="762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fld id="{E170E592-D2FF-4AAA-A2CC-733FFB2D8D58}" type="slidenum">
              <a:rPr lang="en-US" altLang="th-TH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981200" y="350838"/>
            <a:ext cx="6781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pic>
        <p:nvPicPr>
          <p:cNvPr id="17" name="Picture 3" descr="logo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94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Image" r:id="rId18" imgW="5390476" imgH="1447619" progId="">
                  <p:embed/>
                </p:oleObj>
              </mc:Choice>
              <mc:Fallback>
                <p:oleObj name="Image" r:id="rId18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4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905" r:id="rId15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9" name="Image" r:id="rId17" imgW="5390476" imgH="1447619" progId="">
                  <p:embed/>
                </p:oleObj>
              </mc:Choice>
              <mc:Fallback>
                <p:oleObj name="Image" r:id="rId17" imgW="5390476" imgH="1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588"/>
                        <a:ext cx="44989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17A4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8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Company Logo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E6F50-3D55-4C21-B477-96F3F06E6BF9}" type="slidenum">
              <a:rPr lang="ko-KR" altLang="en-US" smtClean="0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55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2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27.xml"/><Relationship Id="rId9" Type="http://schemas.openxmlformats.org/officeDocument/2006/relationships/image" Target="../media/image9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110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111.jpeg"/><Relationship Id="rId7" Type="http://schemas.openxmlformats.org/officeDocument/2006/relationships/diagramQuickStyle" Target="../diagrams/quickStyle3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0.xml"/><Relationship Id="rId11" Type="http://schemas.openxmlformats.org/officeDocument/2006/relationships/image" Target="../media/image3.png"/><Relationship Id="rId5" Type="http://schemas.openxmlformats.org/officeDocument/2006/relationships/diagramData" Target="../diagrams/data30.xml"/><Relationship Id="rId10" Type="http://schemas.openxmlformats.org/officeDocument/2006/relationships/image" Target="../media/image4.jpeg"/><Relationship Id="rId4" Type="http://schemas.openxmlformats.org/officeDocument/2006/relationships/image" Target="../media/image112.jpeg"/><Relationship Id="rId9" Type="http://schemas.microsoft.com/office/2007/relationships/diagramDrawing" Target="../diagrams/drawing3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3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Relationship Id="rId9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114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116.jpe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7.xml"/><Relationship Id="rId7" Type="http://schemas.openxmlformats.org/officeDocument/2006/relationships/image" Target="../media/image39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8.xml"/><Relationship Id="rId7" Type="http://schemas.openxmlformats.org/officeDocument/2006/relationships/image" Target="../media/image40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2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4.xml"/><Relationship Id="rId11" Type="http://schemas.openxmlformats.org/officeDocument/2006/relationships/image" Target="../media/image3.png"/><Relationship Id="rId5" Type="http://schemas.openxmlformats.org/officeDocument/2006/relationships/hyperlink" Target="Workflow%20&#3623;&#3636;&#3608;&#3637;&#3588;&#3633;&#3604;&#3648;&#3621;&#3639;&#3629;&#3585;.docx" TargetMode="External"/><Relationship Id="rId10" Type="http://schemas.microsoft.com/office/2007/relationships/diagramDrawing" Target="../diagrams/drawing24.xml"/><Relationship Id="rId4" Type="http://schemas.openxmlformats.org/officeDocument/2006/relationships/hyperlink" Target="Workflow%20&#3648;&#3593;&#3614;&#3634;&#3632;&#3648;&#3592;&#3634;&#3632;&#3592;&#3591;.docx" TargetMode="External"/><Relationship Id="rId9" Type="http://schemas.openxmlformats.org/officeDocument/2006/relationships/diagramColors" Target="../diagrams/colors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4.jpeg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4.jpeg"/><Relationship Id="rId4" Type="http://schemas.openxmlformats.org/officeDocument/2006/relationships/image" Target="../media/image34.png"/><Relationship Id="rId9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1.xml"/><Relationship Id="rId7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22.xml"/><Relationship Id="rId9" Type="http://schemas.openxmlformats.org/officeDocument/2006/relationships/image" Target="../media/image4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2.png"/><Relationship Id="rId7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slide" Target="slide19.xml"/><Relationship Id="rId4" Type="http://schemas.openxmlformats.org/officeDocument/2006/relationships/slide" Target="slide2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7709783" y="76200"/>
            <a:ext cx="1434217" cy="1077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864" y="6199391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539750" y="838200"/>
            <a:ext cx="8153400" cy="2971800"/>
          </a:xfrm>
        </p:spPr>
        <p:txBody>
          <a:bodyPr/>
          <a:lstStyle/>
          <a:p>
            <a:r>
              <a:rPr lang="th-TH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สรุปแนวทางปฏิบัติในการจัดซื้อจัดจ้างและการบริหารพัสดุของหน่วยงานของรัฐ</a:t>
            </a:r>
            <a:br>
              <a:rPr lang="th-TH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ตามกฎหมายฉบับใหม่ พ.ศ. 2560</a:t>
            </a:r>
            <a:endParaRPr lang="th-TH" sz="4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1403350" y="4941888"/>
            <a:ext cx="6400800" cy="849312"/>
          </a:xfrm>
        </p:spPr>
        <p:txBody>
          <a:bodyPr/>
          <a:lstStyle/>
          <a:p>
            <a:r>
              <a:rPr lang="th-TH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สำนักงานคลังเขต  9 จังหวัดสงขลา </a:t>
            </a:r>
            <a:endParaRPr lang="th-TH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09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54968"/>
            <a:ext cx="6499547" cy="10795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การจัดซื้อจัดจ้าง</a:t>
            </a:r>
            <a:b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“การดำเนินการเพื่อให้ได้มาซึ่งพัสดุ”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23982"/>
              </p:ext>
            </p:extLst>
          </p:nvPr>
        </p:nvGraphicFramePr>
        <p:xfrm>
          <a:off x="755576" y="996232"/>
          <a:ext cx="7723485" cy="560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สี่เหลี่ยมมุมมน 3"/>
          <p:cNvSpPr/>
          <p:nvPr/>
        </p:nvSpPr>
        <p:spPr>
          <a:xfrm>
            <a:off x="539552" y="113256"/>
            <a:ext cx="2304256" cy="5965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พ.ร.บ. มาตรา </a:t>
            </a:r>
            <a:r>
              <a:rPr lang="th-TH" sz="3200" b="1" dirty="0">
                <a:solidFill>
                  <a:schemeClr val="tx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287570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30243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latin typeface="AngsanaUPC" pitchFamily="18" charset="-34"/>
                <a:cs typeface="AngsanaUPC" pitchFamily="18" charset="-34"/>
              </a:rPr>
              <a:t>  เมื่อสิ้นสุดการเสนอราคา ให้คณะกรรมการพิจารณาผลการประกวดราคาอิเล็กทรอนิกส์ ดำเนินการดังนี้</a:t>
            </a:r>
            <a:endParaRPr lang="en-US" sz="2200" dirty="0">
              <a:latin typeface="AngsanaUPC" pitchFamily="18" charset="-34"/>
              <a:cs typeface="AngsanaUPC" pitchFamily="18" charset="-34"/>
            </a:endParaRPr>
          </a:p>
          <a:p>
            <a:r>
              <a:rPr lang="en-US" sz="2200" dirty="0"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2200" dirty="0" smtClean="0">
                <a:latin typeface="AngsanaUPC" pitchFamily="18" charset="-34"/>
                <a:cs typeface="AngsanaUPC" pitchFamily="18" charset="-34"/>
              </a:rPr>
              <a:t>1</a:t>
            </a: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) 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จัดพิมพ์ใบเสนอราคาและเอกสารการเสนอราคาของผู้ยื่นข้อเสนอทุกรายผ่านทางระบบจำนวน </a:t>
            </a:r>
          </a:p>
          <a:p>
            <a:r>
              <a:rPr lang="th-TH" sz="2200" dirty="0">
                <a:latin typeface="AngsanaUPC" pitchFamily="18" charset="-34"/>
                <a:cs typeface="AngsanaUPC" pitchFamily="18" charset="-34"/>
              </a:rPr>
              <a:t>1 ชุด ให้กรรมการทุกคนลงลายมือชื่อกำกับไว้ในใบเสนอราคาและเอกสารการเสนอราคาของผู้ยื่นข้อเสนอทุกแผ่น</a:t>
            </a:r>
            <a:endParaRPr lang="en-US" sz="2200" dirty="0">
              <a:latin typeface="AngsanaUPC" pitchFamily="18" charset="-34"/>
              <a:cs typeface="AngsanaUPC" pitchFamily="18" charset="-34"/>
            </a:endParaRPr>
          </a:p>
          <a:p>
            <a:r>
              <a:rPr lang="en-US" sz="2200" dirty="0"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(2) ตรวจสอบการมีผลประโยชน์ร่วมกัน และเอกสารหลักฐานการเสนอราคาต่างๆ และพัสดุตัวอย่าง (ถ้ามี) หรือพิจารณาการนำเสนองานของผู้ยื่นข้อเสนอทุกราย หรือเอกสารหรือรายละเอียดที่กำหนดให้จัดส่งในภายหลังจากวันเสนอราคาแล้วคัดเลือกผู้ยื่นข้อเสนอที่ไม่มีผลประโยชน์ร่วมกัน และยื่นเอกสารเสนอราคาครบถ้วน ถูกต้อง มีคุณสมบัติและข้อเสนอทางด้านเทคนิคหรือเสนอพัสดุที่มีรายละเอียดคุณลักษณะเฉพาะที่ครบถ้วน ถูกต้อง ตามเงื่อนไขที่หน่วยงานของรัฐกำหนดไว้ในประกาศและเอกสารประกวดราคาฯ</a:t>
            </a:r>
            <a:endParaRPr lang="en-US" sz="22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20613"/>
            <a:ext cx="7992888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หน้าที่คณะกรรมการพิจารณาผลประกวด</a:t>
            </a:r>
            <a:r>
              <a:rPr lang="th-TH" altLang="th-TH" sz="3200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ราคาอิเล็กทรอนิกส์ (ข้อ ๕๕)</a:t>
            </a:r>
            <a:endParaRPr lang="th-TH" altLang="th-TH" sz="32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07504" y="4221089"/>
            <a:ext cx="8856984" cy="2448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/>
              <a:t>	</a:t>
            </a:r>
            <a:r>
              <a:rPr lang="th-TH" sz="2200" dirty="0"/>
              <a:t>คณะกรรมการอาจสอบถามข้อเท็จจริงเพิ่มเติมจากผู้ยื่นข้อเสนอรายใดก็ได้ แต่จะให้ผู้ยื่นข้อเสนอเปลี่ยนแปลงสาระสำคัญที่เสนอไว้แล้วมิได้ และหากคณะกรรมการเห็นว่า</a:t>
            </a:r>
            <a:r>
              <a:rPr lang="th-TH" sz="2200" dirty="0">
                <a:solidFill>
                  <a:srgbClr val="3D34F6"/>
                </a:solidFill>
              </a:rPr>
              <a:t>ผู้ยื่นข้อเสนอรายใดมีคุณสมบัติ</a:t>
            </a:r>
            <a:br>
              <a:rPr lang="th-TH" sz="2200" dirty="0">
                <a:solidFill>
                  <a:srgbClr val="3D34F6"/>
                </a:solidFill>
              </a:rPr>
            </a:br>
            <a:r>
              <a:rPr lang="th-TH" sz="2200" dirty="0">
                <a:solidFill>
                  <a:srgbClr val="3D34F6"/>
                </a:solidFill>
              </a:rPr>
              <a:t>ไม่ครบถ้วนตามเงื่อนไขที่หน่วยงานของรัฐได้กำหนด ให้คณะกรรมการตัดรายชื่อของผู้ยื่นข้อเสนอรายนั้น</a:t>
            </a:r>
            <a:endParaRPr lang="en-US" sz="2200" dirty="0">
              <a:solidFill>
                <a:srgbClr val="3D34F6"/>
              </a:solidFill>
            </a:endParaRPr>
          </a:p>
          <a:p>
            <a:r>
              <a:rPr lang="en-US" sz="2200" dirty="0"/>
              <a:t>	</a:t>
            </a:r>
            <a:r>
              <a:rPr lang="th-TH" sz="2200" dirty="0"/>
              <a:t>ในกรณีที่ผู้ยื่นข้อเสนอรายใดเสนอเทคนิคหรือรายละเอียดคุณลักษณะเฉพาะของพัสดุไม่ครบถ้วน </a:t>
            </a:r>
            <a:br>
              <a:rPr lang="th-TH" sz="2200" dirty="0"/>
            </a:br>
            <a:r>
              <a:rPr lang="th-TH" sz="2200" dirty="0"/>
              <a:t>หรือเสนอรายละเอียดแตกต่างไปจากเงื่อนไขที่หน่วยงานของรัฐกำหนด  ในส่วนที่</a:t>
            </a:r>
            <a:r>
              <a:rPr lang="th-TH" sz="2200" i="1" u="sng" dirty="0">
                <a:solidFill>
                  <a:srgbClr val="C00000"/>
                </a:solidFill>
              </a:rPr>
              <a:t>มิใช่สาระสำคัญ </a:t>
            </a:r>
            <a:r>
              <a:rPr lang="th-TH" sz="2200" dirty="0"/>
              <a:t>และ</a:t>
            </a:r>
            <a:br>
              <a:rPr lang="th-TH" sz="2200" dirty="0"/>
            </a:br>
            <a:r>
              <a:rPr lang="th-TH" sz="2200" dirty="0"/>
              <a:t>ความแตกต่างนั้น</a:t>
            </a:r>
            <a:r>
              <a:rPr lang="th-TH" sz="2200" i="1" u="sng" dirty="0">
                <a:solidFill>
                  <a:srgbClr val="C00000"/>
                </a:solidFill>
              </a:rPr>
              <a:t>ไม่มีผล</a:t>
            </a:r>
            <a:r>
              <a:rPr lang="th-TH" sz="2200" dirty="0"/>
              <a:t>ทำให้เกิดการได้เปรียบเสียเปรียบ หรือเป็นการผิดพลาดเล็กน้อย ให้พิจารณาผ่อนปรน</a:t>
            </a:r>
            <a:br>
              <a:rPr lang="th-TH" sz="2200" dirty="0"/>
            </a:br>
            <a:r>
              <a:rPr lang="th-TH" sz="2200" dirty="0"/>
              <a:t>การตัดสิทธิ์ผู้ยื่นข้อเสนอรายนั้น</a:t>
            </a:r>
            <a:endParaRPr lang="en-US" sz="2200" dirty="0"/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435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79512" y="1052736"/>
            <a:ext cx="8856984" cy="5616624"/>
          </a:xfrm>
          <a:prstGeom prst="roundRect">
            <a:avLst>
              <a:gd name="adj" fmla="val 1034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300" dirty="0"/>
              <a:t>	</a:t>
            </a:r>
            <a:endParaRPr lang="th-TH" sz="2300" dirty="0" smtClean="0"/>
          </a:p>
          <a:p>
            <a:r>
              <a:rPr lang="th-TH" sz="2300" dirty="0"/>
              <a:t> </a:t>
            </a:r>
            <a:r>
              <a:rPr lang="th-TH" sz="2300" dirty="0" smtClean="0"/>
              <a:t>                (</a:t>
            </a:r>
            <a:r>
              <a:rPr lang="th-TH" sz="2300" dirty="0"/>
              <a:t>3) คัดเลือกพัสดุหรือคุณสมบัติของผู้ยื่นข้อเสนอที่ถูกต้อง และพิจารณาคัดเลือกข้อเสนอ</a:t>
            </a:r>
            <a:r>
              <a:rPr lang="en-US" sz="2300" dirty="0"/>
              <a:t/>
            </a:r>
            <a:br>
              <a:rPr lang="en-US" sz="2300" dirty="0"/>
            </a:br>
            <a:r>
              <a:rPr lang="th-TH" sz="2300" dirty="0"/>
              <a:t>ตามหลักเกณฑ์ที่กำหนดในประกาศและเอกสารประกวดราคา โดยให้จัดเรียงลำดับผู้ที่เสนอราคาต่ำสุด</a:t>
            </a:r>
            <a:r>
              <a:rPr lang="en-US" sz="2300" dirty="0"/>
              <a:t/>
            </a:r>
            <a:br>
              <a:rPr lang="en-US" sz="2300" dirty="0"/>
            </a:br>
            <a:r>
              <a:rPr lang="th-TH" sz="2300" dirty="0"/>
              <a:t>หรือได้คะแนนรวมสูงสุด </a:t>
            </a:r>
            <a:r>
              <a:rPr lang="th-TH" sz="2300" i="1" u="sng" dirty="0">
                <a:solidFill>
                  <a:srgbClr val="C00000"/>
                </a:solidFill>
              </a:rPr>
              <a:t>ไม่เกิน 3 ราย</a:t>
            </a:r>
            <a:endParaRPr lang="en-US" sz="2300" i="1" u="sng" dirty="0">
              <a:solidFill>
                <a:srgbClr val="C00000"/>
              </a:solidFill>
            </a:endParaRPr>
          </a:p>
          <a:p>
            <a:r>
              <a:rPr lang="th-TH" sz="2300" dirty="0"/>
              <a:t>	      ในกรณีที่ผู้ยื่นข้อเสนอรายที่คัดเลือกไว้ไม่ยอมเข้าทำสัญญาหรือข้อตกลงกับหน่วยงานของรัฐในเวลาที่กำหนดตามเอกสารประกวดราคา ให้พิจารณาผู้ที่เสนอราคาต่ำรายถัดไป หรือผู้ที่ได้คะแนนรวม</a:t>
            </a:r>
            <a:r>
              <a:rPr lang="th-TH" sz="2300" dirty="0" smtClean="0"/>
              <a:t>สูงราย</a:t>
            </a:r>
            <a:r>
              <a:rPr lang="th-TH" sz="2300" dirty="0"/>
              <a:t>ถัดไปตามลำดับ แล้วแต่กรณี</a:t>
            </a:r>
            <a:endParaRPr lang="en-US" sz="2300" dirty="0"/>
          </a:p>
          <a:p>
            <a:r>
              <a:rPr lang="th-TH" sz="2300" dirty="0"/>
              <a:t>	(4) จัดทำรายงานผลการพิจารณา และความเห็นเสนอหัวหน้าหน่วยงานของรัฐเพื่อพิจารณา</a:t>
            </a:r>
          </a:p>
          <a:p>
            <a:r>
              <a:rPr lang="th-TH" sz="2300" dirty="0"/>
              <a:t>ให้ความเห็นชอบ ทั้งนี้ รายงานผลการพิจารณาดังกล่าวอย่างน้อยให้ประกอบด้วยรายการดังต่อไปนี้</a:t>
            </a:r>
            <a:endParaRPr lang="en-US" sz="2300" dirty="0"/>
          </a:p>
          <a:p>
            <a:r>
              <a:rPr lang="th-TH" sz="2300" dirty="0"/>
              <a:t>	(ก) รายการพัสดุที่จะซื้อหรือจ้าง</a:t>
            </a:r>
            <a:endParaRPr lang="en-US" sz="2300" dirty="0"/>
          </a:p>
          <a:p>
            <a:r>
              <a:rPr lang="th-TH" sz="2300" dirty="0"/>
              <a:t>	(ข) รายชื่อผู้ยื่นข้อเสนอ ราคาที่เสนอ และข้อเสนอของผู้ยื่นข้อเสนอทุกราย</a:t>
            </a:r>
            <a:endParaRPr lang="en-US" sz="2300" dirty="0"/>
          </a:p>
          <a:p>
            <a:r>
              <a:rPr lang="th-TH" sz="2300" dirty="0"/>
              <a:t>	(ค) รายชื่อผู้ยื่นข้อเสนอที่ผ่านการคัดเลือกว่าไม่เป็นผู้มีผลประโยชน์ร่วมกัน</a:t>
            </a:r>
            <a:endParaRPr lang="en-US" sz="2300" dirty="0"/>
          </a:p>
          <a:p>
            <a:r>
              <a:rPr lang="th-TH" sz="2300" dirty="0"/>
              <a:t>	(ง) หลักเกณฑ์การพิจารณาคัดเลือกข้อเสนอ พร้อมเกณฑ์การให้คะแนน</a:t>
            </a:r>
            <a:endParaRPr lang="en-US" sz="2300" dirty="0"/>
          </a:p>
          <a:p>
            <a:r>
              <a:rPr lang="th-TH" sz="2300" dirty="0"/>
              <a:t>	(จ) ผลการพิจารณาคัดเลือกข้อเสนอและการให้คะแนนข้อเสนอของผู้ยื่นข้อเสนอทุกราย</a:t>
            </a:r>
            <a:br>
              <a:rPr lang="th-TH" sz="2300" dirty="0"/>
            </a:br>
            <a:r>
              <a:rPr lang="th-TH" sz="2300" dirty="0"/>
              <a:t>พร้อมเหตุผลสนับสนุนในการพิจารณา</a:t>
            </a:r>
            <a:endParaRPr lang="en-US" sz="2300" dirty="0"/>
          </a:p>
          <a:p>
            <a:r>
              <a:rPr lang="en-US" sz="2300" dirty="0"/>
              <a:t> 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20613"/>
            <a:ext cx="7632848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หน้าที่คณะกรรมการพิจารณาผลประกวดราคาอิเล็กทรอนิกส์ (ต่อ)</a:t>
            </a: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039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179512" y="1082285"/>
            <a:ext cx="8640960" cy="28507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 </a:t>
            </a:r>
            <a:r>
              <a:rPr lang="th-TH" sz="2400" dirty="0"/>
              <a:t>เมื่อพิจารณาผลการประกวดราคาแล้ว ปรากฏว่า มีผู้ยื่นข้อเสนอเพียง</a:t>
            </a:r>
            <a:r>
              <a:rPr lang="th-TH" sz="2400" dirty="0">
                <a:solidFill>
                  <a:srgbClr val="C00000"/>
                </a:solidFill>
              </a:rPr>
              <a:t>รายเดียวหรือ</a:t>
            </a:r>
            <a:br>
              <a:rPr lang="th-TH" sz="2400" dirty="0">
                <a:solidFill>
                  <a:srgbClr val="C00000"/>
                </a:solidFill>
              </a:rPr>
            </a:br>
            <a:r>
              <a:rPr lang="th-TH" sz="2400" dirty="0">
                <a:solidFill>
                  <a:srgbClr val="C00000"/>
                </a:solidFill>
              </a:rPr>
              <a:t>มีผู้ยื่นข้อเสนอหลายรายแต่ถูกต้อง</a:t>
            </a:r>
            <a:r>
              <a:rPr lang="th-TH" sz="2400" dirty="0"/>
              <a:t>ตรงตามเงื่อนไขที่กำหนดในเอกสารประกวดราคาอิเล็กทรอนิกส์</a:t>
            </a:r>
          </a:p>
          <a:p>
            <a:pPr eaLnBrk="1" hangingPunct="1">
              <a:defRPr/>
            </a:pPr>
            <a:r>
              <a:rPr lang="th-TH" sz="2400" dirty="0">
                <a:solidFill>
                  <a:srgbClr val="C00000"/>
                </a:solidFill>
              </a:rPr>
              <a:t>เพียงรายเดียว </a:t>
            </a:r>
            <a:r>
              <a:rPr lang="th-TH" sz="2400" dirty="0"/>
              <a:t>ให้เสนอหัวหน้าหน่วยงานของรัฐผ่านหัวหน้าเจ้าหน้าที่เพื่อ</a:t>
            </a:r>
            <a:r>
              <a:rPr lang="th-TH" sz="2400" dirty="0">
                <a:solidFill>
                  <a:srgbClr val="C00000"/>
                </a:solidFill>
              </a:rPr>
              <a:t>ยกเลิก</a:t>
            </a:r>
            <a:r>
              <a:rPr lang="th-TH" sz="2400" dirty="0"/>
              <a:t>การประกวดราคาอิเล็กทรอนิกส์ครั้งนั้น แต่ถ้าคณะกรรมการพิจารณาผลฯ พิจารณาแล้วเห็นว่ามีเหตุผลสมควรที่จะดำเนินการต่อไปโดยไม่ต้องยกเลิก ให้คณะกรรมการพิจารณาผลฯ ต่อรองราคากับผู้ยื่นข้อเสนอรายนั้น และจัดทำรายงานผลการพิจารณาเสนอหัวหน้าหน่วยงานของรัฐ</a:t>
            </a:r>
            <a:endParaRPr lang="th-TH" alt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79512" y="4083496"/>
            <a:ext cx="8640960" cy="25858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000" dirty="0"/>
              <a:t>	</a:t>
            </a:r>
            <a:r>
              <a:rPr lang="th-TH" sz="2200" dirty="0"/>
              <a:t>กรณีไม่มีผู้เสนอราคาหรือมีแต่ไม่ถูกต้องตรงตามเงื่อนไขที่กำหนด ให้เสนอหัวหน้าหน่วยงาน</a:t>
            </a:r>
            <a:br>
              <a:rPr lang="th-TH" sz="2200" dirty="0"/>
            </a:br>
            <a:r>
              <a:rPr lang="th-TH" sz="2200" dirty="0"/>
              <a:t>ของรัฐผ่านหัวหน้าเจ้าหน้าที่เพื่อยกเลิกและดำเนินการประกวดราคาฯ ใหม่  แต่หากหัวหน้าหน่วยงานของรัฐพิจารณาแล้วเห็นว่า การประกวดราคาอิเล็กทรอนิกส์ใหม่อาจไม่ได้ผลดี  </a:t>
            </a:r>
            <a:r>
              <a:rPr lang="th-TH" sz="2200" i="1" u="sng" dirty="0">
                <a:solidFill>
                  <a:srgbClr val="C00000"/>
                </a:solidFill>
              </a:rPr>
              <a:t>จะสั่ง</a:t>
            </a:r>
            <a:r>
              <a:rPr lang="th-TH" sz="2200" dirty="0"/>
              <a:t>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</a:t>
            </a:r>
          </a:p>
          <a:p>
            <a:pPr eaLnBrk="1" hangingPunct="1">
              <a:defRPr/>
            </a:pPr>
            <a:r>
              <a:rPr lang="th-TH" sz="2200" dirty="0"/>
              <a:t>	</a:t>
            </a:r>
            <a:r>
              <a:rPr lang="th-TH" sz="2200" i="1" u="sng" dirty="0">
                <a:solidFill>
                  <a:srgbClr val="C00000"/>
                </a:solidFill>
              </a:rPr>
              <a:t>เว้น</a:t>
            </a:r>
            <a:r>
              <a:rPr lang="th-TH" sz="2200" i="1" u="sng" dirty="0" smtClean="0">
                <a:solidFill>
                  <a:srgbClr val="C00000"/>
                </a:solidFill>
              </a:rPr>
              <a:t>แต่ </a:t>
            </a:r>
            <a:r>
              <a:rPr lang="th-TH" sz="2200" dirty="0" smtClean="0"/>
              <a:t>หน่วยงาน</a:t>
            </a:r>
            <a:r>
              <a:rPr lang="th-TH" sz="2200" dirty="0"/>
              <a:t>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th-TH" altLang="th-TH" sz="2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179512" y="20613"/>
            <a:ext cx="856895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หน้าที่คณะกรรมการพิจารณาผลประกวดราคาอิเล็กทรอนิกส์ (ต่อ</a:t>
            </a:r>
            <a:r>
              <a:rPr lang="th-TH" altLang="th-TH" sz="3200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)  (ข้อ ๕๖)</a:t>
            </a:r>
            <a:endParaRPr lang="th-TH" altLang="th-TH" sz="32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520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467544" y="1340768"/>
            <a:ext cx="8280920" cy="4913982"/>
          </a:xfrm>
          <a:prstGeom prst="roundRect">
            <a:avLst>
              <a:gd name="adj" fmla="val 840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3200" dirty="0"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32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เมื่อหัวหน้าหน่วยงานของรัฐให้ความเห็นชอบรายงาน</a:t>
            </a:r>
            <a:r>
              <a:rPr lang="th-TH" sz="3200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ผลการ</a:t>
            </a:r>
            <a:r>
              <a:rPr lang="th-TH" sz="32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พิจารณา และผู้มีอำนาจอนุมัติสั่งซื้อสั่งจ้างแล้ว </a:t>
            </a:r>
            <a:r>
              <a:rPr lang="th-TH" sz="3200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ให้</a:t>
            </a:r>
            <a:r>
              <a:rPr lang="th-TH" sz="32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หัวหน้า</a:t>
            </a:r>
            <a:r>
              <a:rPr lang="th-TH" sz="3200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เจ้าหน้าที่</a:t>
            </a:r>
          </a:p>
          <a:p>
            <a:pPr eaLnBrk="1" hangingPunct="1">
              <a:defRPr/>
            </a:pPr>
            <a:r>
              <a:rPr lang="th-TH" sz="3200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3200" dirty="0" smtClean="0">
                <a:latin typeface="DilleniaUPC" pitchFamily="18" charset="-34"/>
                <a:cs typeface="DilleniaUPC" pitchFamily="18" charset="-34"/>
              </a:rPr>
              <a:t>          ประกาศ</a:t>
            </a:r>
            <a:r>
              <a:rPr lang="th-TH" sz="3200" dirty="0">
                <a:latin typeface="DilleniaUPC" pitchFamily="18" charset="-34"/>
                <a:cs typeface="DilleniaUPC" pitchFamily="18" charset="-34"/>
              </a:rPr>
              <a:t>ผลผู้ชนะการเสนอราคาในระบบเครือข่ายสารสนเทศของ</a:t>
            </a:r>
            <a:r>
              <a:rPr lang="th-TH" sz="3200" dirty="0" smtClean="0">
                <a:latin typeface="DilleniaUPC" pitchFamily="18" charset="-34"/>
                <a:cs typeface="DilleniaUPC" pitchFamily="18" charset="-34"/>
              </a:rPr>
              <a:t>กรมบัญชีกลาง</a:t>
            </a:r>
          </a:p>
          <a:p>
            <a:pPr eaLnBrk="1" hangingPunct="1">
              <a:defRPr/>
            </a:pPr>
            <a:r>
              <a:rPr lang="th-TH" sz="3200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3200" dirty="0" smtClean="0">
                <a:latin typeface="DilleniaUPC" pitchFamily="18" charset="-34"/>
                <a:cs typeface="DilleniaUPC" pitchFamily="18" charset="-34"/>
              </a:rPr>
              <a:t>          และ</a:t>
            </a:r>
            <a:r>
              <a:rPr lang="th-TH" sz="3200" dirty="0">
                <a:latin typeface="DilleniaUPC" pitchFamily="18" charset="-34"/>
                <a:cs typeface="DilleniaUPC" pitchFamily="18" charset="-34"/>
              </a:rPr>
              <a:t>ของหน่วยงานของรัฐตามวิธีการที่กรมบัญชีกลางกำหนด </a:t>
            </a:r>
            <a:endParaRPr lang="th-TH" sz="3200" dirty="0" smtClean="0"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r>
              <a:rPr lang="th-TH" sz="3200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3200" dirty="0" smtClean="0">
                <a:latin typeface="DilleniaUPC" pitchFamily="18" charset="-34"/>
                <a:cs typeface="DilleniaUPC" pitchFamily="18" charset="-34"/>
              </a:rPr>
              <a:t>          และ</a:t>
            </a:r>
            <a:r>
              <a:rPr lang="th-TH" sz="3200" dirty="0">
                <a:latin typeface="DilleniaUPC" pitchFamily="18" charset="-34"/>
                <a:cs typeface="DilleniaUPC" pitchFamily="18" charset="-34"/>
              </a:rPr>
              <a:t>ให้ปิดประกาศโดยเปิดเผย ณ สถานที่ปิดประกาศของหน่วยงานของรัฐนั้น </a:t>
            </a:r>
            <a:endParaRPr lang="th-TH" sz="3200" dirty="0" smtClean="0"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r>
              <a:rPr lang="th-TH" sz="3200" dirty="0"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3200" dirty="0" smtClean="0">
                <a:latin typeface="DilleniaUPC" pitchFamily="18" charset="-34"/>
                <a:cs typeface="DilleniaUPC" pitchFamily="18" charset="-34"/>
              </a:rPr>
              <a:t>          และ</a:t>
            </a:r>
            <a:r>
              <a:rPr lang="th-TH" sz="3200" u="sng" dirty="0">
                <a:latin typeface="DilleniaUPC" pitchFamily="18" charset="-34"/>
                <a:cs typeface="DilleniaUPC" pitchFamily="18" charset="-34"/>
              </a:rPr>
              <a:t>แจ้ง</a:t>
            </a:r>
            <a:r>
              <a:rPr lang="th-TH" sz="3200" dirty="0">
                <a:latin typeface="DilleniaUPC" pitchFamily="18" charset="-34"/>
                <a:cs typeface="DilleniaUPC" pitchFamily="18" charset="-34"/>
              </a:rPr>
              <a:t>ให้ผู้เสนอราคาทุกรายทราบ </a:t>
            </a:r>
            <a:r>
              <a:rPr lang="th-TH" sz="3200" u="sng" dirty="0">
                <a:latin typeface="DilleniaUPC" pitchFamily="18" charset="-34"/>
                <a:cs typeface="DilleniaUPC" pitchFamily="18" charset="-34"/>
              </a:rPr>
              <a:t>ผ่านทางจดหมายอิเล็กทรอนิกส์ </a:t>
            </a:r>
            <a:endParaRPr lang="th-TH" sz="3200" u="sng" dirty="0" smtClean="0"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r>
              <a:rPr lang="th-TH" sz="3200" u="sng" dirty="0" smtClean="0"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200" u="sng" dirty="0">
                <a:latin typeface="DilleniaUPC" pitchFamily="18" charset="-34"/>
                <a:cs typeface="DilleniaUPC" pitchFamily="18" charset="-34"/>
              </a:rPr>
              <a:t>e - mail</a:t>
            </a:r>
            <a:r>
              <a:rPr lang="th-TH" sz="3200" u="sng" dirty="0">
                <a:latin typeface="DilleniaUPC" pitchFamily="18" charset="-34"/>
                <a:cs typeface="DilleniaUPC" pitchFamily="18" charset="-34"/>
              </a:rPr>
              <a:t>) ตามแบบที่กรมบัญชีกลาง</a:t>
            </a:r>
            <a:r>
              <a:rPr lang="th-TH" sz="3200" u="sng" dirty="0" smtClean="0">
                <a:latin typeface="DilleniaUPC" pitchFamily="18" charset="-34"/>
                <a:cs typeface="DilleniaUPC" pitchFamily="18" charset="-34"/>
              </a:rPr>
              <a:t>กำหนด </a:t>
            </a:r>
            <a:endParaRPr lang="th-TH" altLang="th-TH" sz="3200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3" name="Picture 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50540"/>
            <a:ext cx="8229600" cy="86409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     การประกาศผลผู้ชนะการเสนอ</a:t>
            </a:r>
            <a:r>
              <a:rPr lang="th-TH" sz="44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ราคา (ข้อ ๕๙)</a:t>
            </a:r>
            <a:endParaRPr lang="th-TH" sz="8800" dirty="0">
              <a:solidFill>
                <a:srgbClr val="FF0000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375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259632" y="625670"/>
            <a:ext cx="5338703" cy="114201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5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วิธี</a:t>
            </a:r>
            <a:r>
              <a:rPr lang="th-TH" sz="5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สอบราคา</a:t>
            </a:r>
          </a:p>
        </p:txBody>
      </p:sp>
      <p:pic>
        <p:nvPicPr>
          <p:cNvPr id="62469" name="รูปภาพ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908050"/>
            <a:ext cx="1943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46075" y="2133600"/>
            <a:ext cx="8258175" cy="4175125"/>
          </a:xfrm>
          <a:prstGeom prst="roundRect">
            <a:avLst>
              <a:gd name="adj" fmla="val 11184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thaiDist">
              <a:defRPr/>
            </a:pPr>
            <a:r>
              <a:rPr lang="th-TH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วิธีสอบราคา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 ได้แก่ </a:t>
            </a:r>
            <a:r>
              <a:rPr lang="th-TH" sz="4000" b="1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การจัดซื้อจัดจ้างพัสดุครั้งหนึ่งซึ่งมีราคา</a:t>
            </a:r>
          </a:p>
          <a:p>
            <a:pPr algn="thaiDist">
              <a:defRPr/>
            </a:pPr>
            <a:r>
              <a:rPr lang="th-TH" sz="4000" b="1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เกิน 500,000 บาท  แต่ไม่เกิน 5,000,000 บาท ให้กระทำได้</a:t>
            </a:r>
          </a:p>
          <a:p>
            <a:pPr algn="thaiDist">
              <a:defRPr/>
            </a:pPr>
            <a:r>
              <a:rPr lang="th-TH" sz="4000" b="1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เฉพาะกรณีที่หน่วยงานของรัฐตั้งอยู่ในพื้นที่ที่มีข้อจำกัดในการ</a:t>
            </a:r>
          </a:p>
          <a:p>
            <a:pPr algn="thaiDist">
              <a:defRPr/>
            </a:pPr>
            <a:r>
              <a:rPr lang="th-TH" sz="4000" b="1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ใช้สัญญาณอินเตอร์เน็ต ทั้งนี้เจ้าหน้าที่ต้อง</a:t>
            </a: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ระบุเหตุผลและ</a:t>
            </a:r>
          </a:p>
          <a:p>
            <a:pPr algn="thaiDist">
              <a:defRPr/>
            </a:pP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ความจำเป็นที่ไม่อาจดำเนินการด้วยวิธี </a:t>
            </a:r>
            <a:r>
              <a:rPr lang="en-US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e</a:t>
            </a: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-</a:t>
            </a:r>
            <a:r>
              <a:rPr lang="en-US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market </a:t>
            </a: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หรือวิธี </a:t>
            </a:r>
            <a:endParaRPr lang="en-US" sz="4000" b="1" u="sng" dirty="0">
              <a:solidFill>
                <a:srgbClr val="FFFF00"/>
              </a:solidFill>
              <a:latin typeface="DilleniaUPC" pitchFamily="18" charset="-34"/>
              <a:cs typeface="DilleniaUPC" pitchFamily="18" charset="-34"/>
            </a:endParaRPr>
          </a:p>
          <a:p>
            <a:pPr algn="thaiDist">
              <a:defRPr/>
            </a:pPr>
            <a:r>
              <a:rPr lang="en-US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e</a:t>
            </a: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-</a:t>
            </a:r>
            <a:r>
              <a:rPr lang="en-US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bidding</a:t>
            </a:r>
            <a:r>
              <a:rPr lang="th-TH" sz="4000" b="1" u="sng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 ไว้ในรายงานขอซื้อขอจ้างด้วย</a:t>
            </a:r>
            <a:endParaRPr lang="th-TH" sz="4000" b="1" dirty="0">
              <a:solidFill>
                <a:srgbClr val="FFFF00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95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374" y="1268760"/>
            <a:ext cx="8136904" cy="49685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buClrTx/>
            </a:pP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วิธีสอบราคา คือ การซื้อหรือจ้างครั้งหนึ่งเกิน 500,000 บาท แต่ไม่เกิน 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5,000,000 บาท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200" b="1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กระทำได้ในกรณีที่หน่วยงานของรัฐนั้นตั้งอยู่ในพื้นที่ที่มีข้อจำกัดในการใช้สัญญาณอินเตอร์เน็ต ทำให้ไม่สามารถดำเนินการผ่านระบบตลาดอิเล็กทรอนิกส์หรือระบบประกวดราคาอิเล็กทรอนิกส์ได้ </a:t>
            </a:r>
            <a:endParaRPr lang="th-TH" sz="32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ทั้งนี้ ให้เจ้าหน้าที่ระบุเหตุผลความจำเป็นที่ไม่อาจดำเนินการซื้อหรือจ้างด้วยวิธีตลาดอิเล็กทรอนิกส์หรือวิธีประกวดราคาอิเล็กทรอนิกส์ไว้ในรายงานขอซื้อหรือขอจ้างด้วย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105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3"/>
          <p:cNvSpPr/>
          <p:nvPr/>
        </p:nvSpPr>
        <p:spPr>
          <a:xfrm>
            <a:off x="323528" y="188640"/>
            <a:ext cx="6984776" cy="66502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การดำเนินการโดยวิธีสอบราคา</a:t>
            </a:r>
          </a:p>
        </p:txBody>
      </p:sp>
    </p:spTree>
    <p:extLst>
      <p:ext uri="{BB962C8B-B14F-4D97-AF65-F5344CB8AC3E}">
        <p14:creationId xmlns:p14="http://schemas.microsoft.com/office/powerpoint/2010/main" val="22109901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4"/>
          <p:cNvSpPr>
            <a:spLocks noChangeArrowheads="1"/>
          </p:cNvSpPr>
          <p:nvPr/>
        </p:nvSpPr>
        <p:spPr bwMode="auto">
          <a:xfrm>
            <a:off x="1798638" y="1341438"/>
            <a:ext cx="6464300" cy="115093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360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2482850" y="1531938"/>
            <a:ext cx="5095875" cy="598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en-US" altLang="ko-KR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2227263" y="1620838"/>
            <a:ext cx="5095875" cy="6207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kumimoji="1" lang="th-TH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Gulim" panose="020B0600000101010101" pitchFamily="34" charset="-127"/>
                <a:cs typeface="FreesiaUPC" pitchFamily="34" charset="-34"/>
              </a:rPr>
              <a:t>  </a:t>
            </a: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วิธีคัดเลือก</a:t>
            </a:r>
            <a:endParaRPr lang="th-TH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827088" y="1268413"/>
            <a:ext cx="1368425" cy="1296987"/>
          </a:xfrm>
          <a:prstGeom prst="diamond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๒.</a:t>
            </a:r>
            <a:endParaRPr lang="en-US" altLang="ko-K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sp>
        <p:nvSpPr>
          <p:cNvPr id="71686" name="TextBox 2"/>
          <p:cNvSpPr txBox="1">
            <a:spLocks noChangeArrowheads="1"/>
          </p:cNvSpPr>
          <p:nvPr/>
        </p:nvSpPr>
        <p:spPr bwMode="auto">
          <a:xfrm>
            <a:off x="552450" y="2924175"/>
            <a:ext cx="8220075" cy="2555875"/>
          </a:xfrm>
          <a:prstGeom prst="rect">
            <a:avLst/>
          </a:prstGeom>
          <a:solidFill>
            <a:srgbClr val="F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/>
            <a:r>
              <a:rPr lang="th-TH" sz="4000" b="1">
                <a:solidFill>
                  <a:srgbClr val="0D0D0D"/>
                </a:solidFill>
                <a:latin typeface="FreesiaUPC" pitchFamily="34" charset="-34"/>
                <a:cs typeface="FreesiaUPC" pitchFamily="34" charset="-34"/>
              </a:rPr>
              <a:t>ให้คณะกรรมการซื้อหรือจ้างโดยวิธีคัดเลือกเชิญชวนผู้ประกอบการที่มีคุณสมบัติตรงตามเงื่อนไขที่กำหนดไม่น้อยกว่า 3 ราย เว้นแต่ในงานนั้นมีผู้ประกอบการที่มีคุณสมบัติตรงตามที่กำหนดน้อยกว่า 3 ราย</a:t>
            </a:r>
          </a:p>
        </p:txBody>
      </p:sp>
    </p:spTree>
    <p:extLst>
      <p:ext uri="{BB962C8B-B14F-4D97-AF65-F5344CB8AC3E}">
        <p14:creationId xmlns:p14="http://schemas.microsoft.com/office/powerpoint/2010/main" val="14045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สี่เหลี่ยมผืนผ้า 5"/>
          <p:cNvSpPr>
            <a:spLocks noChangeArrowheads="1"/>
          </p:cNvSpPr>
          <p:nvPr/>
        </p:nvSpPr>
        <p:spPr bwMode="auto">
          <a:xfrm>
            <a:off x="290314" y="1135515"/>
            <a:ext cx="8663954" cy="461665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(ก) ใช้วิธีประกาศเชิญชวนทั่วไปแล้ว ไม่มีผู้ยื่นข้อเสนอ หรือข้อเสนอไม่ได้รับการคัดเลือก</a:t>
            </a:r>
          </a:p>
        </p:txBody>
      </p:sp>
      <p:sp>
        <p:nvSpPr>
          <p:cNvPr id="34821" name="สี่เหลี่ยมผืนผ้า 7"/>
          <p:cNvSpPr>
            <a:spLocks noChangeArrowheads="1"/>
          </p:cNvSpPr>
          <p:nvPr/>
        </p:nvSpPr>
        <p:spPr bwMode="auto">
          <a:xfrm>
            <a:off x="290311" y="1700808"/>
            <a:ext cx="8663956" cy="1200329"/>
          </a:xfrm>
          <a:prstGeom prst="rect">
            <a:avLst/>
          </a:prstGeom>
          <a:solidFill>
            <a:srgbClr val="FDFDA9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(ข) พัสดุ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ที่มี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คุณลักษณะเฉพาะเป็นพิเศษหรือซับซ้อน 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หรือต้องผลิต ก่อสร้าง 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ให้บริการโดยผู้ประกอบการที่มีฝีมือโดยเฉพาะ หรือมีความ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ชำนาญเป็น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พิเศษ หรือมีทักษะสูงและผู้ประกอบการมีจำนวนจำกัด</a:t>
            </a:r>
          </a:p>
        </p:txBody>
      </p:sp>
      <p:sp>
        <p:nvSpPr>
          <p:cNvPr id="34822" name="สี่เหลี่ยมผืนผ้า 10"/>
          <p:cNvSpPr>
            <a:spLocks noChangeArrowheads="1"/>
          </p:cNvSpPr>
          <p:nvPr/>
        </p:nvSpPr>
        <p:spPr bwMode="auto">
          <a:xfrm>
            <a:off x="290313" y="3581151"/>
            <a:ext cx="8663955" cy="461665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(ง) ลักษณะ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ของการใช้งาน 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มีข้อจำกัดทาง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เทคนิคที่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จำเป็นต้องระบุ</a:t>
            </a:r>
            <a:r>
              <a:rPr lang="th-TH" altLang="th-TH" b="1" u="sng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ยี่ห้อ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เป็น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การเฉพาะ</a:t>
            </a:r>
            <a:endParaRPr lang="en-US" altLang="th-TH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823" name="สี่เหลี่ยมผืนผ้า 11"/>
          <p:cNvSpPr>
            <a:spLocks noChangeArrowheads="1"/>
          </p:cNvSpPr>
          <p:nvPr/>
        </p:nvSpPr>
        <p:spPr bwMode="auto">
          <a:xfrm>
            <a:off x="290314" y="3040076"/>
            <a:ext cx="8663957" cy="461665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(ค) มีความจำเป็นเร่งด่วน    อันเนื่องมาจากเกิดเหตุการณ์ที่ไม่อาจคาดหมายได้ </a:t>
            </a:r>
            <a:endParaRPr lang="en-US" altLang="th-TH" b="1" dirty="0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824" name="สี่เหลี่ยมผืนผ้า 12"/>
          <p:cNvSpPr>
            <a:spLocks noChangeArrowheads="1"/>
          </p:cNvSpPr>
          <p:nvPr/>
        </p:nvSpPr>
        <p:spPr bwMode="auto">
          <a:xfrm>
            <a:off x="277237" y="4160748"/>
            <a:ext cx="8677028" cy="461665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(จ) ต้อง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ซื้อโดยตรงจากต่างประเทศ 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ดำเนินการโดยผ่านองค์การระหว่างประเทศ</a:t>
            </a:r>
            <a:endParaRPr lang="en-US" altLang="th-TH" b="1" dirty="0">
              <a:solidFill>
                <a:schemeClr val="tx1"/>
              </a:solidFill>
              <a:latin typeface="AngsanaUPC" pitchFamily="18" charset="-34"/>
              <a:ea typeface="Times New Roman" panose="02020603050405020304" pitchFamily="18" charset="0"/>
              <a:cs typeface="AngsanaUPC" pitchFamily="18" charset="-34"/>
            </a:endParaRPr>
          </a:p>
        </p:txBody>
      </p:sp>
      <p:sp>
        <p:nvSpPr>
          <p:cNvPr id="34825" name="สี่เหลี่ยมผืนผ้า 13"/>
          <p:cNvSpPr>
            <a:spLocks noChangeArrowheads="1"/>
          </p:cNvSpPr>
          <p:nvPr/>
        </p:nvSpPr>
        <p:spPr bwMode="auto">
          <a:xfrm>
            <a:off x="277236" y="4797152"/>
            <a:ext cx="8677029" cy="830997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(ฉ) ใช้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ใน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ราชการลับ 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หรือเป็นงานที่ต้องปกปิดเป็นความลับของทางราชการ หรือเกี่ยวกับความมั่นคงของประเทศ </a:t>
            </a:r>
            <a:endParaRPr lang="en-US" altLang="th-TH" b="1" dirty="0">
              <a:solidFill>
                <a:schemeClr val="tx1"/>
              </a:solidFill>
              <a:latin typeface="AngsanaUPC" pitchFamily="18" charset="-34"/>
              <a:ea typeface="Times New Roman" panose="02020603050405020304" pitchFamily="18" charset="0"/>
              <a:cs typeface="AngsanaUPC" pitchFamily="18" charset="-34"/>
            </a:endParaRPr>
          </a:p>
        </p:txBody>
      </p:sp>
      <p:sp>
        <p:nvSpPr>
          <p:cNvPr id="34826" name="สี่เหลี่ยมผืนผ้า 14"/>
          <p:cNvSpPr>
            <a:spLocks noChangeArrowheads="1"/>
          </p:cNvSpPr>
          <p:nvPr/>
        </p:nvSpPr>
        <p:spPr bwMode="auto">
          <a:xfrm>
            <a:off x="257934" y="5733256"/>
            <a:ext cx="8696334" cy="461665"/>
          </a:xfrm>
          <a:prstGeom prst="rect">
            <a:avLst/>
          </a:prstGeom>
          <a:solidFill>
            <a:srgbClr val="F1E5CD"/>
          </a:solidFill>
          <a:ln w="28575">
            <a:solidFill>
              <a:srgbClr val="90C9F4"/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(ช) งาน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จ้างซ่อมพัสดุที่จำเป็น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ถอดตรวจให้ทราบความ</a:t>
            </a:r>
            <a:r>
              <a:rPr lang="th-TH" altLang="th-TH" b="1" u="sng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ชำรุดเสียหาย</a:t>
            </a:r>
            <a:r>
              <a:rPr lang="th-TH" alt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เสียก่อน </a:t>
            </a:r>
            <a:r>
              <a:rPr lang="th-TH" alt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จึง</a:t>
            </a:r>
            <a:r>
              <a:rPr lang="th-TH" alt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จะประมาณค่าซ่อมได้</a:t>
            </a:r>
            <a:endParaRPr lang="en-US" altLang="th-TH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89198" y="116632"/>
            <a:ext cx="8866188" cy="93610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altLang="ko-KR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  <a:ea typeface="Gulim" pitchFamily="34" charset="-127"/>
                <a:cs typeface="Angsana New" panose="02020603050405020304" pitchFamily="18" charset="-34"/>
              </a:rPr>
              <a:t>มาตรา 56  (1) การจัดซื้อจัดจ้างพัสดุ ให้หน่วยงานของรัฐเลือกใช้วิธีประกาศเชิญชวนก่อน </a:t>
            </a:r>
            <a:br>
              <a:rPr lang="th-TH" altLang="ko-KR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  <a:ea typeface="Gulim" pitchFamily="34" charset="-127"/>
                <a:cs typeface="Angsana New" panose="02020603050405020304" pitchFamily="18" charset="-34"/>
              </a:rPr>
            </a:br>
            <a:r>
              <a:rPr lang="th-TH" altLang="ko-KR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  <a:ea typeface="Gulim" pitchFamily="34" charset="-127"/>
                <a:cs typeface="Angsana New" panose="02020603050405020304" pitchFamily="18" charset="-34"/>
              </a:rPr>
              <a:t>ยกเว้นกรณีต่อไปนี้ </a:t>
            </a:r>
            <a:endParaRPr lang="en-US" altLang="ko-KR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anose="02020603050405020304" pitchFamily="18" charset="-34"/>
              <a:ea typeface="Gulim" pitchFamily="34" charset="-127"/>
              <a:cs typeface="Angsana New" panose="02020603050405020304" pitchFamily="18" charset="-34"/>
            </a:endParaRPr>
          </a:p>
        </p:txBody>
      </p:sp>
      <p:sp>
        <p:nvSpPr>
          <p:cNvPr id="72728" name="TextBox 35"/>
          <p:cNvSpPr txBox="1">
            <a:spLocks noChangeArrowheads="1"/>
          </p:cNvSpPr>
          <p:nvPr/>
        </p:nvSpPr>
        <p:spPr bwMode="auto">
          <a:xfrm>
            <a:off x="257175" y="6342063"/>
            <a:ext cx="8696325" cy="461962"/>
          </a:xfrm>
          <a:prstGeom prst="rect">
            <a:avLst/>
          </a:prstGeom>
          <a:solidFill>
            <a:srgbClr val="F1E5CD"/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 b="1">
                <a:latin typeface="AngsanaUPC" pitchFamily="18" charset="-34"/>
                <a:cs typeface="AngsanaUPC" pitchFamily="18" charset="-34"/>
              </a:rPr>
              <a:t>(ซ) กรณีอื่นที่กำหนดในกฎกระทรวง</a:t>
            </a:r>
          </a:p>
        </p:txBody>
      </p:sp>
    </p:spTree>
    <p:extLst>
      <p:ext uri="{BB962C8B-B14F-4D97-AF65-F5344CB8AC3E}">
        <p14:creationId xmlns:p14="http://schemas.microsoft.com/office/powerpoint/2010/main" val="40791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73583" y="3717032"/>
            <a:ext cx="8424792" cy="864096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เมื่อหัวหน้าหน่วยงานให้ความเห็นชอบรายงานขอซื้อขอจ้าง 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73582" y="5056964"/>
            <a:ext cx="8424793" cy="875499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ให้คณะกรรมการจัดซื้อหรือจัดจ้างโดย วิธีคัดเลือก  ดำเนินการ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1242145" y="1387624"/>
            <a:ext cx="6302433" cy="720080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เจ้าหน้าที่พัสดุจัดทำรายงานขอซื้อขอจ้าง 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73583" y="2564904"/>
            <a:ext cx="8424792" cy="720080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เสนอหัวหน้าหน่วยงานของรัฐ  (ผ่านหัวหน้าเจ้าหน้าที่พัสดุ)</a:t>
            </a: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3885803" y="2107704"/>
            <a:ext cx="594965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สี่เหลี่ยมผืนผ้ามุมมน 16"/>
          <p:cNvSpPr/>
          <p:nvPr/>
        </p:nvSpPr>
        <p:spPr>
          <a:xfrm>
            <a:off x="251519" y="150540"/>
            <a:ext cx="5688631" cy="664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การดำเนินการโดยวิธีคัดเลือก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897169" y="3266593"/>
            <a:ext cx="594965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897169" y="4599764"/>
            <a:ext cx="594965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693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7"/>
          <p:cNvSpPr>
            <a:spLocks noChangeArrowheads="1"/>
          </p:cNvSpPr>
          <p:nvPr/>
        </p:nvSpPr>
        <p:spPr bwMode="white">
          <a:xfrm>
            <a:off x="279400" y="1824038"/>
            <a:ext cx="1216025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(ก)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sp>
        <p:nvSpPr>
          <p:cNvPr id="74755" name="AutoShape 28"/>
          <p:cNvSpPr>
            <a:spLocks noChangeArrowheads="1"/>
          </p:cNvSpPr>
          <p:nvPr/>
        </p:nvSpPr>
        <p:spPr bwMode="white">
          <a:xfrm>
            <a:off x="2789238" y="1789113"/>
            <a:ext cx="1066800" cy="9953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rgbClr val="673D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(ข)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sp>
        <p:nvSpPr>
          <p:cNvPr id="74756" name="AutoShape 29"/>
          <p:cNvSpPr>
            <a:spLocks noChangeArrowheads="1"/>
          </p:cNvSpPr>
          <p:nvPr/>
        </p:nvSpPr>
        <p:spPr bwMode="white">
          <a:xfrm>
            <a:off x="5534025" y="1762125"/>
            <a:ext cx="1295400" cy="99536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rgbClr val="385E58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(ค)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sp>
        <p:nvSpPr>
          <p:cNvPr id="74757" name="AutoShape 30"/>
          <p:cNvSpPr>
            <a:spLocks noChangeArrowheads="1"/>
          </p:cNvSpPr>
          <p:nvPr/>
        </p:nvSpPr>
        <p:spPr bwMode="white">
          <a:xfrm>
            <a:off x="7519988" y="1763713"/>
            <a:ext cx="1295400" cy="9953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rgbClr val="385E58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(ง)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pic>
        <p:nvPicPr>
          <p:cNvPr id="74758" name="Picture 32" descr="http://www.gprocurement.go.th/wps/wcm/connect/80d0be004382eaa6910193dec3fc5a9c/?MOD=AJPERES&amp;attachment=true&amp;id=1396589418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1"/>
          <a:stretch>
            <a:fillRect/>
          </a:stretch>
        </p:blipFill>
        <p:spPr bwMode="auto">
          <a:xfrm>
            <a:off x="8485188" y="582613"/>
            <a:ext cx="6588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Box 5"/>
          <p:cNvSpPr txBox="1">
            <a:spLocks noChangeArrowheads="1"/>
          </p:cNvSpPr>
          <p:nvPr/>
        </p:nvSpPr>
        <p:spPr bwMode="auto">
          <a:xfrm>
            <a:off x="1300163" y="2233613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5-Point Star 6"/>
          <p:cNvSpPr/>
          <p:nvPr/>
        </p:nvSpPr>
        <p:spPr bwMode="auto">
          <a:xfrm>
            <a:off x="539750" y="1627188"/>
            <a:ext cx="760413" cy="688975"/>
          </a:xfrm>
          <a:prstGeom prst="star5">
            <a:avLst>
              <a:gd name="adj" fmla="val 20349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en-US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403350" y="1270000"/>
            <a:ext cx="4608513" cy="14874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หัวหน้าหน่วยงานของรัฐเห็นชอบรายงานขอซื้อขอจ้าง</a:t>
            </a:r>
            <a:endParaRPr lang="en-US" sz="28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496888" y="3232150"/>
            <a:ext cx="782637" cy="113982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ngsana New" pitchFamily="18" charset="-34"/>
              </a:rPr>
              <a:t>2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636588" y="5143500"/>
            <a:ext cx="766762" cy="80645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5730" y="2933700"/>
            <a:ext cx="4405313" cy="161766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th-TH" sz="2400" b="1" dirty="0" err="1">
                <a:latin typeface="AngsanaUPC" pitchFamily="18" charset="-34"/>
                <a:cs typeface="AngsanaUPC" pitchFamily="18" charset="-34"/>
              </a:rPr>
              <a:t>คกก</a:t>
            </a:r>
            <a:r>
              <a:rPr lang="th-TH" sz="2400" b="1" dirty="0">
                <a:latin typeface="AngsanaUPC" pitchFamily="18" charset="-34"/>
                <a:cs typeface="AngsanaUPC" pitchFamily="18" charset="-34"/>
              </a:rPr>
              <a:t>. จัดซื้อหรือจัดจ้างโดยวิธีคัดเลือกทำหนังสือเชิญชวนส่งไปยังผู้ประกอบการ</a:t>
            </a:r>
            <a:endParaRPr lang="en-US" sz="2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495425" y="4787900"/>
            <a:ext cx="4516438" cy="17367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th-TH" sz="2400" b="1" dirty="0">
                <a:latin typeface="AngsanaUPC" pitchFamily="18" charset="-34"/>
                <a:cs typeface="AngsanaUPC" pitchFamily="18" charset="-34"/>
              </a:rPr>
              <a:t>ผู้ประกอบการที่ได้รับหนังสือเชิญชวน ยื่นเสนอราคาตามวัน เวลา ที่หน่วยงานของรัฐกำหนด</a:t>
            </a:r>
            <a:endParaRPr lang="en-US" sz="2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56325" y="1125538"/>
            <a:ext cx="2816225" cy="5543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342900" indent="-342900" algn="ctr" eaLnBrk="0" hangingPunct="0">
              <a:buFontTx/>
              <a:buChar char="-"/>
              <a:defRPr/>
            </a:pP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ให้เชิญชวนผู้ประกอบการ</a:t>
            </a:r>
            <a:br>
              <a:rPr lang="th-TH" sz="2800" b="1" dirty="0">
                <a:latin typeface="AngsanaUPC" pitchFamily="18" charset="-34"/>
                <a:cs typeface="AngsanaUPC" pitchFamily="18" charset="-34"/>
              </a:rPr>
            </a:b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ที่มีคุณสมบัติให้เข้ายื่นข้อเสนอ ไม่น้อยกว่า </a:t>
            </a: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3 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ราย </a:t>
            </a:r>
            <a:r>
              <a:rPr lang="th-TH" sz="2800" b="1" u="sng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เว้น</a:t>
            </a:r>
            <a:r>
              <a:rPr lang="th-TH" sz="2800" b="1" u="sng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แต่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ในงานนั้น มีผู้ประกอบการที่มีคุณสมบัติตรงตามที่กำหนดน้อยกว่า </a:t>
            </a:r>
            <a:br>
              <a:rPr lang="th-TH" sz="2800" b="1" dirty="0">
                <a:latin typeface="AngsanaUPC" pitchFamily="18" charset="-34"/>
                <a:cs typeface="AngsanaUPC" pitchFamily="18" charset="-34"/>
              </a:rPr>
            </a:br>
            <a:r>
              <a:rPr lang="en-US" sz="2800" b="1" dirty="0">
                <a:latin typeface="AngsanaUPC" pitchFamily="18" charset="-34"/>
                <a:cs typeface="AngsanaUPC" pitchFamily="18" charset="-34"/>
              </a:rPr>
              <a:t>3 </a:t>
            </a:r>
            <a:r>
              <a:rPr lang="th-TH" sz="2800" b="1" dirty="0">
                <a:latin typeface="AngsanaUPC" pitchFamily="18" charset="-34"/>
                <a:cs typeface="AngsanaUPC" pitchFamily="18" charset="-34"/>
              </a:rPr>
              <a:t>ราย ทั้งนี้ ให้คำนึงถึงการไม่มีผลประโยชน์ร่วมกันของผู้ที่เข้ายื่นข้อเสนอด้วย</a:t>
            </a:r>
            <a:endParaRPr lang="en-US" sz="28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251520" y="150540"/>
            <a:ext cx="5688631" cy="664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การดำเนินการโดยวิธีคัดเลือก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41622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68027631"/>
              </p:ext>
            </p:extLst>
          </p:nvPr>
        </p:nvGraphicFramePr>
        <p:xfrm>
          <a:off x="611560" y="476672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008150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376238" y="1125538"/>
            <a:ext cx="8640762" cy="53990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Font typeface="Wingdings 2" pitchFamily="18" charset="2"/>
              <a:buNone/>
              <a:defRPr/>
            </a:pPr>
            <a:r>
              <a:rPr lang="th-TH" sz="3200" b="1" i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endParaRPr lang="th-TH" sz="3200" b="1" dirty="0" smtClean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การยื่นซอง            </a:t>
            </a: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- ผู้ยื่นข้อเสนอจะต้องผนึกซองจ่าหน้าถึงประธานคณะกรรมการฯ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                               - ส่งถึงหน่วยงานของรัฐโดยยื่นตรงต่อหน่วยงานของรัฐ พร้อมรับรองเอกสารหลักฐานที่ยื่นมาพร้อมกับซองใบเสนอราคาว่าเอกสารดังกล่าวถูกต้องและเป็นความจริงทุกประการ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                        - </a:t>
            </a: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ลงรับโดยไม่เปิดซอง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                                 - ระบุวันและเวลาที่รับซอง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                                - ออกใบรับให้แก่ผู้ยื่นซอง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                                - ส่งมอบซองเสนอราคาและเอกสารหลักฐานต่างๆ ต่อคณะกรรมการฯ เพื่อดำเนินการต่อไป                                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       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วงรี 4"/>
          <p:cNvSpPr/>
          <p:nvPr/>
        </p:nvSpPr>
        <p:spPr>
          <a:xfrm>
            <a:off x="468313" y="1628775"/>
            <a:ext cx="1511300" cy="576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539750" y="3552825"/>
            <a:ext cx="1660525" cy="7889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การรับซอง</a:t>
            </a:r>
          </a:p>
        </p:txBody>
      </p:sp>
      <p:pic>
        <p:nvPicPr>
          <p:cNvPr id="75781" name="Picture 8" descr="http://www.gprocurement.go.th/wps/wcm/connect/80d0be004382eaa6910193dec3fc5a9c/?MOD=AJPERES&amp;attachment=true&amp;id=1396589418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1"/>
          <a:stretch>
            <a:fillRect/>
          </a:stretch>
        </p:blipFill>
        <p:spPr bwMode="auto">
          <a:xfrm>
            <a:off x="8485188" y="582613"/>
            <a:ext cx="6588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3"/>
          <p:cNvSpPr/>
          <p:nvPr/>
        </p:nvSpPr>
        <p:spPr>
          <a:xfrm>
            <a:off x="467544" y="250075"/>
            <a:ext cx="6984776" cy="66502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การดำเนินการโดยวิธีคัดเลือก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21651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/>
          <p:cNvSpPr>
            <a:spLocks noChangeArrowheads="1"/>
          </p:cNvSpPr>
          <p:nvPr/>
        </p:nvSpPr>
        <p:spPr bwMode="white">
          <a:xfrm>
            <a:off x="279400" y="1824038"/>
            <a:ext cx="1216025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(ก)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sp>
        <p:nvSpPr>
          <p:cNvPr id="76803" name="AutoShape 30"/>
          <p:cNvSpPr>
            <a:spLocks noChangeArrowheads="1"/>
          </p:cNvSpPr>
          <p:nvPr/>
        </p:nvSpPr>
        <p:spPr bwMode="white">
          <a:xfrm>
            <a:off x="7519988" y="1763713"/>
            <a:ext cx="1295400" cy="99536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rgbClr val="385E58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Angsana New" pitchFamily="18" charset="-34"/>
                <a:ea typeface="Gulim" pitchFamily="34" charset="-127"/>
              </a:rPr>
              <a:t>(ง)</a:t>
            </a:r>
            <a:endParaRPr lang="en-US" altLang="ko-KR" sz="4000" b="1">
              <a:solidFill>
                <a:schemeClr val="bg1"/>
              </a:solidFill>
              <a:latin typeface="Angsana New" pitchFamily="18" charset="-34"/>
              <a:ea typeface="Gulim" pitchFamily="34" charset="-127"/>
            </a:endParaRPr>
          </a:p>
        </p:txBody>
      </p:sp>
      <p:pic>
        <p:nvPicPr>
          <p:cNvPr id="76804" name="Picture 32" descr="http://www.gprocurement.go.th/wps/wcm/connect/80d0be004382eaa6910193dec3fc5a9c/?MOD=AJPERES&amp;attachment=true&amp;id=1396589418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1"/>
          <a:stretch>
            <a:fillRect/>
          </a:stretch>
        </p:blipFill>
        <p:spPr bwMode="auto">
          <a:xfrm>
            <a:off x="8485188" y="582613"/>
            <a:ext cx="6588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5"/>
          <p:cNvSpPr txBox="1">
            <a:spLocks noChangeArrowheads="1"/>
          </p:cNvSpPr>
          <p:nvPr/>
        </p:nvSpPr>
        <p:spPr bwMode="auto">
          <a:xfrm>
            <a:off x="1300163" y="2233613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76806" name="Group 19"/>
          <p:cNvGrpSpPr>
            <a:grpSpLocks/>
          </p:cNvGrpSpPr>
          <p:nvPr/>
        </p:nvGrpSpPr>
        <p:grpSpPr bwMode="auto">
          <a:xfrm>
            <a:off x="344488" y="1019175"/>
            <a:ext cx="8574087" cy="5694363"/>
            <a:chOff x="605713" y="1244753"/>
            <a:chExt cx="7910037" cy="5244679"/>
          </a:xfrm>
        </p:grpSpPr>
        <p:sp>
          <p:nvSpPr>
            <p:cNvPr id="17" name="TextBox 16"/>
            <p:cNvSpPr txBox="1"/>
            <p:nvPr/>
          </p:nvSpPr>
          <p:spPr>
            <a:xfrm>
              <a:off x="607177" y="1244753"/>
              <a:ext cx="7908573" cy="52446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2600" dirty="0">
                  <a:latin typeface="AngsanaUPC" pitchFamily="18" charset="-34"/>
                  <a:cs typeface="AngsanaUPC" pitchFamily="18" charset="-34"/>
                </a:rPr>
                <a:t>     </a:t>
              </a: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จัดทำหนังสือเชิญชวนไปยังผู้ประกอบการที่มีคุณสมบัติตรงตามที่กำหนด</a:t>
              </a:r>
            </a:p>
            <a:p>
              <a:pPr>
                <a:defRPr/>
              </a:pP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    รับซองข้อเสนอของผู้ประกอบการ </a:t>
              </a:r>
              <a:r>
                <a:rPr lang="th-TH" sz="2600" b="1" u="sng" dirty="0">
                  <a:solidFill>
                    <a:srgbClr val="C00000"/>
                  </a:solidFill>
                  <a:latin typeface="AngsanaUPC" pitchFamily="18" charset="-34"/>
                  <a:cs typeface="AngsanaUPC" pitchFamily="18" charset="-34"/>
                </a:rPr>
                <a:t>เฉพาะรายที่มีหนังสือเชิญชวนเท่านั้น</a:t>
              </a:r>
              <a:r>
                <a:rPr lang="th-TH" sz="2600" b="1" u="sng" dirty="0">
                  <a:latin typeface="AngsanaUPC" pitchFamily="18" charset="-34"/>
                  <a:cs typeface="AngsanaUPC" pitchFamily="18" charset="-34"/>
                </a:rPr>
                <a:t> </a:t>
              </a: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พร้อมจัดทำบัญชีรายชื่อผู้มายื่นข้อเสนอ   (เมื่อพ้นกำหนดเวลายื่นซองข้อเสนอ ห้ามรับเอกสารหลักฐานฯ ต่างๆ และพัสดุ   ตัวอย่างเพิ่มเติม)</a:t>
              </a:r>
            </a:p>
            <a:p>
              <a:pPr>
                <a:defRPr/>
              </a:pP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    เมื่อถึง</a:t>
              </a:r>
              <a:r>
                <a:rPr lang="th-TH" sz="2600" b="1" u="sng" dirty="0">
                  <a:latin typeface="AngsanaUPC" pitchFamily="18" charset="-34"/>
                  <a:cs typeface="AngsanaUPC" pitchFamily="18" charset="-34"/>
                </a:rPr>
                <a:t>กำหนดวัน เวลาการเปิดซองข้อเสนอ </a:t>
              </a: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ให้กรรมการเปิดซองผู้ยื่นเสนอราคาทุกราย และตรวจสอบเอกสารหลักฐาน พร้อมจัดทำบัญชีรายการเอกสารหลักฐานต่างๆ  ของผู้ยื่นข้อเสนอ </a:t>
              </a:r>
              <a:r>
                <a:rPr lang="en-US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+</a:t>
              </a: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กรรมการทุกคนลงลายมือชื่อกำกับเอกสารทุกแผ่น</a:t>
              </a:r>
            </a:p>
            <a:p>
              <a:pPr>
                <a:defRPr/>
              </a:pP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    ตรวจสอบคุณสมบัติของผู้ยื่นเสนอราคาให้ถูกต้องตามเงื่อนไขที่กำหนด</a:t>
              </a:r>
            </a:p>
            <a:p>
              <a:pPr>
                <a:defRPr/>
              </a:pP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    พิจารณาคัดเลือกพัสดุที่จะซื้อหรือจ้างของผู้ยื่นข้อเสนอ ที่ถูกต้องตามที่กำหนด </a:t>
              </a:r>
              <a:r>
                <a:rPr lang="th-TH" sz="2600" b="1" u="sng" dirty="0">
                  <a:latin typeface="AngsanaUPC" pitchFamily="18" charset="-34"/>
                  <a:cs typeface="AngsanaUPC" pitchFamily="18" charset="-34"/>
                </a:rPr>
                <a:t>แล้วให้เสนอซื้อหรือจ้างจากผู้ยื่นข้อเสนอรายที่ได้รับคัดเลือกไว้</a:t>
              </a: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ซึ่งเสนอราคาต่ำสุด หรือได้คะแนนรวมสูงสุด  ตามเกณฑ์การพิจารณาผลที่หน่วยงานของรัฐกำหนดไว้ในเอกสารเชิญชวน</a:t>
              </a:r>
            </a:p>
            <a:p>
              <a:pPr>
                <a:defRPr/>
              </a:pPr>
              <a:r>
                <a:rPr lang="th-TH" sz="2600" b="1" dirty="0">
                  <a:latin typeface="AngsanaUPC" pitchFamily="18" charset="-34"/>
                  <a:cs typeface="AngsanaUPC" pitchFamily="18" charset="-34"/>
                </a:rPr>
                <a:t>      จัดทำรายงานผลการพิจารณาเสนอหัวหน้าหน่วยงานของรัฐผ่านหัวหน้าเจ้าหน้าที่</a:t>
              </a:r>
            </a:p>
            <a:p>
              <a:pPr>
                <a:defRPr/>
              </a:pPr>
              <a:r>
                <a:rPr lang="th-TH" sz="2600" b="1" dirty="0">
                  <a:latin typeface="Angsana New" pitchFamily="18" charset="-34"/>
                </a:rPr>
                <a:t>ประกอบด้วย </a:t>
              </a:r>
              <a:r>
                <a:rPr lang="th-TH" sz="2600" b="1" dirty="0">
                  <a:solidFill>
                    <a:srgbClr val="C00000"/>
                  </a:solidFill>
                  <a:latin typeface="Angsana New" pitchFamily="18" charset="-34"/>
                </a:rPr>
                <a:t>- รายการพัสดุ -รายชื่อผู้ยื่นข้อเสนอ ราคาที่เสนอทุกราย -ผู้ผ่านการคัดเลือก -หลักเกณฑ์การพิจารณา - ผลการพิจารณา</a:t>
              </a:r>
              <a:endParaRPr lang="en-US" sz="2600" dirty="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19" name="Flowchart: Connector 18"/>
            <p:cNvSpPr/>
            <p:nvPr/>
          </p:nvSpPr>
          <p:spPr bwMode="auto">
            <a:xfrm>
              <a:off x="607177" y="1407050"/>
              <a:ext cx="215289" cy="214933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73" name="Flowchart: Connector 72"/>
            <p:cNvSpPr/>
            <p:nvPr/>
          </p:nvSpPr>
          <p:spPr bwMode="auto">
            <a:xfrm>
              <a:off x="605713" y="1817910"/>
              <a:ext cx="215288" cy="217859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76" name="Flowchart: Connector 75"/>
          <p:cNvSpPr/>
          <p:nvPr/>
        </p:nvSpPr>
        <p:spPr bwMode="auto">
          <a:xfrm>
            <a:off x="346075" y="2724150"/>
            <a:ext cx="219075" cy="21907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77" name="Flowchart: Connector 76"/>
          <p:cNvSpPr/>
          <p:nvPr/>
        </p:nvSpPr>
        <p:spPr bwMode="auto">
          <a:xfrm>
            <a:off x="406400" y="3913188"/>
            <a:ext cx="220663" cy="220662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78" name="Flowchart: Connector 77"/>
          <p:cNvSpPr/>
          <p:nvPr/>
        </p:nvSpPr>
        <p:spPr bwMode="auto">
          <a:xfrm>
            <a:off x="406400" y="4340225"/>
            <a:ext cx="219075" cy="219075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79" name="Flowchart: Connector 78"/>
          <p:cNvSpPr/>
          <p:nvPr/>
        </p:nvSpPr>
        <p:spPr bwMode="auto">
          <a:xfrm>
            <a:off x="406400" y="5445125"/>
            <a:ext cx="219075" cy="220663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251520" y="150540"/>
            <a:ext cx="8398488" cy="664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หน้าที่คณะกรรมการจัดซื้อหรือจ้างโดยวิธีคัดเลือก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25425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191124" y="980728"/>
            <a:ext cx="8640960" cy="30963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         หากปรากฏ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ว่า 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มี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ผู้ยื่นข้อเสนอเพียง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ราย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เดียว หรือ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มีผู้ยื่นข้อเสนอหลาย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ราย แต่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ถูกต้องตรงตามเงื่อนไขที่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กำหนดในหนังสือเชิญชวนเพียง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รายเดียว 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ให้กรรมการฯ  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ให้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เสนอหัวหน้าหน่วยงานของ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รัฐ ผ่าน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หัวหน้าเจ้าหน้าที่เพื่อ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ยกเลิก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การคัดเลือกครั้ง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นั้น แต่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ถ้าคณะกรรมการเห็นว่า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มีเหตุผลสมควรที่จะดำเนินการต่อไปโดยไม่ต้อง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ยกเลิก ให้คณะกรรมการฯ ต่อรอง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ราคากับผู้ยื่นข้อเสนอรายนั้น แล้วเสนอความเห็นต่อหัวหน้าหน่วยงานของรัฐต่อไป</a:t>
            </a:r>
            <a:endParaRPr lang="th-TH" altLang="th-TH" sz="2800" dirty="0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79512" y="4221088"/>
            <a:ext cx="8640960" cy="2448272"/>
          </a:xfrm>
          <a:prstGeom prst="roundRect">
            <a:avLst>
              <a:gd name="adj" fmla="val 1130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th-TH" sz="2800" dirty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        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กรณีไม่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มีผู้เสนอ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ราคาหรือ มีแต่ไม่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ถูกต้องตรงตามเงื่อนไขที่</a:t>
            </a:r>
            <a:r>
              <a:rPr lang="th-TH" sz="28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กำหนด 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ในหนังสือเชิญชวนให้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เสนอหัวหน้า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หน่วยงานของรัฐ ผ่านหัวหน้าเจ้าหน้าที่เพื่อยกเลิกการคัดเลือกในครั้งนั้น และดำเนินการใหม่  โดยวิธีเฉพาะเจาะจงตาม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มาตรา 56 (2) (ก) 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ก็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ได้ </a:t>
            </a:r>
            <a:endParaRPr lang="th-TH" sz="2800" dirty="0" smtClean="0">
              <a:latin typeface="AngsanaUPC" pitchFamily="18" charset="-34"/>
              <a:cs typeface="AngsanaUPC" pitchFamily="18" charset="-34"/>
            </a:endParaRPr>
          </a:p>
          <a:p>
            <a:pPr>
              <a:defRPr/>
            </a:pPr>
            <a:r>
              <a:rPr lang="th-TH" sz="2800" dirty="0">
                <a:latin typeface="AngsanaUPC" pitchFamily="18" charset="-34"/>
                <a:cs typeface="AngsanaUPC" pitchFamily="18" charset="-34"/>
              </a:rPr>
              <a:t>	</a:t>
            </a:r>
            <a:endParaRPr lang="th-TH" altLang="th-TH" sz="2800" dirty="0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28" y="150540"/>
            <a:ext cx="4320480" cy="70312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6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การพิจารณาผลการเสนอราคา</a:t>
            </a:r>
          </a:p>
        </p:txBody>
      </p:sp>
    </p:spTree>
    <p:extLst>
      <p:ext uri="{BB962C8B-B14F-4D97-AF65-F5344CB8AC3E}">
        <p14:creationId xmlns:p14="http://schemas.microsoft.com/office/powerpoint/2010/main" val="2957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4"/>
          <p:cNvSpPr>
            <a:spLocks noChangeArrowheads="1"/>
          </p:cNvSpPr>
          <p:nvPr/>
        </p:nvSpPr>
        <p:spPr bwMode="auto">
          <a:xfrm>
            <a:off x="1908175" y="1292225"/>
            <a:ext cx="6464300" cy="115093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4000"/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2428875" y="2143125"/>
            <a:ext cx="5095875" cy="598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en-US" altLang="ko-KR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2489200" y="1557338"/>
            <a:ext cx="5095875" cy="6207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kumimoji="1" lang="th-TH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Gulim" panose="020B0600000101010101" pitchFamily="34" charset="-127"/>
                <a:cs typeface="FreesiaUPC" pitchFamily="34" charset="-34"/>
              </a:rPr>
              <a:t>  </a:t>
            </a: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วิธีเฉพาะเจาะจง</a:t>
            </a:r>
            <a:endParaRPr lang="th-TH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827088" y="1219200"/>
            <a:ext cx="1368425" cy="1296988"/>
          </a:xfrm>
          <a:prstGeom prst="diamond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</a:rPr>
              <a:t>๓.</a:t>
            </a:r>
            <a:endParaRPr lang="en-US" altLang="ko-K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lim" panose="020B0600000101010101" pitchFamily="34" charset="-127"/>
            </a:endParaRPr>
          </a:p>
        </p:txBody>
      </p:sp>
      <p:sp>
        <p:nvSpPr>
          <p:cNvPr id="78854" name="TextBox 2"/>
          <p:cNvSpPr txBox="1">
            <a:spLocks noChangeArrowheads="1"/>
          </p:cNvSpPr>
          <p:nvPr/>
        </p:nvSpPr>
        <p:spPr bwMode="auto">
          <a:xfrm>
            <a:off x="631825" y="2997200"/>
            <a:ext cx="8221663" cy="2554288"/>
          </a:xfrm>
          <a:prstGeom prst="rect">
            <a:avLst/>
          </a:prstGeom>
          <a:solidFill>
            <a:srgbClr val="FFF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/>
            <a:r>
              <a:rPr lang="th-TH" sz="4000" b="1">
                <a:solidFill>
                  <a:srgbClr val="0D0D0D"/>
                </a:solidFill>
                <a:latin typeface="FreesiaUPC" pitchFamily="34" charset="-34"/>
                <a:cs typeface="FreesiaUPC" pitchFamily="34" charset="-34"/>
              </a:rPr>
              <a:t>ให้คณะกรรมการซื้อหรือจ้างโดยวิธีเฉพาะเจาะจงเชิญชวนผู้ประกอบการที่มีคุณสมบัติตรงตามเงื่อนไขที่กำหนด</a:t>
            </a:r>
            <a:r>
              <a:rPr lang="th-TH" sz="4000" b="1" u="sng">
                <a:solidFill>
                  <a:srgbClr val="0D0D0D"/>
                </a:solidFill>
                <a:latin typeface="FreesiaUPC" pitchFamily="34" charset="-34"/>
                <a:cs typeface="FreesiaUPC" pitchFamily="34" charset="-34"/>
              </a:rPr>
              <a:t>รายใดรายหนึ่ง </a:t>
            </a:r>
            <a:r>
              <a:rPr lang="th-TH" sz="4000" b="1">
                <a:solidFill>
                  <a:srgbClr val="0D0D0D"/>
                </a:solidFill>
                <a:latin typeface="FreesiaUPC" pitchFamily="34" charset="-34"/>
                <a:cs typeface="FreesiaUPC" pitchFamily="34" charset="-34"/>
              </a:rPr>
              <a:t>เข้ายื่นข้อเสนอหรือเข้ามาเจรจาต่อรองราคา</a:t>
            </a:r>
          </a:p>
        </p:txBody>
      </p:sp>
    </p:spTree>
    <p:extLst>
      <p:ext uri="{BB962C8B-B14F-4D97-AF65-F5344CB8AC3E}">
        <p14:creationId xmlns:p14="http://schemas.microsoft.com/office/powerpoint/2010/main" val="19833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สี่เหลี่ยมผืนผ้า 5"/>
          <p:cNvSpPr>
            <a:spLocks noChangeArrowheads="1"/>
          </p:cNvSpPr>
          <p:nvPr/>
        </p:nvSpPr>
        <p:spPr bwMode="auto">
          <a:xfrm>
            <a:off x="194168" y="836712"/>
            <a:ext cx="8828252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ea typeface="Times New Roman" panose="02020603050405020304" pitchFamily="18" charset="0"/>
                <a:cs typeface="AngsanaUPC" pitchFamily="18" charset="-34"/>
              </a:rPr>
              <a:t>(ก) ใช้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ea typeface="Times New Roman" panose="02020603050405020304" pitchFamily="18" charset="0"/>
                <a:cs typeface="AngsanaUPC" pitchFamily="18" charset="-34"/>
              </a:rPr>
              <a:t>ทั้งวิธีประกาศเชิญชวน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ea typeface="Times New Roman" panose="02020603050405020304" pitchFamily="18" charset="0"/>
                <a:cs typeface="AngsanaUPC" pitchFamily="18" charset="-34"/>
              </a:rPr>
              <a:t>ทั่วไป และ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ea typeface="Times New Roman" panose="02020603050405020304" pitchFamily="18" charset="0"/>
                <a:cs typeface="AngsanaUPC" pitchFamily="18" charset="-34"/>
              </a:rPr>
              <a:t>วิธีคัดเลือก หรือใช้วิธีคัดเลือกแล้ว แต่ไม่มีผู้ยื่นข้อเสนอ หรือข้อเสนอไม่ได้รับการคัดเลือก</a:t>
            </a:r>
          </a:p>
        </p:txBody>
      </p:sp>
      <p:sp>
        <p:nvSpPr>
          <p:cNvPr id="35845" name="สี่เหลี่ยมผืนผ้า 7"/>
          <p:cNvSpPr>
            <a:spLocks noChangeArrowheads="1"/>
          </p:cNvSpPr>
          <p:nvPr/>
        </p:nvSpPr>
        <p:spPr bwMode="auto">
          <a:xfrm>
            <a:off x="194168" y="1761061"/>
            <a:ext cx="8818623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(ข) การ</a:t>
            </a:r>
            <a:r>
              <a:rPr lang="th-TH" altLang="th-TH" sz="2200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จัดซื้อจัดจ้างพัสดุที่การผลิต จำหน่าย หรือให้บริการทั่วไป และมีวงเงินในการจัดซื้อจัดจ้างครั้งหนึ่งไม่เกินวงเงินตามที่กำหนดในกฎกระทรวง</a:t>
            </a:r>
          </a:p>
        </p:txBody>
      </p:sp>
      <p:sp>
        <p:nvSpPr>
          <p:cNvPr id="48137" name="สี่เหลี่ยมผืนผ้า 10"/>
          <p:cNvSpPr>
            <a:spLocks noChangeArrowheads="1"/>
          </p:cNvSpPr>
          <p:nvPr/>
        </p:nvSpPr>
        <p:spPr bwMode="auto">
          <a:xfrm>
            <a:off x="189987" y="3468899"/>
            <a:ext cx="8822804" cy="769441"/>
          </a:xfrm>
          <a:prstGeom prst="rect">
            <a:avLst/>
          </a:prstGeom>
          <a:solidFill>
            <a:srgbClr val="FDFDA9"/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spc="-1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(ง) </a:t>
            </a:r>
            <a:r>
              <a:rPr lang="th-TH" altLang="th-TH" sz="2200" b="1" u="sng" spc="-1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มี</a:t>
            </a:r>
            <a:r>
              <a:rPr lang="th-TH" altLang="th-TH" sz="2200" b="1" u="sng" spc="-1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ความจำเป็นต้องใช้พัสดุโดยฉุกเฉินเนื่องจากอุบัติภัยหรือธรรมชาติพิบัติภัย</a:t>
            </a:r>
            <a:r>
              <a:rPr lang="th-TH" altLang="th-TH" sz="2200" b="1" spc="-1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 </a:t>
            </a:r>
            <a:endParaRPr lang="en-US" altLang="th-TH" sz="2200" b="1" spc="-1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8138" name="สี่เหลี่ยมผืนผ้า 11"/>
          <p:cNvSpPr>
            <a:spLocks noChangeArrowheads="1"/>
          </p:cNvSpPr>
          <p:nvPr/>
        </p:nvSpPr>
        <p:spPr bwMode="auto">
          <a:xfrm>
            <a:off x="189987" y="2615009"/>
            <a:ext cx="882280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spc="-1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(ค) </a:t>
            </a:r>
            <a:r>
              <a:rPr lang="th-TH" altLang="th-TH" sz="2200" b="1" u="sng" spc="-1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มี</a:t>
            </a:r>
            <a:r>
              <a:rPr lang="th-TH" altLang="th-TH" sz="2200" b="1" u="sng" spc="-1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ผู้ประกอบการที่มีคุณสมบัติโดยตรงเพียงรายเดียว </a:t>
            </a:r>
            <a:r>
              <a:rPr lang="th-TH" altLang="th-TH" sz="2200" b="1" spc="-1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ผู้ประกอบการซึ่งเป็นตัวแทนจำหน่ายหรือตัวแทนผู้ให้บริการโดยชอบด้วยกฎหมายเพียงรายเดียวในประเทศ และไม่มีพัสดุอื่นที่จะใช้ทดแทนได้</a:t>
            </a:r>
            <a:endParaRPr lang="en-US" altLang="th-TH" sz="2200" b="1" spc="-100" dirty="0">
              <a:solidFill>
                <a:schemeClr val="tx1"/>
              </a:solidFill>
              <a:latin typeface="AngsanaUPC" pitchFamily="18" charset="-34"/>
              <a:ea typeface="Times New Roman" panose="02020603050405020304" pitchFamily="18" charset="0"/>
              <a:cs typeface="AngsanaUPC" pitchFamily="18" charset="-34"/>
            </a:endParaRPr>
          </a:p>
        </p:txBody>
      </p:sp>
      <p:sp>
        <p:nvSpPr>
          <p:cNvPr id="35848" name="สี่เหลี่ยมผืนผ้า 12"/>
          <p:cNvSpPr>
            <a:spLocks noChangeArrowheads="1"/>
          </p:cNvSpPr>
          <p:nvPr/>
        </p:nvSpPr>
        <p:spPr bwMode="auto">
          <a:xfrm>
            <a:off x="189987" y="4344277"/>
            <a:ext cx="882280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(จ) เป็น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พัสดุที่เกี่ยวพันกับพัสดุที่ได้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จัดซื้อจัด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จ้างไว้ก่อนแล้ว และมีความ</a:t>
            </a:r>
            <a:r>
              <a:rPr lang="th-TH" altLang="th-TH" sz="22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จำเป็นต้องจัดซื้อจัดจ้างเพิ่มเติม 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โดยมูลค่าของ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พัสดุที่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จัดซื้อจัดจ้างเพิ่มเติมจะต้องไม่สูง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กว่าพัสดุ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ที่ได้จัดซื้อจัดจ้างไว้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ก่อน</a:t>
            </a:r>
            <a:endParaRPr lang="en-US" altLang="th-TH" sz="22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5849" name="สี่เหลี่ยมผืนผ้า 13"/>
          <p:cNvSpPr>
            <a:spLocks noChangeArrowheads="1"/>
          </p:cNvSpPr>
          <p:nvPr/>
        </p:nvSpPr>
        <p:spPr bwMode="auto">
          <a:xfrm>
            <a:off x="218183" y="5229200"/>
            <a:ext cx="8804237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(ฉ) เป็น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พัสดุที่จะ</a:t>
            </a:r>
            <a:r>
              <a:rPr lang="th-TH" altLang="th-TH" sz="22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ขายทอดตลาด 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โดยหน่วยงานของรัฐ องค์การระหว่างประเทศ หรือหน่วยงานของต่างประเทศ</a:t>
            </a:r>
            <a:endParaRPr lang="en-US" altLang="th-TH" sz="22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5850" name="สี่เหลี่ยมผืนผ้า 14"/>
          <p:cNvSpPr>
            <a:spLocks noChangeArrowheads="1"/>
          </p:cNvSpPr>
          <p:nvPr/>
        </p:nvSpPr>
        <p:spPr bwMode="auto">
          <a:xfrm>
            <a:off x="218183" y="5760050"/>
            <a:ext cx="8804237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(ช) </a:t>
            </a:r>
            <a:r>
              <a:rPr lang="th-TH" altLang="th-TH" sz="2200" b="1" u="sng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ที่ดิน</a:t>
            </a:r>
            <a:r>
              <a:rPr lang="th-TH" altLang="th-TH" sz="22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และ</a:t>
            </a:r>
            <a:r>
              <a:rPr lang="th-TH" altLang="th-TH" sz="2200" b="1" u="sng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สิ่งก่อสร้าง 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จำเป็นต้องซื้อเฉพาะแห่ง</a:t>
            </a:r>
            <a:endParaRPr lang="en-US" altLang="th-TH" sz="22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2" name="สี่เหลี่ยมผืนผ้า 14"/>
          <p:cNvSpPr>
            <a:spLocks noChangeArrowheads="1"/>
          </p:cNvSpPr>
          <p:nvPr/>
        </p:nvSpPr>
        <p:spPr bwMode="auto">
          <a:xfrm>
            <a:off x="189987" y="6329436"/>
            <a:ext cx="8822804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(ซ) กรณี</a:t>
            </a:r>
            <a:r>
              <a:rPr lang="th-TH" altLang="th-TH" sz="2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อื่นที่กำหนด</a:t>
            </a: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ในกฎกระทรวง</a:t>
            </a:r>
            <a:endParaRPr lang="en-US" altLang="th-TH" sz="22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9898" name="Rounded Rectangle 18"/>
          <p:cNvSpPr>
            <a:spLocks noChangeArrowheads="1"/>
          </p:cNvSpPr>
          <p:nvPr/>
        </p:nvSpPr>
        <p:spPr bwMode="auto">
          <a:xfrm>
            <a:off x="193675" y="68263"/>
            <a:ext cx="2687638" cy="566737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th-TH" sz="3200" b="1">
                <a:latin typeface="AngsanaUPC" pitchFamily="18" charset="-34"/>
                <a:cs typeface="AngsanaUPC" pitchFamily="18" charset="-34"/>
              </a:rPr>
              <a:t>มาตรา </a:t>
            </a:r>
            <a:r>
              <a:rPr lang="en-US" sz="3200" b="1">
                <a:latin typeface="AngsanaUPC" pitchFamily="18" charset="-34"/>
                <a:cs typeface="AngsanaUPC" pitchFamily="18" charset="-34"/>
              </a:rPr>
              <a:t>56 </a:t>
            </a:r>
            <a:r>
              <a:rPr lang="th-TH" sz="3200" b="1">
                <a:latin typeface="AngsanaUPC" pitchFamily="18" charset="-34"/>
                <a:cs typeface="AngsanaUPC" pitchFamily="18" charset="-34"/>
              </a:rPr>
              <a:t>(2)</a:t>
            </a:r>
            <a:endParaRPr lang="en-US" sz="3200" b="1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33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73582" y="3231560"/>
            <a:ext cx="8424792" cy="864096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เมื่อหัวหน้าหน่วยงานให้ความเห็นชอบรายงานขอซื้อขอจ้าง 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06657" y="4545580"/>
            <a:ext cx="8424793" cy="875499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ให้คณะกรรมการจัดซื้อหรือจ้างโดย </a:t>
            </a:r>
            <a:r>
              <a:rPr lang="th-TH" sz="3600" b="1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วิธีเฉพาะเจาะจง </a:t>
            </a: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ดำเนินการ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1242145" y="1124744"/>
            <a:ext cx="6302433" cy="720080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เจ้าหน้าที่พัสดุจัดทำรายงานขอซื้อขอจ้าง 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74562" y="2139862"/>
            <a:ext cx="8424792" cy="720080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เสนอหัวหน้าหน่วยงานของรัฐ  (ผ่านหัวหน้าเจ้าหน้าที่พัสดุ)</a:t>
            </a: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3924089" y="1844823"/>
            <a:ext cx="594965" cy="295039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สี่เหลี่ยมผืนผ้ามุมมน 16"/>
          <p:cNvSpPr/>
          <p:nvPr/>
        </p:nvSpPr>
        <p:spPr>
          <a:xfrm>
            <a:off x="251519" y="150540"/>
            <a:ext cx="5688631" cy="664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การดำเนินการโดยวิธีเฉพาะเจาะจง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899108" y="2911370"/>
            <a:ext cx="594965" cy="32019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924089" y="4141804"/>
            <a:ext cx="594965" cy="403776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06657" y="5733256"/>
            <a:ext cx="8491717" cy="864096"/>
          </a:xfrm>
          <a:prstGeom prst="rect">
            <a:avLst/>
          </a:prstGeom>
          <a:solidFill>
            <a:srgbClr val="6600CC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จัดทำหนังสือเชิญชวนผู้ประกอบการเข้ายื่นข้อเสนอ หรือเข้ามาเจรจาต่อรอง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924088" y="5329480"/>
            <a:ext cx="594965" cy="403776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3"/>
          <p:cNvGrpSpPr>
            <a:grpSpLocks/>
          </p:cNvGrpSpPr>
          <p:nvPr/>
        </p:nvGrpSpPr>
        <p:grpSpPr bwMode="auto">
          <a:xfrm>
            <a:off x="34925" y="1196975"/>
            <a:ext cx="8897938" cy="2489200"/>
            <a:chOff x="912" y="1008"/>
            <a:chExt cx="3984" cy="850"/>
          </a:xfrm>
        </p:grpSpPr>
        <p:sp>
          <p:nvSpPr>
            <p:cNvPr id="81932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85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grpSp>
          <p:nvGrpSpPr>
            <p:cNvPr id="81933" name="Group 5"/>
            <p:cNvGrpSpPr>
              <a:grpSpLocks/>
            </p:cNvGrpSpPr>
            <p:nvPr/>
          </p:nvGrpSpPr>
          <p:grpSpPr bwMode="auto">
            <a:xfrm>
              <a:off x="999" y="1092"/>
              <a:ext cx="511" cy="542"/>
              <a:chOff x="999" y="1092"/>
              <a:chExt cx="511" cy="542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11" cy="54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2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28" y="1168"/>
                <a:ext cx="251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(ก)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DilleniaUPC" pitchFamily="18" charset="-34"/>
                  <a:cs typeface="DilleniaUPC" pitchFamily="18" charset="-34"/>
                </a:endParaRPr>
              </a:p>
            </p:txBody>
          </p:sp>
        </p:grpSp>
        <p:sp>
          <p:nvSpPr>
            <p:cNvPr id="81934" name="Text Box 9"/>
            <p:cNvSpPr txBox="1">
              <a:spLocks noChangeArrowheads="1"/>
            </p:cNvSpPr>
            <p:nvPr/>
          </p:nvSpPr>
          <p:spPr bwMode="gray">
            <a:xfrm>
              <a:off x="1578" y="1086"/>
              <a:ext cx="3285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th-TH" sz="3800" b="1">
                  <a:latin typeface="DilleniaUPC" pitchFamily="18" charset="-34"/>
                  <a:cs typeface="DilleniaUPC" pitchFamily="18" charset="-34"/>
                </a:rPr>
                <a:t>กรณีใช้วิธีตามมาตรา 56 วรรค </a:t>
              </a:r>
              <a:r>
                <a:rPr lang="en-US" sz="3800" b="1">
                  <a:latin typeface="DilleniaUPC" pitchFamily="18" charset="-34"/>
                  <a:cs typeface="DilleniaUPC" pitchFamily="18" charset="-34"/>
                </a:rPr>
                <a:t>1 </a:t>
              </a:r>
              <a:r>
                <a:rPr lang="th-TH" sz="3800" b="1">
                  <a:latin typeface="DilleniaUPC" pitchFamily="18" charset="-34"/>
                  <a:cs typeface="DilleniaUPC" pitchFamily="18" charset="-34"/>
                </a:rPr>
                <a:t>(2) (ก) 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th-TH" sz="3800" b="1">
                  <a:latin typeface="DilleniaUPC" pitchFamily="18" charset="-34"/>
                  <a:cs typeface="DilleniaUPC" pitchFamily="18" charset="-34"/>
                </a:rPr>
                <a:t>ใช้ทั้งวิธีประกาศเชิญชวนทั่วไปและวิธีคัดเลือก หรือวิธีคัดเลือกแล้วแต่ไม่มีผู้ยื่นข้อเสนอ หรือไม่ได้รับการคัดเลือก</a:t>
              </a:r>
              <a:endParaRPr lang="th-TH" sz="38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1923" name="Group 10"/>
          <p:cNvGrpSpPr>
            <a:grpSpLocks/>
          </p:cNvGrpSpPr>
          <p:nvPr/>
        </p:nvGrpSpPr>
        <p:grpSpPr bwMode="auto">
          <a:xfrm>
            <a:off x="34925" y="3976688"/>
            <a:ext cx="8929688" cy="2541587"/>
            <a:chOff x="912" y="2016"/>
            <a:chExt cx="3984" cy="1407"/>
          </a:xfrm>
        </p:grpSpPr>
        <p:sp>
          <p:nvSpPr>
            <p:cNvPr id="8193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1407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 sz="3200"/>
            </a:p>
          </p:txBody>
        </p:sp>
        <p:sp>
          <p:nvSpPr>
            <p:cNvPr id="81931" name="Text Box 16"/>
            <p:cNvSpPr txBox="1">
              <a:spLocks noChangeArrowheads="1"/>
            </p:cNvSpPr>
            <p:nvPr/>
          </p:nvSpPr>
          <p:spPr bwMode="gray">
            <a:xfrm>
              <a:off x="1047" y="2077"/>
              <a:ext cx="3722" cy="1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th-TH" sz="32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ให้เชิญผู้ประกอบการที่มีอาชีพขายหรือรับจ้างนั้นโดยตรง หรือจากผู้ยื่นข้อเสนอในการใช้วิธีประกาศเชิญชวนทั่วไปหรือวิธีคัดเลือกซึ่งถูกยกเลิกไป (ถ้ามี) มายื่นเสนอราคา ทั้งนี้หากเห็นว่า ผู้ยื่นข้อเสนอรายที่เห็นสมควรซื้อหรือจ้างเสนอราคาสูงกว่าราคาในท้องตลาด หรือราคาที่ประมาณได้ หรือราคาที่คณะกรรมการเห็นสมควร ให้ต่อรองราคาลงเท่าที่จะทำได้</a:t>
              </a:r>
            </a:p>
          </p:txBody>
        </p:sp>
      </p:grpSp>
      <p:sp>
        <p:nvSpPr>
          <p:cNvPr id="32" name="สี่เหลี่ยมผืนผ้ามุมมน 16"/>
          <p:cNvSpPr/>
          <p:nvPr/>
        </p:nvSpPr>
        <p:spPr>
          <a:xfrm>
            <a:off x="251519" y="188640"/>
            <a:ext cx="8713868" cy="77247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การดำเนินการโดยวิธีเฉพาะเจาะจง ตามระเบียบฯ ข้อ 78 (1)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694999" y="3317583"/>
            <a:ext cx="1309049" cy="659209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10"/>
          <p:cNvGrpSpPr>
            <a:grpSpLocks/>
          </p:cNvGrpSpPr>
          <p:nvPr/>
        </p:nvGrpSpPr>
        <p:grpSpPr bwMode="auto">
          <a:xfrm>
            <a:off x="0" y="944563"/>
            <a:ext cx="8929688" cy="3276600"/>
            <a:chOff x="912" y="2016"/>
            <a:chExt cx="3984" cy="1742"/>
          </a:xfrm>
        </p:grpSpPr>
        <p:sp>
          <p:nvSpPr>
            <p:cNvPr id="82956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174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82957" name="Group 12"/>
            <p:cNvGrpSpPr>
              <a:grpSpLocks/>
            </p:cNvGrpSpPr>
            <p:nvPr/>
          </p:nvGrpSpPr>
          <p:grpSpPr bwMode="auto">
            <a:xfrm>
              <a:off x="999" y="2100"/>
              <a:ext cx="511" cy="744"/>
              <a:chOff x="999" y="2100"/>
              <a:chExt cx="511" cy="744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11" cy="744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9"/>
                <a:ext cx="382" cy="37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14" y="2187"/>
                <a:ext cx="250" cy="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(ข)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DilleniaUPC" pitchFamily="18" charset="-34"/>
                  <a:cs typeface="DilleniaUPC" pitchFamily="18" charset="-34"/>
                </a:endParaRPr>
              </a:p>
            </p:txBody>
          </p:sp>
        </p:grpSp>
        <p:sp>
          <p:nvSpPr>
            <p:cNvPr id="82958" name="Text Box 16"/>
            <p:cNvSpPr txBox="1">
              <a:spLocks noChangeArrowheads="1"/>
            </p:cNvSpPr>
            <p:nvPr/>
          </p:nvSpPr>
          <p:spPr bwMode="gray">
            <a:xfrm>
              <a:off x="1585" y="2034"/>
              <a:ext cx="3252" cy="1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3200" b="1">
                  <a:latin typeface="DilleniaUPC" pitchFamily="18" charset="-34"/>
                  <a:cs typeface="DilleniaUPC" pitchFamily="18" charset="-34"/>
                </a:rPr>
                <a:t>กรณีตามมาตรา 56 วรรค </a:t>
              </a:r>
              <a:r>
                <a:rPr lang="en-US" sz="3200" b="1">
                  <a:latin typeface="DilleniaUPC" pitchFamily="18" charset="-34"/>
                  <a:cs typeface="DilleniaUPC" pitchFamily="18" charset="-34"/>
                </a:rPr>
                <a:t>1 </a:t>
              </a:r>
              <a:r>
                <a:rPr lang="th-TH" sz="3200" b="1">
                  <a:latin typeface="DilleniaUPC" pitchFamily="18" charset="-34"/>
                  <a:cs typeface="DilleniaUPC" pitchFamily="18" charset="-34"/>
                </a:rPr>
                <a:t>(2) </a:t>
              </a:r>
            </a:p>
            <a:p>
              <a:pPr eaLnBrk="1" hangingPunct="1"/>
              <a:r>
                <a:rPr lang="th-TH" sz="3200" b="1">
                  <a:latin typeface="DilleniaUPC" pitchFamily="18" charset="-34"/>
                  <a:cs typeface="DilleniaUPC" pitchFamily="18" charset="-34"/>
                </a:rPr>
                <a:t>(ค) พัสดุนั้นมีผู้ประกอบการที่คุณสมบัติโดยตรงเพียงรายเดียว </a:t>
              </a:r>
            </a:p>
            <a:p>
              <a:pPr eaLnBrk="1" hangingPunct="1"/>
              <a:r>
                <a:rPr lang="th-TH" sz="3200" b="1">
                  <a:latin typeface="DilleniaUPC" pitchFamily="18" charset="-34"/>
                  <a:cs typeface="DilleniaUPC" pitchFamily="18" charset="-34"/>
                </a:rPr>
                <a:t>(ง) กรณีที่เป็นพัสดุที่มีความจำเป็นต้องใช้โดยฉุกเฉินเนื่องจากอุบัติภัยหรือภัยธรรมชาติหรือเกิดโรคติดต่ออันตราย และการดำเนินการโดยวิธีประกาศเชิญชวนทั่วไปหรือวิธีคัดเลือกอาจก่อให้เกิดความล่าช้าหรือเสียหาย</a:t>
              </a:r>
              <a:endParaRPr lang="en-US" altLang="th-TH" sz="32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2947" name="Group 17"/>
          <p:cNvGrpSpPr>
            <a:grpSpLocks/>
          </p:cNvGrpSpPr>
          <p:nvPr/>
        </p:nvGrpSpPr>
        <p:grpSpPr bwMode="auto">
          <a:xfrm>
            <a:off x="100013" y="4659313"/>
            <a:ext cx="8866187" cy="1990725"/>
            <a:chOff x="912" y="3194"/>
            <a:chExt cx="3984" cy="1241"/>
          </a:xfrm>
        </p:grpSpPr>
        <p:sp>
          <p:nvSpPr>
            <p:cNvPr id="82954" name="AutoShape 18"/>
            <p:cNvSpPr>
              <a:spLocks noChangeArrowheads="1"/>
            </p:cNvSpPr>
            <p:nvPr/>
          </p:nvSpPr>
          <p:spPr bwMode="gray">
            <a:xfrm>
              <a:off x="912" y="3194"/>
              <a:ext cx="3984" cy="124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2955" name="Text Box 23"/>
            <p:cNvSpPr txBox="1">
              <a:spLocks noChangeArrowheads="1"/>
            </p:cNvSpPr>
            <p:nvPr/>
          </p:nvSpPr>
          <p:spPr bwMode="gray">
            <a:xfrm>
              <a:off x="1007" y="3325"/>
              <a:ext cx="3828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32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ให้เชิญผู้ประกอบการที่มีอาชีพขายหรือรับจ้างนั้นโดยตรง มายื่นข้อเสนอ หากเห็นว่าราคาที่เสนอนั้นยังสูงกว่าราคาในท้องถิ่น หรือราคากลางหรือวงเงินงบประมาณ หรือราคาที่คณะกรรมการเห็นสมควร ให้ต่อรองราคาลงเท่าที่จะทำได้</a:t>
              </a:r>
              <a:endParaRPr lang="en-US" altLang="th-TH" sz="32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32" name="สี่เหลี่ยมผืนผ้ามุมมน 16"/>
          <p:cNvSpPr/>
          <p:nvPr/>
        </p:nvSpPr>
        <p:spPr>
          <a:xfrm>
            <a:off x="251519" y="1"/>
            <a:ext cx="8713868" cy="61245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การดำเนินการโดยวิธีเฉพาะเจาะจง ตามระเบียบฯ ข้อ 78 (1)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810318" y="4026089"/>
            <a:ext cx="1309049" cy="659209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0"/>
          <p:cNvGrpSpPr>
            <a:grpSpLocks/>
          </p:cNvGrpSpPr>
          <p:nvPr/>
        </p:nvGrpSpPr>
        <p:grpSpPr bwMode="auto">
          <a:xfrm>
            <a:off x="161925" y="1052513"/>
            <a:ext cx="8802688" cy="2089150"/>
            <a:chOff x="969" y="1008"/>
            <a:chExt cx="3984" cy="1407"/>
          </a:xfrm>
        </p:grpSpPr>
        <p:sp>
          <p:nvSpPr>
            <p:cNvPr id="83980" name="AutoShape 11"/>
            <p:cNvSpPr>
              <a:spLocks noChangeArrowheads="1"/>
            </p:cNvSpPr>
            <p:nvPr/>
          </p:nvSpPr>
          <p:spPr bwMode="gray">
            <a:xfrm>
              <a:off x="969" y="1008"/>
              <a:ext cx="3984" cy="1407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83981" name="Group 12"/>
            <p:cNvGrpSpPr>
              <a:grpSpLocks/>
            </p:cNvGrpSpPr>
            <p:nvPr/>
          </p:nvGrpSpPr>
          <p:grpSpPr bwMode="auto">
            <a:xfrm>
              <a:off x="1015" y="1089"/>
              <a:ext cx="511" cy="744"/>
              <a:chOff x="1015" y="1089"/>
              <a:chExt cx="511" cy="744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1015" y="1089"/>
                <a:ext cx="511" cy="744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1" y="1089"/>
                <a:ext cx="382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13" y="1268"/>
                <a:ext cx="261" cy="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(ค)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DilleniaUPC" pitchFamily="18" charset="-34"/>
                  <a:cs typeface="DilleniaUPC" pitchFamily="18" charset="-34"/>
                </a:endParaRPr>
              </a:p>
            </p:txBody>
          </p:sp>
        </p:grpSp>
        <p:sp>
          <p:nvSpPr>
            <p:cNvPr id="83982" name="Text Box 16"/>
            <p:cNvSpPr txBox="1">
              <a:spLocks noChangeArrowheads="1"/>
            </p:cNvSpPr>
            <p:nvPr/>
          </p:nvSpPr>
          <p:spPr bwMode="gray">
            <a:xfrm>
              <a:off x="1644" y="1089"/>
              <a:ext cx="3252" cy="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3600" b="1">
                  <a:latin typeface="DilleniaUPC" pitchFamily="18" charset="-34"/>
                  <a:cs typeface="DilleniaUPC" pitchFamily="18" charset="-34"/>
                </a:rPr>
                <a:t>กรณีตามมาตรา 56 วรรค </a:t>
              </a:r>
              <a:r>
                <a:rPr lang="en-US" sz="3600" b="1">
                  <a:latin typeface="DilleniaUPC" pitchFamily="18" charset="-34"/>
                  <a:cs typeface="DilleniaUPC" pitchFamily="18" charset="-34"/>
                </a:rPr>
                <a:t>1 </a:t>
              </a:r>
              <a:r>
                <a:rPr lang="th-TH" sz="3600" b="1">
                  <a:latin typeface="DilleniaUPC" pitchFamily="18" charset="-34"/>
                  <a:cs typeface="DilleniaUPC" pitchFamily="18" charset="-34"/>
                </a:rPr>
                <a:t>(2) (จ)</a:t>
              </a:r>
              <a:endParaRPr lang="en-US" altLang="th-TH" sz="36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eaLnBrk="1" hangingPunct="1"/>
              <a:r>
                <a:rPr lang="th-TH" sz="3600" b="1">
                  <a:latin typeface="DilleniaUPC" pitchFamily="18" charset="-34"/>
                  <a:cs typeface="DilleniaUPC" pitchFamily="18" charset="-34"/>
                </a:rPr>
                <a:t>จำเป็นต้องทำการจัดซื้อจัดจ้างเพิ่มเติมหรือต่อเนื่องจากพัสดุที่ได้จัดซื้อจัดจ้างไว้ก่อนแล้ว</a:t>
              </a:r>
              <a:endParaRPr lang="en-US" altLang="th-TH" sz="36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3971" name="Group 17"/>
          <p:cNvGrpSpPr>
            <a:grpSpLocks/>
          </p:cNvGrpSpPr>
          <p:nvPr/>
        </p:nvGrpSpPr>
        <p:grpSpPr bwMode="auto">
          <a:xfrm>
            <a:off x="195263" y="3756025"/>
            <a:ext cx="8769350" cy="2794000"/>
            <a:chOff x="954" y="2293"/>
            <a:chExt cx="3984" cy="2039"/>
          </a:xfrm>
        </p:grpSpPr>
        <p:sp>
          <p:nvSpPr>
            <p:cNvPr id="83978" name="AutoShape 18"/>
            <p:cNvSpPr>
              <a:spLocks noChangeArrowheads="1"/>
            </p:cNvSpPr>
            <p:nvPr/>
          </p:nvSpPr>
          <p:spPr bwMode="gray">
            <a:xfrm>
              <a:off x="954" y="2293"/>
              <a:ext cx="3984" cy="203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3979" name="Text Box 23"/>
            <p:cNvSpPr txBox="1">
              <a:spLocks noChangeArrowheads="1"/>
            </p:cNvSpPr>
            <p:nvPr/>
          </p:nvSpPr>
          <p:spPr bwMode="gray">
            <a:xfrm>
              <a:off x="1023" y="2416"/>
              <a:ext cx="3871" cy="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thaiDist" eaLnBrk="1" hangingPunct="1">
                <a:lnSpc>
                  <a:spcPct val="120000"/>
                </a:lnSpc>
              </a:pPr>
              <a:r>
                <a:rPr lang="th-TH" sz="32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ให้เจรจากับผู้ประกอบการรายเดิมตามสัญญาหรือข้อตกลงซึ่งยังไม่สิ้นสุดระยะเวลาส่งมอบ เพื่อขอให้มีการซื้อหรือจ้างตามรายละเอียด และราคาที่ต่ำกว่าหรือราคาเดิม โดยคำนึงถึง</a:t>
              </a:r>
              <a:r>
                <a:rPr lang="th-TH" sz="3200" b="1" u="sng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ราคาต่อหน่วยตามสัญญาเดิม </a:t>
              </a:r>
              <a:r>
                <a:rPr lang="th-TH" sz="32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(ถ้ามี) เพื่อให้เกิดประโยชน์สูงสุดต่อหน่วยงานของรัฐ</a:t>
              </a:r>
            </a:p>
          </p:txBody>
        </p:sp>
      </p:grpSp>
      <p:sp>
        <p:nvSpPr>
          <p:cNvPr id="32" name="สี่เหลี่ยมผืนผ้ามุมมน 16"/>
          <p:cNvSpPr/>
          <p:nvPr/>
        </p:nvSpPr>
        <p:spPr>
          <a:xfrm>
            <a:off x="251519" y="1"/>
            <a:ext cx="8713868" cy="61245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การดำเนินการโดยวิธีเฉพาะเจาะจง ตามระเบียบฯ ข้อ 78 (1)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810317" y="3097134"/>
            <a:ext cx="1309049" cy="659209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3"/>
          <p:cNvGrpSpPr>
            <a:grpSpLocks/>
          </p:cNvGrpSpPr>
          <p:nvPr/>
        </p:nvGrpSpPr>
        <p:grpSpPr bwMode="auto">
          <a:xfrm>
            <a:off x="23813" y="887413"/>
            <a:ext cx="8920162" cy="1374775"/>
            <a:chOff x="907" y="1140"/>
            <a:chExt cx="3984" cy="659"/>
          </a:xfrm>
        </p:grpSpPr>
        <p:sp>
          <p:nvSpPr>
            <p:cNvPr id="85017" name="AutoShape 4"/>
            <p:cNvSpPr>
              <a:spLocks noChangeArrowheads="1"/>
            </p:cNvSpPr>
            <p:nvPr/>
          </p:nvSpPr>
          <p:spPr bwMode="gray">
            <a:xfrm>
              <a:off x="907" y="1140"/>
              <a:ext cx="3984" cy="65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grpSp>
          <p:nvGrpSpPr>
            <p:cNvPr id="85018" name="Group 5"/>
            <p:cNvGrpSpPr>
              <a:grpSpLocks/>
            </p:cNvGrpSpPr>
            <p:nvPr/>
          </p:nvGrpSpPr>
          <p:grpSpPr bwMode="auto">
            <a:xfrm>
              <a:off x="999" y="1242"/>
              <a:ext cx="511" cy="431"/>
              <a:chOff x="999" y="1242"/>
              <a:chExt cx="511" cy="431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242"/>
                <a:ext cx="510" cy="43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11" y="1242"/>
                <a:ext cx="381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36" y="1287"/>
                <a:ext cx="257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(ง)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85019" name="Text Box 9"/>
            <p:cNvSpPr txBox="1">
              <a:spLocks noChangeArrowheads="1"/>
            </p:cNvSpPr>
            <p:nvPr/>
          </p:nvSpPr>
          <p:spPr bwMode="gray">
            <a:xfrm>
              <a:off x="1602" y="1191"/>
              <a:ext cx="3285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กรณีตามมาตรา 56 วรรค </a:t>
              </a:r>
              <a:r>
                <a:rPr lang="en-US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1</a:t>
              </a: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 (2) (ฉ)</a:t>
              </a:r>
              <a:endParaRPr lang="th-TH" b="1">
                <a:solidFill>
                  <a:srgbClr val="C00000"/>
                </a:solidFill>
                <a:latin typeface="DilleniaUPC" pitchFamily="18" charset="-34"/>
                <a:ea typeface="Cordia New" pitchFamily="34" charset="-34"/>
                <a:cs typeface="DilleniaUPC" pitchFamily="18" charset="-34"/>
              </a:endParaRPr>
            </a:p>
            <a:p>
              <a:pPr eaLnBrk="1" hangingPunct="1">
                <a:lnSpc>
                  <a:spcPct val="90000"/>
                </a:lnSpc>
              </a:pP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เป็นพัสดุที่ขายทอดตลาดโดยหน่วยงานของรัฐ องค์การระหว่างประเทศหรือหน่วยงานของต่างประเทศ</a:t>
              </a:r>
              <a:endParaRPr lang="th-TH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4995" name="Group 10"/>
          <p:cNvGrpSpPr>
            <a:grpSpLocks/>
          </p:cNvGrpSpPr>
          <p:nvPr/>
        </p:nvGrpSpPr>
        <p:grpSpPr bwMode="auto">
          <a:xfrm>
            <a:off x="115888" y="2505075"/>
            <a:ext cx="8834437" cy="623888"/>
            <a:chOff x="1620" y="2016"/>
            <a:chExt cx="3276" cy="1583"/>
          </a:xfrm>
        </p:grpSpPr>
        <p:sp>
          <p:nvSpPr>
            <p:cNvPr id="85015" name="AutoShape 11"/>
            <p:cNvSpPr>
              <a:spLocks noChangeArrowheads="1"/>
            </p:cNvSpPr>
            <p:nvPr/>
          </p:nvSpPr>
          <p:spPr bwMode="gray">
            <a:xfrm>
              <a:off x="1620" y="2016"/>
              <a:ext cx="3276" cy="1407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5016" name="Text Box 16"/>
            <p:cNvSpPr txBox="1">
              <a:spLocks noChangeArrowheads="1"/>
            </p:cNvSpPr>
            <p:nvPr/>
          </p:nvSpPr>
          <p:spPr bwMode="gray">
            <a:xfrm>
              <a:off x="2389" y="2269"/>
              <a:ext cx="1701" cy="1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/>
              <a:r>
                <a:rPr lang="th-TH" b="1">
                  <a:solidFill>
                    <a:srgbClr val="C00000"/>
                  </a:solidFill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ให้ดำเนินการโดยเจรจาตกลงราคา</a:t>
              </a:r>
              <a:endParaRPr lang="en-US" altLang="th-TH" b="1">
                <a:solidFill>
                  <a:srgbClr val="C00000"/>
                </a:solidFill>
                <a:latin typeface="DilleniaUPC" pitchFamily="18" charset="-34"/>
                <a:ea typeface="Cordia New" pitchFamily="34" charset="-34"/>
                <a:cs typeface="DilleniaUPC" pitchFamily="18" charset="-34"/>
              </a:endParaRPr>
            </a:p>
          </p:txBody>
        </p:sp>
      </p:grpSp>
      <p:grpSp>
        <p:nvGrpSpPr>
          <p:cNvPr id="84996" name="Group 17"/>
          <p:cNvGrpSpPr>
            <a:grpSpLocks/>
          </p:cNvGrpSpPr>
          <p:nvPr/>
        </p:nvGrpSpPr>
        <p:grpSpPr bwMode="auto">
          <a:xfrm>
            <a:off x="100013" y="3271838"/>
            <a:ext cx="8805862" cy="1309687"/>
            <a:chOff x="912" y="2369"/>
            <a:chExt cx="3984" cy="1241"/>
          </a:xfrm>
        </p:grpSpPr>
        <p:sp>
          <p:nvSpPr>
            <p:cNvPr id="85009" name="AutoShape 18"/>
            <p:cNvSpPr>
              <a:spLocks noChangeArrowheads="1"/>
            </p:cNvSpPr>
            <p:nvPr/>
          </p:nvSpPr>
          <p:spPr bwMode="gray">
            <a:xfrm>
              <a:off x="912" y="2369"/>
              <a:ext cx="3984" cy="124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grpSp>
          <p:nvGrpSpPr>
            <p:cNvPr id="85010" name="Group 19"/>
            <p:cNvGrpSpPr>
              <a:grpSpLocks/>
            </p:cNvGrpSpPr>
            <p:nvPr/>
          </p:nvGrpSpPr>
          <p:grpSpPr bwMode="auto">
            <a:xfrm>
              <a:off x="985" y="2510"/>
              <a:ext cx="549" cy="840"/>
              <a:chOff x="985" y="2510"/>
              <a:chExt cx="549" cy="840"/>
            </a:xfrm>
          </p:grpSpPr>
          <p:sp>
            <p:nvSpPr>
              <p:cNvPr id="107" name="AutoShape 20"/>
              <p:cNvSpPr>
                <a:spLocks noChangeArrowheads="1"/>
              </p:cNvSpPr>
              <p:nvPr/>
            </p:nvSpPr>
            <p:spPr bwMode="gray">
              <a:xfrm>
                <a:off x="985" y="2512"/>
                <a:ext cx="549" cy="83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8" name="Freeform 21"/>
              <p:cNvSpPr>
                <a:spLocks/>
              </p:cNvSpPr>
              <p:nvPr/>
            </p:nvSpPr>
            <p:spPr bwMode="gray">
              <a:xfrm>
                <a:off x="1014" y="251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9" name="Text Box 22"/>
              <p:cNvSpPr txBox="1">
                <a:spLocks noChangeArrowheads="1"/>
              </p:cNvSpPr>
              <p:nvPr/>
            </p:nvSpPr>
            <p:spPr bwMode="gray">
              <a:xfrm>
                <a:off x="1131" y="2595"/>
                <a:ext cx="245" cy="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(จ)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DilleniaUPC" pitchFamily="18" charset="-34"/>
                  <a:cs typeface="DilleniaUPC" pitchFamily="18" charset="-34"/>
                </a:endParaRPr>
              </a:p>
            </p:txBody>
          </p:sp>
        </p:grpSp>
        <p:sp>
          <p:nvSpPr>
            <p:cNvPr id="85011" name="Text Box 23"/>
            <p:cNvSpPr txBox="1">
              <a:spLocks noChangeArrowheads="1"/>
            </p:cNvSpPr>
            <p:nvPr/>
          </p:nvSpPr>
          <p:spPr bwMode="gray">
            <a:xfrm>
              <a:off x="1581" y="2420"/>
              <a:ext cx="3285" cy="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 กรณีตามมาตรา 56 วรรค </a:t>
              </a:r>
              <a:r>
                <a:rPr lang="en-US" b="1">
                  <a:latin typeface="DilleniaUPC" pitchFamily="18" charset="-34"/>
                  <a:cs typeface="DilleniaUPC" pitchFamily="18" charset="-34"/>
                </a:rPr>
                <a:t>1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 (2) (ช) </a:t>
              </a:r>
              <a:br>
                <a:rPr lang="th-TH" b="1">
                  <a:latin typeface="DilleniaUPC" pitchFamily="18" charset="-34"/>
                  <a:cs typeface="DilleniaUPC" pitchFamily="18" charset="-34"/>
                </a:rPr>
              </a:br>
              <a:r>
                <a:rPr lang="th-TH" b="1">
                  <a:latin typeface="DilleniaUPC" pitchFamily="18" charset="-34"/>
                  <a:cs typeface="DilleniaUPC" pitchFamily="18" charset="-34"/>
                </a:rPr>
                <a:t> เป็นพัสดุที่เป็นที่ดินหรือสิ่งปลูกสร้างซึ่งจำเป็นต้องซื้อเฉพาะแห่ง</a:t>
              </a:r>
              <a:endParaRPr lang="th-TH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32" name="สี่เหลี่ยมผืนผ้ามุมมน 16"/>
          <p:cNvSpPr/>
          <p:nvPr/>
        </p:nvSpPr>
        <p:spPr>
          <a:xfrm>
            <a:off x="261334" y="148308"/>
            <a:ext cx="8713868" cy="61245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การดำเนินการโดยวิธีเฉพาะเจาะจง ตามระเบียบฯ ข้อ 78 (1)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4109466" y="2118807"/>
            <a:ext cx="763390" cy="452745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85003" name="Group 10"/>
          <p:cNvGrpSpPr>
            <a:grpSpLocks/>
          </p:cNvGrpSpPr>
          <p:nvPr/>
        </p:nvGrpSpPr>
        <p:grpSpPr bwMode="auto">
          <a:xfrm>
            <a:off x="100013" y="4848225"/>
            <a:ext cx="8834437" cy="1558925"/>
            <a:chOff x="1068" y="2016"/>
            <a:chExt cx="3828" cy="1801"/>
          </a:xfrm>
        </p:grpSpPr>
        <p:sp>
          <p:nvSpPr>
            <p:cNvPr id="85007" name="AutoShape 11"/>
            <p:cNvSpPr>
              <a:spLocks noChangeArrowheads="1"/>
            </p:cNvSpPr>
            <p:nvPr/>
          </p:nvSpPr>
          <p:spPr bwMode="gray">
            <a:xfrm>
              <a:off x="1068" y="2016"/>
              <a:ext cx="3828" cy="180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85008" name="Text Box 16"/>
            <p:cNvSpPr txBox="1">
              <a:spLocks noChangeArrowheads="1"/>
            </p:cNvSpPr>
            <p:nvPr/>
          </p:nvSpPr>
          <p:spPr bwMode="gray">
            <a:xfrm>
              <a:off x="1138" y="2216"/>
              <a:ext cx="3717" cy="1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ให้เชิญเจ้าของที่ดินหรือสิ่งปลูกสร้างโดยตรงมาเสนอราคา หากเห็นว่า ราคาที่เสนอนั้นยังสูงกว่าราคาในท้องถิ่น หรือราคากลาง หรือวงเงินงบประมาณ หรือราคาที่คณะกรรมการเห็นสมควร ให้ต่อรองราคาลงเท่าที่จะทำได้ร</a:t>
              </a:r>
              <a:r>
                <a:rPr lang="th-TH" b="1">
                  <a:solidFill>
                    <a:srgbClr val="C00000"/>
                  </a:solidFill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าคา</a:t>
              </a:r>
              <a:endParaRPr lang="en-US" altLang="th-TH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102384" y="4581129"/>
            <a:ext cx="763390" cy="452745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19363176"/>
              </p:ext>
            </p:extLst>
          </p:nvPr>
        </p:nvGraphicFramePr>
        <p:xfrm>
          <a:off x="467545" y="908720"/>
          <a:ext cx="7632848" cy="4439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1800225" cy="8477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สินค้า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15509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700213"/>
            <a:ext cx="14874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3573463"/>
            <a:ext cx="14605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576638"/>
            <a:ext cx="1530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755650" y="5111750"/>
            <a:ext cx="7632700" cy="14128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และทรัพย์สินอื่นใด 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รวมทั้ง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งานบริการ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ที่รวมอยู่ในสินค้านั้นด้วย </a:t>
            </a:r>
          </a:p>
          <a:p>
            <a:pPr algn="ctr">
              <a:defRPr/>
            </a:pP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แต่มูลค่าของงานบริการต้องไม่สูงกว่ามูลค่าของสินค้านั้น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1519538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3"/>
          <p:cNvGrpSpPr>
            <a:grpSpLocks/>
          </p:cNvGrpSpPr>
          <p:nvPr/>
        </p:nvGrpSpPr>
        <p:grpSpPr bwMode="auto">
          <a:xfrm>
            <a:off x="176213" y="200025"/>
            <a:ext cx="8769350" cy="1690688"/>
            <a:chOff x="923" y="989"/>
            <a:chExt cx="3984" cy="1241"/>
          </a:xfrm>
        </p:grpSpPr>
        <p:sp>
          <p:nvSpPr>
            <p:cNvPr id="86038" name="AutoShape 4"/>
            <p:cNvSpPr>
              <a:spLocks noChangeArrowheads="1"/>
            </p:cNvSpPr>
            <p:nvPr/>
          </p:nvSpPr>
          <p:spPr bwMode="gray">
            <a:xfrm>
              <a:off x="923" y="989"/>
              <a:ext cx="3984" cy="124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grpSp>
          <p:nvGrpSpPr>
            <p:cNvPr id="86039" name="Group 5"/>
            <p:cNvGrpSpPr>
              <a:grpSpLocks/>
            </p:cNvGrpSpPr>
            <p:nvPr/>
          </p:nvGrpSpPr>
          <p:grpSpPr bwMode="auto">
            <a:xfrm>
              <a:off x="999" y="1178"/>
              <a:ext cx="570" cy="747"/>
              <a:chOff x="999" y="1178"/>
              <a:chExt cx="570" cy="747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178"/>
                <a:ext cx="570" cy="747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21" y="1178"/>
                <a:ext cx="383" cy="374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040" y="1292"/>
                <a:ext cx="488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ข้อ </a:t>
                </a:r>
                <a:r>
                  <a:rPr lang="en-US" altLang="th-TH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79</a:t>
                </a:r>
              </a:p>
            </p:txBody>
          </p:sp>
        </p:grpSp>
        <p:sp>
          <p:nvSpPr>
            <p:cNvPr id="86040" name="Text Box 9"/>
            <p:cNvSpPr txBox="1">
              <a:spLocks noChangeArrowheads="1"/>
            </p:cNvSpPr>
            <p:nvPr/>
          </p:nvSpPr>
          <p:spPr bwMode="gray">
            <a:xfrm>
              <a:off x="1602" y="1006"/>
              <a:ext cx="3256" cy="1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808038" algn="l"/>
                  <a:tab pos="10731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thaiDist" eaLnBrk="1" hangingPunct="1">
                <a:lnSpc>
                  <a:spcPct val="120000"/>
                </a:lnSpc>
              </a:pP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กรณีตามมาตรา </a:t>
              </a:r>
              <a:r>
                <a:rPr lang="en-US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56 </a:t>
              </a: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วรรค </a:t>
              </a:r>
              <a:r>
                <a:rPr lang="en-US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1</a:t>
              </a:r>
              <a:r>
                <a:rPr lang="th-TH" b="1">
                  <a:latin typeface="DilleniaUPC" pitchFamily="18" charset="-34"/>
                  <a:ea typeface="Cordia New" pitchFamily="34" charset="-34"/>
                  <a:cs typeface="DilleniaUPC" pitchFamily="18" charset="-34"/>
                </a:rPr>
                <a:t> (2) (ข)</a:t>
              </a:r>
              <a:endParaRPr lang="th-TH" b="1">
                <a:solidFill>
                  <a:srgbClr val="C00000"/>
                </a:solidFill>
                <a:latin typeface="DilleniaUPC" pitchFamily="18" charset="-34"/>
                <a:ea typeface="Cordia New" pitchFamily="34" charset="-34"/>
                <a:cs typeface="DilleniaUPC" pitchFamily="18" charset="-34"/>
              </a:endParaRPr>
            </a:p>
            <a:p>
              <a:pPr algn="thaiDist" eaLnBrk="1" hangingPunct="1">
                <a:lnSpc>
                  <a:spcPct val="120000"/>
                </a:lnSpc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การจัดซื้อจัดจ้างที่มีการผลิต จำหน่าย ก่อสร้าง หรือให้บริการเป็นการทั่วไป และมีวงเงินตามที่กำหนดในกฎกระทรวง (ไม่เกิน </a:t>
              </a:r>
              <a:r>
                <a:rPr lang="en-US" b="1">
                  <a:latin typeface="DilleniaUPC" pitchFamily="18" charset="-34"/>
                  <a:cs typeface="DilleniaUPC" pitchFamily="18" charset="-34"/>
                </a:rPr>
                <a:t>500,000 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บาท)</a:t>
              </a:r>
              <a:endParaRPr lang="th-TH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6019" name="Group 10"/>
          <p:cNvGrpSpPr>
            <a:grpSpLocks/>
          </p:cNvGrpSpPr>
          <p:nvPr/>
        </p:nvGrpSpPr>
        <p:grpSpPr bwMode="auto">
          <a:xfrm>
            <a:off x="277813" y="2133600"/>
            <a:ext cx="8667750" cy="1385888"/>
            <a:chOff x="971" y="1289"/>
            <a:chExt cx="3984" cy="912"/>
          </a:xfrm>
        </p:grpSpPr>
        <p:sp>
          <p:nvSpPr>
            <p:cNvPr id="86036" name="AutoShape 11"/>
            <p:cNvSpPr>
              <a:spLocks noChangeArrowheads="1"/>
            </p:cNvSpPr>
            <p:nvPr/>
          </p:nvSpPr>
          <p:spPr bwMode="gray">
            <a:xfrm>
              <a:off x="971" y="1289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86037" name="Text Box 16"/>
            <p:cNvSpPr txBox="1">
              <a:spLocks noChangeArrowheads="1"/>
            </p:cNvSpPr>
            <p:nvPr/>
          </p:nvSpPr>
          <p:spPr bwMode="gray">
            <a:xfrm>
              <a:off x="1077" y="1439"/>
              <a:ext cx="3767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thaiDist" eaLnBrk="1" hangingPunct="1"/>
              <a:r>
                <a:rPr lang="th-TH" sz="32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ให้เจ้าหน้าที่เจรจาตกลงราคากับผู้ประกอบการที่มีอาชีพขายหรือรับจ้างนั้นโดยตรง แล้วให้ซื้อหรือจ้างภายในวงเงินที่ได้รับความเห็นชอบจากหัวหน้าหน่วยงานของรัฐ </a:t>
              </a:r>
              <a:endParaRPr lang="en-US" sz="32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6020" name="Group 10"/>
          <p:cNvGrpSpPr>
            <a:grpSpLocks/>
          </p:cNvGrpSpPr>
          <p:nvPr/>
        </p:nvGrpSpPr>
        <p:grpSpPr bwMode="auto">
          <a:xfrm>
            <a:off x="252413" y="3721100"/>
            <a:ext cx="8718550" cy="1470025"/>
            <a:chOff x="922" y="1456"/>
            <a:chExt cx="3976" cy="705"/>
          </a:xfrm>
        </p:grpSpPr>
        <p:sp>
          <p:nvSpPr>
            <p:cNvPr id="86030" name="AutoShape 11"/>
            <p:cNvSpPr>
              <a:spLocks noChangeArrowheads="1"/>
            </p:cNvSpPr>
            <p:nvPr/>
          </p:nvSpPr>
          <p:spPr bwMode="gray">
            <a:xfrm>
              <a:off x="922" y="1456"/>
              <a:ext cx="3953" cy="70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grpSp>
          <p:nvGrpSpPr>
            <p:cNvPr id="86031" name="Group 12"/>
            <p:cNvGrpSpPr>
              <a:grpSpLocks/>
            </p:cNvGrpSpPr>
            <p:nvPr/>
          </p:nvGrpSpPr>
          <p:grpSpPr bwMode="auto">
            <a:xfrm>
              <a:off x="1026" y="1503"/>
              <a:ext cx="564" cy="611"/>
              <a:chOff x="1026" y="1503"/>
              <a:chExt cx="564" cy="611"/>
            </a:xfrm>
          </p:grpSpPr>
          <p:sp>
            <p:nvSpPr>
              <p:cNvPr id="26" name="AutoShape 13"/>
              <p:cNvSpPr>
                <a:spLocks noChangeArrowheads="1"/>
              </p:cNvSpPr>
              <p:nvPr/>
            </p:nvSpPr>
            <p:spPr bwMode="gray">
              <a:xfrm>
                <a:off x="1026" y="1503"/>
                <a:ext cx="564" cy="6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th-TH" dirty="0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gray">
              <a:xfrm>
                <a:off x="1039" y="1531"/>
                <a:ext cx="383" cy="374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th-TH">
                  <a:latin typeface="DilleniaUPC" pitchFamily="18" charset="-34"/>
                  <a:cs typeface="DilleniaUPC" pitchFamily="18" charset="-34"/>
                </a:endParaRPr>
              </a:p>
            </p:txBody>
          </p:sp>
          <p:sp>
            <p:nvSpPr>
              <p:cNvPr id="28" name="Text Box 15"/>
              <p:cNvSpPr txBox="1">
                <a:spLocks noChangeArrowheads="1"/>
              </p:cNvSpPr>
              <p:nvPr/>
            </p:nvSpPr>
            <p:spPr bwMode="gray">
              <a:xfrm>
                <a:off x="1055" y="1549"/>
                <a:ext cx="530" cy="5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th-TH" altLang="th-TH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ข้อ </a:t>
                </a:r>
                <a:r>
                  <a:rPr lang="en-US" altLang="th-TH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79 </a:t>
                </a:r>
              </a:p>
              <a:p>
                <a:pPr algn="ctr" eaLnBrk="0" hangingPunct="0">
                  <a:defRPr/>
                </a:pPr>
                <a:r>
                  <a:rPr lang="th-TH" altLang="th-TH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วรรค </a:t>
                </a:r>
                <a:r>
                  <a:rPr lang="en-US" altLang="th-TH" sz="3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DilleniaUPC" pitchFamily="18" charset="-34"/>
                    <a:cs typeface="DilleniaUPC" pitchFamily="18" charset="-34"/>
                  </a:rPr>
                  <a:t>2</a:t>
                </a:r>
              </a:p>
            </p:txBody>
          </p:sp>
        </p:grpSp>
        <p:sp>
          <p:nvSpPr>
            <p:cNvPr id="86032" name="Text Box 16"/>
            <p:cNvSpPr txBox="1">
              <a:spLocks noChangeArrowheads="1"/>
            </p:cNvSpPr>
            <p:nvPr/>
          </p:nvSpPr>
          <p:spPr bwMode="gray">
            <a:xfrm>
              <a:off x="1651" y="1579"/>
              <a:ext cx="3247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b="1">
                  <a:latin typeface="DilleniaUPC" pitchFamily="18" charset="-34"/>
                  <a:cs typeface="DilleniaUPC" pitchFamily="18" charset="-34"/>
                </a:rPr>
                <a:t>กรณีที่มี</a:t>
              </a:r>
              <a:r>
                <a:rPr lang="th-TH" b="1" u="sng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ความจำเป็นเร่งด่วนที่เกิดขึ้นโดยไม่ได้คาดหมาย และไม่อาจ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ดำเนินการตามปกติได้ทัน</a:t>
              </a:r>
              <a:endParaRPr lang="en-US" altLang="th-TH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4179599" y="1866421"/>
            <a:ext cx="763390" cy="452745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86024" name="Group 10"/>
          <p:cNvGrpSpPr>
            <a:grpSpLocks/>
          </p:cNvGrpSpPr>
          <p:nvPr/>
        </p:nvGrpSpPr>
        <p:grpSpPr bwMode="auto">
          <a:xfrm>
            <a:off x="233363" y="5472113"/>
            <a:ext cx="8669337" cy="1182687"/>
            <a:chOff x="971" y="1289"/>
            <a:chExt cx="3984" cy="912"/>
          </a:xfrm>
        </p:grpSpPr>
        <p:sp>
          <p:nvSpPr>
            <p:cNvPr id="86028" name="AutoShape 11"/>
            <p:cNvSpPr>
              <a:spLocks noChangeArrowheads="1"/>
            </p:cNvSpPr>
            <p:nvPr/>
          </p:nvSpPr>
          <p:spPr bwMode="gray">
            <a:xfrm>
              <a:off x="971" y="1289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2F2F2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86029" name="Text Box 16"/>
            <p:cNvSpPr txBox="1">
              <a:spLocks noChangeArrowheads="1"/>
            </p:cNvSpPr>
            <p:nvPr/>
          </p:nvSpPr>
          <p:spPr bwMode="gray">
            <a:xfrm>
              <a:off x="1044" y="1377"/>
              <a:ext cx="3767" cy="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thaiDist" eaLnBrk="1" hangingPunct="1"/>
              <a:r>
                <a:rPr lang="th-TH" sz="2500" b="1">
                  <a:solidFill>
                    <a:srgbClr val="C00000"/>
                  </a:solidFill>
                  <a:latin typeface="DilleniaUPC" pitchFamily="18" charset="-34"/>
                  <a:cs typeface="DilleniaUPC" pitchFamily="18" charset="-34"/>
                </a:rPr>
                <a:t>ให้เจ้าหน้าที่หรือผู้ที่รับผิดชอบ ดำเนินการไปก่อน แล้วรีบรายงานขอความเห็นชอบต่อหัวหน้าหน่วยงานของรัฐ เมื่อหัวหน้าหน่วยงานของรัฐให้ความเห็นชอบแล้วให้ถือรายงานดังกล่าวเป็นหลักฐานการตรวจรับ</a:t>
              </a:r>
              <a:endParaRPr lang="en-US" sz="2500" b="1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4179599" y="5133099"/>
            <a:ext cx="763390" cy="452745"/>
          </a:xfrm>
          <a:prstGeom prst="down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เกณฑ์การพิจารณาข้อเสนอสำหรับการซื้อหรือจ้าง</a:t>
            </a:r>
          </a:p>
        </p:txBody>
      </p:sp>
      <p:grpSp>
        <p:nvGrpSpPr>
          <p:cNvPr id="38" name="Group 48"/>
          <p:cNvGrpSpPr>
            <a:grpSpLocks/>
          </p:cNvGrpSpPr>
          <p:nvPr/>
        </p:nvGrpSpPr>
        <p:grpSpPr bwMode="auto">
          <a:xfrm>
            <a:off x="135792" y="1854500"/>
            <a:ext cx="2659072" cy="4670844"/>
            <a:chOff x="720" y="1296"/>
            <a:chExt cx="1363" cy="1994"/>
          </a:xfrm>
        </p:grpSpPr>
        <p:sp>
          <p:nvSpPr>
            <p:cNvPr id="39" name="AutoShape 4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0" name="AutoShape 5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" name="AutoShape 5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2" name="AutoShape 5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8" name="Oval 5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5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5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6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6" name="Text Box 61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1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47" name="Text Box 62"/>
            <p:cNvSpPr txBox="1">
              <a:spLocks noChangeArrowheads="1"/>
            </p:cNvSpPr>
            <p:nvPr/>
          </p:nvSpPr>
          <p:spPr bwMode="gray">
            <a:xfrm>
              <a:off x="771" y="1701"/>
              <a:ext cx="1296" cy="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การซื้อหรือจ้างพัสดุ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ที่มีการกำหนดคุณลักษณะเฉพาะของพัสดุ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ที่เป็นมาตรฐาน มีคุณภาพดีเพียงพอตามความต้องการ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ใช้งาน และเป็นประโยชน์ต่อหน่วยงานของรัฐแล้ว </a:t>
              </a:r>
              <a:br>
                <a:rPr lang="th-TH" sz="2400" b="1" dirty="0">
                  <a:solidFill>
                    <a:srgbClr val="000000"/>
                  </a:solidFill>
                </a:rPr>
              </a:br>
              <a:r>
                <a:rPr lang="th-TH" sz="2400" b="1" dirty="0">
                  <a:solidFill>
                    <a:srgbClr val="000000"/>
                  </a:solidFill>
                </a:rPr>
                <a:t>ให้ใช้เกณฑ์ราคา โดยคัดเลือก</a:t>
              </a:r>
            </a:p>
            <a:p>
              <a:pPr algn="ctr"/>
              <a:r>
                <a:rPr lang="th-TH" sz="2400" b="1" dirty="0">
                  <a:solidFill>
                    <a:srgbClr val="000000"/>
                  </a:solidFill>
                </a:rPr>
                <a:t>ผู้เสนอราคาต่ำสุด เป็นผู้ชนะ</a:t>
              </a:r>
              <a:endParaRPr lang="en-US" altLang="th-TH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2875145" y="1812499"/>
            <a:ext cx="2945875" cy="4947256"/>
            <a:chOff x="2208" y="1296"/>
            <a:chExt cx="1363" cy="2238"/>
          </a:xfrm>
        </p:grpSpPr>
        <p:sp>
          <p:nvSpPr>
            <p:cNvPr id="54" name="AutoShape 64"/>
            <p:cNvSpPr>
              <a:spLocks noChangeArrowheads="1"/>
            </p:cNvSpPr>
            <p:nvPr/>
          </p:nvSpPr>
          <p:spPr bwMode="gray">
            <a:xfrm>
              <a:off x="2208" y="1490"/>
              <a:ext cx="1363" cy="1982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5" name="AutoShape 65"/>
            <p:cNvSpPr>
              <a:spLocks noChangeArrowheads="1"/>
            </p:cNvSpPr>
            <p:nvPr/>
          </p:nvSpPr>
          <p:spPr bwMode="gray">
            <a:xfrm>
              <a:off x="2229" y="1495"/>
              <a:ext cx="1322" cy="1977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6" name="AutoShape 66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7" name="AutoShape 67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8" name="Oval 68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59" name="Oval 69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0" name="Oval 70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1" name="Oval 71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2" name="Oval 72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3" name="Text Box 73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2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64" name="Text Box 74"/>
            <p:cNvSpPr txBox="1">
              <a:spLocks noChangeArrowheads="1"/>
            </p:cNvSpPr>
            <p:nvPr/>
          </p:nvSpPr>
          <p:spPr bwMode="gray">
            <a:xfrm>
              <a:off x="2256" y="1682"/>
              <a:ext cx="1315" cy="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การซื้อหรือจ้างพัสดุที่มีความซับซ้อน มีเทคโนโลยีสูง หรือมีเทคนิคเฉพาะ จำเป็นต้องคัดเลือกพัสดุมีคุณภาพดีตามความต้องการใช้งานของหน่วยงานของรัฐนั้น และเป็นประโยชน์ต่อหน่วยงานของรัฐ </a:t>
              </a:r>
              <a:r>
                <a:rPr lang="th-TH" sz="2000" b="1" spc="-60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สามารถใช้เกณฑ์ราคาประกอบเกณฑ์อื่น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โดยพิจารณาคัดเลือกผู้ยื่นข้อเสนอที่มีคุณภาพ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และคุณสมบัติถูกต้อง ครบถ้วน 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ซึ่งได้คะแนนรวมสูงสุดเป็นผู้ชนะ</a:t>
              </a:r>
            </a:p>
            <a:p>
              <a:pPr algn="ctr"/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หากไม่อาจเลือกเกณฑ์อื่นประกอบ </a:t>
              </a:r>
              <a:b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และจำเป็นต้องใช้เกณฑ์เดียว </a:t>
              </a:r>
              <a:b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alt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ให้ใช้เกณฑ์ราคา</a:t>
              </a:r>
              <a:endParaRPr lang="en-US" alt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67" name="Group 77"/>
          <p:cNvGrpSpPr>
            <a:grpSpLocks/>
          </p:cNvGrpSpPr>
          <p:nvPr/>
        </p:nvGrpSpPr>
        <p:grpSpPr bwMode="auto">
          <a:xfrm>
            <a:off x="5958441" y="1828376"/>
            <a:ext cx="3006046" cy="4931379"/>
            <a:chOff x="3696" y="1296"/>
            <a:chExt cx="1363" cy="1994"/>
          </a:xfrm>
        </p:grpSpPr>
        <p:sp>
          <p:nvSpPr>
            <p:cNvPr id="68" name="AutoShape 7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69" name="AutoShape 7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0" name="AutoShape 8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1" name="AutoShape 8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72" name="Group 82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77" name="Oval 8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8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8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8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3" name="Text Box 88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th-TH" sz="2400">
                  <a:solidFill>
                    <a:srgbClr val="000000"/>
                  </a:solidFill>
                </a:rPr>
                <a:t>3</a:t>
              </a:r>
              <a:endParaRPr lang="en-US" altLang="th-TH">
                <a:solidFill>
                  <a:srgbClr val="000000"/>
                </a:solidFill>
              </a:endParaRPr>
            </a:p>
          </p:txBody>
        </p:sp>
        <p:sp>
          <p:nvSpPr>
            <p:cNvPr id="74" name="Text Box 89"/>
            <p:cNvSpPr txBox="1">
              <a:spLocks noChangeArrowheads="1"/>
            </p:cNvSpPr>
            <p:nvPr/>
          </p:nvSpPr>
          <p:spPr bwMode="gray">
            <a:xfrm>
              <a:off x="3747" y="1685"/>
              <a:ext cx="1296" cy="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ื้อหรือจ้างที่มีการกำหนดคุณลักษณะเฉพาะที่จะต้องคำนึงถึงเทคโนโลยีของพัสดุหรือคุณสมบัติของผู้ยื่นข้อเสนอ 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ซึ่งอาจจะมีข้อเสนอที่ไม่อยู่ในฐานเดียวกันเป็นเหตุให้มีปัญหาในการพิจารณา ให้หน่วยงานของรัฐกำหนด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เป็นเงื่อนไขให้มีการยื่นข้อเสนอทางด้านเทคนิคหรือข้อเสนออื่นแยกมาต่างหาก และให้พิจารณาคัดเลือกผู้ที่ได้คะแนนข้อเสนอด้านเทคนิคหรือข้อเสนออื่น</a:t>
              </a:r>
            </a:p>
            <a:p>
              <a:pPr algn="ctr"/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ที่ผ่านเกณฑ์ขั้นต่ำตามที่หน่วยงานของรัฐกำหนด </a:t>
              </a:r>
              <a:r>
                <a:rPr lang="th-TH" sz="1900" b="1" dirty="0" smtClean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แล้วให้พิจารณา</a:t>
              </a:r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/>
              </a:r>
              <a:b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19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ตามข้อ 1 หรือ 2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7299" y="997379"/>
            <a:ext cx="903483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sz="17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        </a:t>
            </a:r>
            <a:r>
              <a:rPr lang="th-TH" sz="2400" b="1" dirty="0">
                <a:solidFill>
                  <a:srgbClr val="000000"/>
                </a:solidFill>
              </a:rPr>
              <a:t>วิธีประกาศเชิญชวนทั่วไปหรือวิธีคัดเลือก ให้พิจารณาถึงประโยชน์ของหน่วยงานของรัฐ </a:t>
            </a:r>
          </a:p>
          <a:p>
            <a:pPr algn="thaiDist">
              <a:spcAft>
                <a:spcPts val="0"/>
              </a:spcAft>
              <a:tabLst>
                <a:tab pos="1710690" algn="l"/>
              </a:tabLst>
            </a:pPr>
            <a:r>
              <a:rPr lang="th-TH" sz="2400" b="1" dirty="0">
                <a:solidFill>
                  <a:srgbClr val="000000"/>
                </a:solidFill>
              </a:rPr>
              <a:t>       และวัตถุประสงค์ของการใช้งานเป็นสำคัญ ตามหลักเกณฑ์ดังนี้</a:t>
            </a:r>
          </a:p>
        </p:txBody>
      </p:sp>
      <p:sp>
        <p:nvSpPr>
          <p:cNvPr id="83" name="Half Frame 82"/>
          <p:cNvSpPr/>
          <p:nvPr/>
        </p:nvSpPr>
        <p:spPr bwMode="auto">
          <a:xfrm>
            <a:off x="39198" y="1003860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4" name="Half Frame 83"/>
          <p:cNvSpPr/>
          <p:nvPr/>
        </p:nvSpPr>
        <p:spPr bwMode="auto">
          <a:xfrm rot="16200000">
            <a:off x="35777" y="1658327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5" name="Half Frame 84"/>
          <p:cNvSpPr/>
          <p:nvPr/>
        </p:nvSpPr>
        <p:spPr bwMode="auto">
          <a:xfrm rot="5400000">
            <a:off x="8924684" y="960954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6" name="Half Frame 85"/>
          <p:cNvSpPr/>
          <p:nvPr/>
        </p:nvSpPr>
        <p:spPr bwMode="auto">
          <a:xfrm rot="10978838">
            <a:off x="8908711" y="1688779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87" name="Picture 8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093296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/>
          <p:cNvSpPr/>
          <p:nvPr/>
        </p:nvSpPr>
        <p:spPr>
          <a:xfrm>
            <a:off x="221808" y="627063"/>
            <a:ext cx="8793606" cy="8708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>
              <a:defRPr/>
            </a:pPr>
            <a:r>
              <a:rPr lang="th-TH" sz="2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การพิจารณาคัดเลือกข้อเสนอ ให้หน่วยงานของรัฐดำเนินการ</a:t>
            </a:r>
            <a:r>
              <a:rPr lang="th-TH" sz="22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โดยพิจารณาถึงประโยชน์ของหน่วยงานของรัฐ และวัตถุประสงค์ของการใช้งานเป็นสำคัญ</a:t>
            </a:r>
            <a:r>
              <a:rPr lang="th-TH" sz="2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b="1" i="1" dirty="0">
                <a:solidFill>
                  <a:srgbClr val="00FF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โดยให้คำนึงถึงเกณฑ์ราคาและพิจารณาเกณฑ์อื่นประกอบด้วย</a:t>
            </a:r>
            <a:r>
              <a:rPr lang="th-TH" sz="2200" b="1" dirty="0">
                <a:solidFill>
                  <a:srgbClr val="00FF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ดังต่อไปนี้</a:t>
            </a:r>
          </a:p>
        </p:txBody>
      </p:sp>
      <p:grpSp>
        <p:nvGrpSpPr>
          <p:cNvPr id="66562" name="Group 61"/>
          <p:cNvGrpSpPr>
            <a:grpSpLocks/>
          </p:cNvGrpSpPr>
          <p:nvPr/>
        </p:nvGrpSpPr>
        <p:grpSpPr bwMode="auto">
          <a:xfrm>
            <a:off x="765175" y="2212975"/>
            <a:ext cx="7848600" cy="4392613"/>
            <a:chOff x="800" y="1387"/>
            <a:chExt cx="4107" cy="1929"/>
          </a:xfrm>
        </p:grpSpPr>
        <p:sp>
          <p:nvSpPr>
            <p:cNvPr id="66587" name="Oval 59"/>
            <p:cNvSpPr>
              <a:spLocks noChangeArrowheads="1"/>
            </p:cNvSpPr>
            <p:nvPr/>
          </p:nvSpPr>
          <p:spPr bwMode="gray">
            <a:xfrm rot="-1360545">
              <a:off x="800" y="1387"/>
              <a:ext cx="4107" cy="1929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3F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ea typeface="GulimChe" pitchFamily="49" charset="-127"/>
              </a:endParaRPr>
            </a:p>
          </p:txBody>
        </p:sp>
        <p:sp>
          <p:nvSpPr>
            <p:cNvPr id="66588" name="Oval 60"/>
            <p:cNvSpPr>
              <a:spLocks noChangeArrowheads="1"/>
            </p:cNvSpPr>
            <p:nvPr/>
          </p:nvSpPr>
          <p:spPr bwMode="gray">
            <a:xfrm rot="-1359234">
              <a:off x="888" y="1519"/>
              <a:ext cx="3733" cy="16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ea typeface="GulimChe" pitchFamily="49" charset="-127"/>
              </a:endParaRPr>
            </a:p>
          </p:txBody>
        </p:sp>
      </p:grpSp>
      <p:sp>
        <p:nvSpPr>
          <p:cNvPr id="40963" name="Oval 33"/>
          <p:cNvSpPr>
            <a:spLocks noChangeArrowheads="1"/>
          </p:cNvSpPr>
          <p:nvPr/>
        </p:nvSpPr>
        <p:spPr bwMode="auto">
          <a:xfrm>
            <a:off x="3452871" y="5272465"/>
            <a:ext cx="2003593" cy="13334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thaiDist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5.การประเมินผล</a:t>
            </a:r>
          </a:p>
          <a:p>
            <a:pPr algn="thaiDist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การปฏิบัติงานของ</a:t>
            </a:r>
          </a:p>
          <a:p>
            <a:pPr algn="thaiDist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 ผู้ประกอบการ</a:t>
            </a:r>
          </a:p>
        </p:txBody>
      </p:sp>
      <p:sp>
        <p:nvSpPr>
          <p:cNvPr id="48162" name="Oval 34"/>
          <p:cNvSpPr>
            <a:spLocks noChangeArrowheads="1"/>
          </p:cNvSpPr>
          <p:nvPr/>
        </p:nvSpPr>
        <p:spPr bwMode="auto">
          <a:xfrm>
            <a:off x="3546513" y="1628799"/>
            <a:ext cx="2445700" cy="139004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1.ต้นทุนของพัสดุนั้น</a:t>
            </a:r>
            <a:br>
              <a:rPr lang="th-TH" sz="2200" b="1" dirty="0">
                <a:latin typeface="AngsanaUPC" pitchFamily="18" charset="-34"/>
                <a:cs typeface="AngsanaUPC" pitchFamily="18" charset="-34"/>
              </a:rPr>
            </a:b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ตลอดอายุการใช้งาน</a:t>
            </a:r>
          </a:p>
        </p:txBody>
      </p:sp>
      <p:sp>
        <p:nvSpPr>
          <p:cNvPr id="54277" name="Oval 35"/>
          <p:cNvSpPr>
            <a:spLocks noChangeArrowheads="1"/>
          </p:cNvSpPr>
          <p:nvPr/>
        </p:nvSpPr>
        <p:spPr bwMode="auto">
          <a:xfrm>
            <a:off x="6644004" y="1745876"/>
            <a:ext cx="1657260" cy="134681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200" b="1" dirty="0" smtClean="0">
                <a:latin typeface="AngsanaUPC" pitchFamily="18" charset="-34"/>
                <a:cs typeface="AngsanaUPC" pitchFamily="18" charset="-34"/>
              </a:rPr>
              <a:t>2.มาตรฐาน</a:t>
            </a:r>
            <a:br>
              <a:rPr lang="th-TH" altLang="th-TH" sz="22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altLang="th-TH" sz="2200" b="1" dirty="0" smtClean="0">
                <a:latin typeface="AngsanaUPC" pitchFamily="18" charset="-34"/>
                <a:cs typeface="AngsanaUPC" pitchFamily="18" charset="-34"/>
              </a:rPr>
              <a:t>ของสินค้า</a:t>
            </a:r>
            <a:br>
              <a:rPr lang="th-TH" altLang="th-TH" sz="22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altLang="th-TH" sz="2200" b="1" dirty="0" smtClean="0">
                <a:latin typeface="AngsanaUPC" pitchFamily="18" charset="-34"/>
                <a:cs typeface="AngsanaUPC" pitchFamily="18" charset="-34"/>
              </a:rPr>
              <a:t>หรือบริการ</a:t>
            </a:r>
          </a:p>
        </p:txBody>
      </p:sp>
      <p:sp>
        <p:nvSpPr>
          <p:cNvPr id="48164" name="Oval 36"/>
          <p:cNvSpPr>
            <a:spLocks noChangeArrowheads="1"/>
          </p:cNvSpPr>
          <p:nvPr/>
        </p:nvSpPr>
        <p:spPr bwMode="auto">
          <a:xfrm>
            <a:off x="5960738" y="5057366"/>
            <a:ext cx="1834648" cy="137583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2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4.เป็นพัสดุที่รัฐ</a:t>
            </a:r>
            <a:br>
              <a:rPr lang="th-TH" sz="2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2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ต้องการส่งเสริม</a:t>
            </a:r>
          </a:p>
          <a:p>
            <a:pPr algn="ctr">
              <a:defRPr/>
            </a:pPr>
            <a:r>
              <a:rPr lang="th-TH" sz="22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หรือสนับสนุน</a:t>
            </a:r>
          </a:p>
        </p:txBody>
      </p:sp>
      <p:sp>
        <p:nvSpPr>
          <p:cNvPr id="48165" name="Oval 37"/>
          <p:cNvSpPr>
            <a:spLocks noChangeArrowheads="1"/>
          </p:cNvSpPr>
          <p:nvPr/>
        </p:nvSpPr>
        <p:spPr bwMode="auto">
          <a:xfrm>
            <a:off x="6801829" y="3617505"/>
            <a:ext cx="2036283" cy="132641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3.บริการหลังการขาย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03313" y="46038"/>
            <a:ext cx="7331075" cy="581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เกณฑ์ในการพิจารณาข้อเสนอ (มาตรา 65 วรรคหนึ่ง)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12" name="Oval 37"/>
          <p:cNvSpPr>
            <a:spLocks noChangeArrowheads="1"/>
          </p:cNvSpPr>
          <p:nvPr/>
        </p:nvSpPr>
        <p:spPr bwMode="auto">
          <a:xfrm>
            <a:off x="3923974" y="3386536"/>
            <a:ext cx="1916197" cy="1484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rgbClr val="0C03BD"/>
                </a:solidFill>
              </a:rPr>
              <a:t>ราคา</a:t>
            </a:r>
          </a:p>
        </p:txBody>
      </p:sp>
      <p:sp>
        <p:nvSpPr>
          <p:cNvPr id="13" name="Oval 37"/>
          <p:cNvSpPr>
            <a:spLocks noChangeArrowheads="1"/>
          </p:cNvSpPr>
          <p:nvPr/>
        </p:nvSpPr>
        <p:spPr bwMode="auto">
          <a:xfrm>
            <a:off x="524065" y="4044031"/>
            <a:ext cx="2808312" cy="16436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 algn="ctr">
              <a:defRPr/>
            </a:pPr>
            <a:endParaRPr lang="th-TH" sz="2200" b="1" dirty="0"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6.ข้อเสนอด้านเทคนิคหรือข้อเสนออื่น</a:t>
            </a:r>
          </a:p>
          <a:p>
            <a:pPr algn="ctr"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 ในกรณีที่กำหนดให้มีการยื่นข้อเสนอ</a:t>
            </a:r>
          </a:p>
          <a:p>
            <a:pPr algn="ctr"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ด้านเทคนิคหรือข้อเสนออื่น</a:t>
            </a:r>
          </a:p>
          <a:p>
            <a:pPr algn="ctr">
              <a:defRPr/>
            </a:pPr>
            <a:r>
              <a:rPr lang="th-TH" sz="2200" b="1" dirty="0">
                <a:latin typeface="AngsanaUPC" pitchFamily="18" charset="-34"/>
                <a:cs typeface="AngsanaUPC" pitchFamily="18" charset="-34"/>
              </a:rPr>
              <a:t>ก่อนตามวรรคหก</a:t>
            </a: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823913" y="2117725"/>
            <a:ext cx="2295525" cy="13335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thaiDist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7.เกณฑ์อื่นตามที่</a:t>
            </a:r>
          </a:p>
          <a:p>
            <a:pPr algn="thaiDist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กำหนดในกฎกระทรวง</a:t>
            </a:r>
          </a:p>
        </p:txBody>
      </p:sp>
    </p:spTree>
    <p:extLst>
      <p:ext uri="{BB962C8B-B14F-4D97-AF65-F5344CB8AC3E}">
        <p14:creationId xmlns:p14="http://schemas.microsoft.com/office/powerpoint/2010/main" val="20245085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250825" y="1916113"/>
          <a:ext cx="8713789" cy="4860926"/>
        </p:xfrm>
        <a:graphic>
          <a:graphicData uri="http://schemas.openxmlformats.org/drawingml/2006/table">
            <a:tbl>
              <a:tblPr firstRow="1" firstCol="1" bandRow="1"/>
              <a:tblGrid>
                <a:gridCol w="3260676"/>
                <a:gridCol w="913985"/>
                <a:gridCol w="1175650"/>
                <a:gridCol w="1175650"/>
                <a:gridCol w="1050345"/>
                <a:gridCol w="1137483"/>
              </a:tblGrid>
              <a:tr h="442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ตัวแปรหลักที่ใช้ประเมิน</a:t>
                      </a:r>
                      <a:endParaRPr lang="en-US" sz="2700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น้ำหนัก</a:t>
                      </a:r>
                      <a:endParaRPr lang="en-US" sz="2700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บริษัท/คะแนนที่ได้</a:t>
                      </a:r>
                      <a:endParaRPr lang="en-US" sz="2700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42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 </a:t>
                      </a:r>
                      <a:endParaRPr lang="en-US" sz="110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 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A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B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C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D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42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1.  </a:t>
                      </a: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ราคา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4</a:t>
                      </a: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50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83</a:t>
                      </a:r>
                      <a:endParaRPr lang="en-US" sz="2700" b="1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100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100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80841">
                <a:tc>
                  <a:txBody>
                    <a:bodyPr/>
                    <a:lstStyle/>
                    <a:p>
                      <a:pPr marL="198755" indent="-198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2.  </a:t>
                      </a: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ต้นทุนของพัสดุ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3</a:t>
                      </a: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100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90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80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70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68926">
                <a:tc>
                  <a:txBody>
                    <a:bodyPr/>
                    <a:lstStyle/>
                    <a:p>
                      <a:pPr marL="198755" indent="-198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3. </a:t>
                      </a: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 มาตรฐานสินค้า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3</a:t>
                      </a: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ฉลากเขียว+</a:t>
                      </a:r>
                      <a:r>
                        <a:rPr lang="th-TH" sz="2700" b="1" dirty="0" err="1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มอก</a:t>
                      </a: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+</a:t>
                      </a: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ISO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100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 err="1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มอก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70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ผลิตในประเทศ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40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ผลิตในประเทศ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40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844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รวม/ คะแนนเมื่อถ่วงน้ำหนักแล้ว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100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80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u="sng" dirty="0" smtClean="0">
                          <a:solidFill>
                            <a:srgbClr val="FF0000"/>
                          </a:solidFill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81.2</a:t>
                      </a:r>
                      <a:endParaRPr lang="en-US" sz="2700" b="1" u="sng" dirty="0">
                        <a:solidFill>
                          <a:srgbClr val="FF0000"/>
                        </a:solidFill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76</a:t>
                      </a:r>
                      <a:endParaRPr lang="en-US" sz="2700" b="1" dirty="0">
                        <a:effectLst/>
                        <a:latin typeface="AngsanaUPC" pitchFamily="18" charset="-34"/>
                        <a:ea typeface="Calibri" panose="020F0502020204030204" pitchFamily="34" charset="0"/>
                        <a:cs typeface="AngsanaUPC" pitchFamily="18" charset="-34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ngsanaUPC" pitchFamily="18" charset="-34"/>
                          <a:ea typeface="Calibri" panose="020F0502020204030204" pitchFamily="34" charset="0"/>
                          <a:cs typeface="AngsanaUPC" pitchFamily="18" charset="-34"/>
                        </a:rPr>
                        <a:t>73</a:t>
                      </a: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สี่เหลี่ยมผืนผ้ามุมมน 4"/>
          <p:cNvSpPr/>
          <p:nvPr/>
        </p:nvSpPr>
        <p:spPr>
          <a:xfrm>
            <a:off x="1187624" y="404664"/>
            <a:ext cx="6912768" cy="11521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ตัวอย่าง การพิจารณาคัดเลือกผู้ชนะการเสนอราคา </a:t>
            </a:r>
            <a:endParaRPr lang="th-TH" sz="32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โดย</a:t>
            </a: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ใช้เกณฑ์ราคาประกอบเกณฑ์คุณภาพ </a:t>
            </a: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07747" y="6021288"/>
            <a:ext cx="829073" cy="92333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th-TH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685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4517892"/>
              </p:ext>
            </p:extLst>
          </p:nvPr>
        </p:nvGraphicFramePr>
        <p:xfrm>
          <a:off x="395536" y="1916832"/>
          <a:ext cx="8417057" cy="2711570"/>
        </p:xfrm>
        <a:graphic>
          <a:graphicData uri="http://schemas.openxmlformats.org/drawingml/2006/table">
            <a:tbl>
              <a:tblPr/>
              <a:tblGrid>
                <a:gridCol w="2363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9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3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วิธีประกาศเชิญชวนทั่วไป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ไม่เกิน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굴림" panose="020B0600000101010101" pitchFamily="34" charset="-127"/>
                        <a:cs typeface="Angsana New" panose="02020603050405020304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วิธีคัดเลือก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วิธีเฉพาะเจาะจง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8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อำนาจในการสั่งซื้อหรือสั่งจ้าง</a:t>
            </a:r>
            <a:endParaRPr lang="th-TH" sz="4800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692" y="5029725"/>
            <a:ext cx="7842502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   </a:t>
            </a:r>
            <a:r>
              <a:rPr lang="th-TH" sz="2400" b="1" dirty="0">
                <a:solidFill>
                  <a:prstClr val="black"/>
                </a:solidFill>
              </a:rPr>
              <a:t>สำหรับรัฐวิสาหกิจใดมีความจำเป็นจะกำหนดแตกต่าง ให้เสนอคณะกรรมการวินิจฉัย</a:t>
            </a:r>
          </a:p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b="1" dirty="0">
                <a:solidFill>
                  <a:prstClr val="black"/>
                </a:solidFill>
              </a:rPr>
              <a:t>เพื่อขอความเห็นชอบ</a:t>
            </a:r>
            <a:endParaRPr lang="en-US" sz="240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527717" y="502972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495588" y="566691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21742" y="50099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05771" y="569736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9457"/>
            <a:ext cx="1296144" cy="14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ประเภทของผู้มีอำนาจเหนือขึ้นไปหนึ่งชั้น</a:t>
            </a:r>
            <a:endParaRPr lang="th-TH" sz="4400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125</a:t>
            </a:fld>
            <a:endParaRPr lang="en-US" altLang="en-US" sz="1200" dirty="0">
              <a:latin typeface="Calibri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514497"/>
              </p:ext>
            </p:extLst>
          </p:nvPr>
        </p:nvGraphicFramePr>
        <p:xfrm>
          <a:off x="160081" y="1267827"/>
          <a:ext cx="8732399" cy="2665229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1. ราชการส่วนกลางที่มีฐานะเทียบเท่ากรม</a:t>
                      </a:r>
                      <a:endParaRPr kumimoji="0" lang="th-TH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 หรือปลัดทบวง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2. ราชการส่วนภูมิภาค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ปลัดกระทรวงต้นสังกัดของหน่วยงานของรัฐเจ้าของงบประมาณ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20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3. ราชการส่วนท้องถิ่น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ผู้ว่าราชการจังหวัด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30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4. 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คณะกรรมการของรัฐวิสาหกิจ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015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5. มหาวิทยาลัยในกำกับของรัฐ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สภามหาวิทยาลัย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75381"/>
              </p:ext>
            </p:extLst>
          </p:nvPr>
        </p:nvGraphicFramePr>
        <p:xfrm>
          <a:off x="160081" y="3933056"/>
          <a:ext cx="8732399" cy="2637103"/>
        </p:xfrm>
        <a:graphic>
          <a:graphicData uri="http://schemas.openxmlformats.org/drawingml/2006/table">
            <a:tbl>
              <a:tblPr/>
              <a:tblGrid>
                <a:gridCol w="4877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4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7406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6. ส่วนราชการที่ขึ้นตรงต่อนายกรัฐมนตรีหรือรัฐมนตรี สำนักเลขาธิการวุฒิสภา สำนักเลขาธิการสภาผู้แทน</a:t>
                      </a:r>
                      <a:b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ราษฎร หรือ กรุงเทพมหานคร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หัวหน้าหน่วยงานของรัฐนั้นเป็นผู้ใช้อำนาจเหนือขึ้นไปหนึ่งชั้น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834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7. กรณีนอกเหนือจากที่กำหนดไว้ ตาม (1) – (6)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ผู้บังคับบัญชา ผู้กำกับดูแล หรือผู้ควบคุม</a:t>
                      </a:r>
                      <a:b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</a:b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ชั้นเหนือขึ้นไปหนึ่งชั้น แล้วแต่กรณี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453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8. กรณีไม่มีผู้บังคับบัญชา ผู้กำกับดูแล หรือผู้ควบคุม 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ให้หัวหน้าหน่วยงานของรัฐนั้นเป็นผู้ใช้อำนาจเหนือขึ้นไปหนึ่งชั้นเอง</a:t>
                      </a:r>
                      <a:endParaRPr kumimoji="0" lang="en-US" alt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9925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itle 1"/>
          <p:cNvSpPr>
            <a:spLocks noGrp="1"/>
          </p:cNvSpPr>
          <p:nvPr>
            <p:ph type="title"/>
          </p:nvPr>
        </p:nvSpPr>
        <p:spPr>
          <a:xfrm>
            <a:off x="395537" y="187325"/>
            <a:ext cx="7018088" cy="649387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th-TH" altLang="th-TH" sz="3600" b="1" dirty="0" smtClean="0">
                <a:solidFill>
                  <a:schemeClr val="tx1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พ.ร.บ. มาตรา 67 การยกเลิกการจัดซื้อจัดจ้าง</a:t>
            </a:r>
          </a:p>
        </p:txBody>
      </p:sp>
      <p:sp>
        <p:nvSpPr>
          <p:cNvPr id="82946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288" y="1074738"/>
            <a:ext cx="8220075" cy="5761037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th-TH" altLang="th-TH" sz="1800" smtClean="0"/>
              <a:t>  </a:t>
            </a:r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467544" y="1075237"/>
            <a:ext cx="8320856" cy="54630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indent="9001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99060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3200" b="1" u="sng" dirty="0" smtClean="0">
                <a:solidFill>
                  <a:srgbClr val="0C03BD"/>
                </a:solidFill>
                <a:latin typeface="AngsanaUPC" pitchFamily="18" charset="-34"/>
                <a:cs typeface="AngsanaUPC" pitchFamily="18" charset="-34"/>
              </a:rPr>
              <a:t>ก่อนลงนามในสัญญา</a:t>
            </a:r>
            <a:r>
              <a:rPr lang="th-TH" altLang="th-TH" sz="3200" b="1" dirty="0" smtClean="0">
                <a:solidFill>
                  <a:srgbClr val="0C03BD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หน่วยงานของรัฐอาจ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ประกาศยกเลิกการจัดซื้อจัดจ้าง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ที่ได้ดำเนินการไปแล้วได้ในกรณีดังต่อไปนี้</a:t>
            </a:r>
            <a:endParaRPr lang="en-US" altLang="th-TH" sz="24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(1) หน่วยงานของรัฐนั้น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ไม่ได้รับการจัดสรรเงินงบประมาณ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ที่จะใช้ในการจัดซื้อจัดจ้าง หรือเงินงบประมาณที่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ได้รับการจัดสรรไม่เพียงพอที่จะดำเนินการ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จัดซื้อจัดจ้างนั้นต่อไป</a:t>
            </a:r>
            <a:endParaRPr lang="en-US" altLang="th-TH" sz="24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(2) 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มีการกระทำ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ที่เข้าลักษณะผู้ยื่นข้อเสนอที่ชนะการจัดซื้อจัดจ้างหรือที่ได้รับการคัดเลือกข้อเสนอ</a:t>
            </a:r>
            <a:r>
              <a:rPr lang="th-TH" altLang="th-TH" sz="2400" b="1" u="sng" spc="-30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มีผลประโยชน์ร่วมกันหรือมีส่วนได้เสียกับผู้ยื่นข้อเสนอรายอื่น </a:t>
            </a:r>
            <a:r>
              <a:rPr lang="th-TH" altLang="th-TH" sz="2400" spc="-3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 </a:t>
            </a:r>
            <a:r>
              <a:rPr lang="th-TH" altLang="th-TH" sz="2400" b="1" u="sng" spc="-30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ขัดขวางการแข่งขันอย่างเป็นธรรม</a:t>
            </a:r>
            <a:r>
              <a:rPr lang="th-TH" altLang="th-TH" sz="2400" b="1" spc="-30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altLang="th-TH" sz="2400" spc="-3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 </a:t>
            </a:r>
            <a:r>
              <a:rPr lang="th-TH" altLang="th-TH" sz="2400" b="1" u="sng" spc="-30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สมยอมกันกับผู้ยื่นข้อเสนอรายอื่น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หรือเจ้าหน้าที่ในการเสนอราคา  หรือ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ส่อว่ากระทำการทุ</a:t>
            </a:r>
            <a:r>
              <a:rPr lang="th-TH" altLang="th-TH" sz="2400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จริต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อื่นใดในการเสนอราคา  ทั้งนี้ ตามระเบียบที่รัฐมนตรีกำหนด</a:t>
            </a:r>
            <a:endParaRPr lang="en-US" altLang="th-TH" sz="24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(3) การดำเนินการตามกระบวนการ </a:t>
            </a:r>
            <a:r>
              <a:rPr lang="th-TH" altLang="th-TH" sz="2400" b="1" u="sng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จัดซื้อจัดจ้างต่อไปอาจก่อให้เกิดความเสียหายแก่หน่วยงานของรัฐหรือกระทบต่อประโยชน์สาธารณะ</a:t>
            </a:r>
            <a:endParaRPr lang="en-US" altLang="th-TH" sz="2400" b="1" u="sng" dirty="0" smtClean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(4) กรณีอื่นใน</a:t>
            </a:r>
            <a:r>
              <a:rPr lang="th-TH" altLang="th-TH" sz="2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ทำนองเดียวกับ </a:t>
            </a: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(1) (2) หรือ (3) ทั้งนี้ </a:t>
            </a:r>
            <a:r>
              <a:rPr lang="th-TH" altLang="th-TH" sz="2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ตามที่กำหนดในกฎกระทรวง</a:t>
            </a:r>
          </a:p>
          <a:p>
            <a:pPr>
              <a:spcBef>
                <a:spcPts val="600"/>
              </a:spcBef>
              <a:buClrTx/>
              <a:buFontTx/>
              <a:buNone/>
              <a:defRPr/>
            </a:pPr>
            <a:r>
              <a:rPr lang="th-TH" altLang="th-TH" sz="2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	การยกเลิกการจัดซื้อจัดจ้างตามวรรคหนึ่ง</a:t>
            </a:r>
            <a:r>
              <a:rPr lang="th-TH" altLang="th-TH" sz="2400" b="1" u="sng" dirty="0" smtClean="0">
                <a:solidFill>
                  <a:srgbClr val="0C03BD"/>
                </a:solidFill>
                <a:latin typeface="AngsanaUPC" pitchFamily="18" charset="-34"/>
                <a:cs typeface="AngsanaUPC" pitchFamily="18" charset="-34"/>
              </a:rPr>
              <a:t>เป็นเอกสิทธิ์ของหน่วยงานของรัฐ ผู้ยื่นข้อเสนอในการจัดซื้อจัดจ้างที่ถูกยกเลิกนั้นจะเรียกร้องค่าเสียหายใดๆ จากหน่วยงานของรัฐไม่ได้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th-TH" sz="24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829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211138"/>
            <a:ext cx="1374775" cy="10287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962854">
            <a:off x="5675979" y="1350624"/>
            <a:ext cx="2593691" cy="15298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0"/>
          </a:effectLst>
          <a:extLst/>
        </p:spPr>
      </p:pic>
      <p:sp>
        <p:nvSpPr>
          <p:cNvPr id="6" name="สี่เหลี่ยมผืนผ้ามุมมน 16"/>
          <p:cNvSpPr/>
          <p:nvPr/>
        </p:nvSpPr>
        <p:spPr>
          <a:xfrm>
            <a:off x="971600" y="2708920"/>
            <a:ext cx="7416824" cy="172819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การทำสัญญาและหลักประกัน</a:t>
            </a:r>
            <a:endParaRPr lang="th-TH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Picture 14" descr="http://www.kittilaw.com/images/article/legisl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27999"/>
            <a:ext cx="2880320" cy="1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739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0113" y="1831975"/>
            <a:ext cx="2252662" cy="517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93 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899592" y="2492896"/>
            <a:ext cx="7581900" cy="3444875"/>
          </a:xfrm>
        </p:spPr>
        <p:txBody>
          <a:bodyPr/>
          <a:lstStyle/>
          <a:p>
            <a:pPr algn="thaiDist" eaLnBrk="1" hangingPunct="1"/>
            <a:r>
              <a:rPr lang="th-TH" altLang="th-TH" sz="28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หน่วยงานของรัฐต้อง</a:t>
            </a:r>
            <a:r>
              <a:rPr lang="th-TH" altLang="th-TH" sz="28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ทำสัญญาตามแบบที่คณะกรรมการนโยบายกำหนด </a:t>
            </a:r>
            <a:r>
              <a:rPr lang="th-TH" altLang="th-TH" sz="28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โดยความเห็นชอบของสำนักงานอัยการสูงสุด ทั้งนี้แบบสัญญานั้นให้ประกาศในราชกิจจานุเบกษาด้วย</a:t>
            </a:r>
          </a:p>
          <a:p>
            <a:pPr algn="thaiDist" eaLnBrk="1" hangingPunct="1"/>
            <a:r>
              <a:rPr lang="th-TH" altLang="th-TH" sz="28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หากมีความจำเป็นต้องทำ</a:t>
            </a:r>
            <a:r>
              <a:rPr lang="th-TH" altLang="th-TH" sz="28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แตกต่างไปจากแบบสัญญาที่กำหนด</a:t>
            </a: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28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แต่ยังมีสาระสำคัญตามที่กำหนด </a:t>
            </a:r>
            <a:r>
              <a:rPr lang="th-TH" altLang="th-TH" sz="28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โดยไม่ทำให้หน่วยงานของรัฐเสียเปรียบ สามารถกระทำได้</a:t>
            </a: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altLang="th-TH" sz="2800" b="1" i="1" smtClean="0">
                <a:solidFill>
                  <a:srgbClr val="0C03BD"/>
                </a:solidFill>
                <a:latin typeface="Angsana New" pitchFamily="18" charset="-34"/>
                <a:cs typeface="Angsana New" pitchFamily="18" charset="-34"/>
              </a:rPr>
              <a:t>แต่หากเห็นว่ามีปัญหา</a:t>
            </a:r>
            <a:r>
              <a:rPr lang="th-TH" altLang="th-TH" sz="2800" b="1" i="1" u="sng" smtClean="0">
                <a:solidFill>
                  <a:srgbClr val="0C03BD"/>
                </a:solidFill>
                <a:latin typeface="Angsana New" pitchFamily="18" charset="-34"/>
                <a:cs typeface="Angsana New" pitchFamily="18" charset="-34"/>
              </a:rPr>
              <a:t>ในทางเสียเปรียบหรือไม่รัดกุมพอ ให้ส่งร่างสัญญานั้นให้สำนักงานอัยการสูงสุดพิจารณาให้ความเห็นชอบก่อน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04151" y="250372"/>
            <a:ext cx="5662613" cy="1289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sz="44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พ.ร.บ. หมวด 9 </a:t>
            </a:r>
            <a:r>
              <a:rPr lang="th-TH" altLang="th-TH" sz="44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altLang="th-TH" sz="44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44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</a:t>
            </a:r>
            <a:r>
              <a:rPr lang="th-TH" altLang="th-TH" sz="44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รทำสัญญา</a:t>
            </a:r>
            <a:endParaRPr lang="th-TH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6564" name="Picture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660232" y="5733256"/>
            <a:ext cx="2217340" cy="9463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0"/>
          </a:effectLst>
          <a:extLst/>
        </p:spPr>
      </p:pic>
    </p:spTree>
    <p:extLst>
      <p:ext uri="{BB962C8B-B14F-4D97-AF65-F5344CB8AC3E}">
        <p14:creationId xmlns:p14="http://schemas.microsoft.com/office/powerpoint/2010/main" val="41027940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2626816" cy="644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มาตรา 93 (ต่อ)</a:t>
            </a:r>
            <a:endParaRPr lang="th-TH" sz="3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6019" name="Content Placeholder 2"/>
          <p:cNvSpPr txBox="1">
            <a:spLocks/>
          </p:cNvSpPr>
          <p:nvPr/>
        </p:nvSpPr>
        <p:spPr bwMode="auto">
          <a:xfrm>
            <a:off x="804368" y="1556792"/>
            <a:ext cx="7704856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000" b="1" dirty="0"/>
              <a:t>หากจำเป็นต้อง</a:t>
            </a:r>
            <a:r>
              <a:rPr lang="th-TH" altLang="th-TH" sz="3000" b="1" u="sng" dirty="0">
                <a:solidFill>
                  <a:srgbClr val="0C03BD"/>
                </a:solidFill>
              </a:rPr>
              <a:t>ร่างสัญญาขึ้นใหม่ </a:t>
            </a:r>
            <a:r>
              <a:rPr lang="th-TH" altLang="th-TH" sz="3000" b="1" dirty="0">
                <a:solidFill>
                  <a:srgbClr val="0C03BD"/>
                </a:solidFill>
              </a:rPr>
              <a:t>ให้</a:t>
            </a:r>
            <a:r>
              <a:rPr lang="th-TH" altLang="th-TH" sz="3000" b="1" u="sng" dirty="0">
                <a:solidFill>
                  <a:srgbClr val="0C03BD"/>
                </a:solidFill>
              </a:rPr>
              <a:t>ส่งร่างสัญญาให้สำนักงานอัยการสูงสุดพิจารณาให้ความเห็นชอบก่อน</a:t>
            </a:r>
            <a:r>
              <a:rPr lang="th-TH" altLang="th-TH" sz="3000" b="1" dirty="0"/>
              <a:t>  </a:t>
            </a:r>
            <a:r>
              <a:rPr lang="th-TH" altLang="th-TH" sz="3000" b="1" u="sng" dirty="0">
                <a:solidFill>
                  <a:srgbClr val="FF0000"/>
                </a:solidFill>
              </a:rPr>
              <a:t>เว้นแต่ </a:t>
            </a:r>
            <a:r>
              <a:rPr lang="th-TH" altLang="th-TH" sz="3000" b="1" dirty="0"/>
              <a:t>การทำสัญญาตามแบบที่สำนักงานอัยการสูงสุดได้</a:t>
            </a:r>
            <a:r>
              <a:rPr lang="th-TH" altLang="th-TH" sz="3000" b="1" dirty="0">
                <a:solidFill>
                  <a:srgbClr val="0C03BD"/>
                </a:solidFill>
              </a:rPr>
              <a:t>เคยให้ความเห็นชอบมาแล้ว สามารถกระทำได้</a:t>
            </a:r>
          </a:p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000" b="1" dirty="0"/>
              <a:t>หากจำเป็นต้องทำสัญญาเป็น</a:t>
            </a:r>
            <a:r>
              <a:rPr lang="th-TH" altLang="th-TH" sz="3000" b="1" u="sng" dirty="0">
                <a:solidFill>
                  <a:srgbClr val="0C03BD"/>
                </a:solidFill>
              </a:rPr>
              <a:t>ภาษาต่างประเทศ ให้ทำเป็นภาษาอังกฤษ และต้องจัดทำข้อสรุปสาระสำคัญแห่งสัญญาเป็นภาษาไทย </a:t>
            </a:r>
            <a:r>
              <a:rPr lang="th-TH" altLang="th-TH" sz="3000" b="1" dirty="0"/>
              <a:t>ตามหลักเกณฑ์ที่คณะกรรมการนโยบายประกาศกำหนดในราชกิจจา</a:t>
            </a:r>
            <a:r>
              <a:rPr lang="th-TH" altLang="th-TH" sz="3000" b="1" dirty="0" err="1"/>
              <a:t>นุเบกษา</a:t>
            </a:r>
            <a:r>
              <a:rPr lang="th-TH" altLang="th-TH" sz="3000" b="1" dirty="0"/>
              <a:t>  </a:t>
            </a:r>
            <a:r>
              <a:rPr lang="th-TH" altLang="th-TH" sz="3000" b="1" u="sng" dirty="0">
                <a:solidFill>
                  <a:srgbClr val="FF0000"/>
                </a:solidFill>
              </a:rPr>
              <a:t>เว้นแต่</a:t>
            </a:r>
            <a:r>
              <a:rPr lang="th-TH" altLang="th-TH" sz="3000" b="1" dirty="0">
                <a:solidFill>
                  <a:srgbClr val="FF0000"/>
                </a:solidFill>
              </a:rPr>
              <a:t> </a:t>
            </a:r>
            <a:r>
              <a:rPr lang="th-TH" altLang="th-TH" sz="3000" b="1" dirty="0"/>
              <a:t>การทำสัญญาเป็น</a:t>
            </a:r>
            <a:r>
              <a:rPr lang="th-TH" altLang="th-TH" sz="3000" b="1" dirty="0" smtClean="0"/>
              <a:t>ภาษาต่างประเทศตาม</a:t>
            </a:r>
            <a:r>
              <a:rPr lang="th-TH" altLang="th-TH" sz="3000" b="1" dirty="0"/>
              <a:t>แบบสัญญาที่คณะกรรมการนโยบายกำหนด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14642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25624333"/>
              </p:ext>
            </p:extLst>
          </p:nvPr>
        </p:nvGraphicFramePr>
        <p:xfrm>
          <a:off x="468312" y="1202041"/>
          <a:ext cx="8208144" cy="4351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485356" y="188640"/>
            <a:ext cx="2447925" cy="7921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งานบริการ</a:t>
            </a: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16338"/>
            <a:ext cx="200183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60625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468313" y="5229225"/>
            <a:ext cx="8482012" cy="14398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ไม่รวมถึง การจ้างลูกจ้างของหน่วยงานของรัฐ การรับขนในการเดินทางไปราชการหรือปฏิบัติงานของรัฐ การจ้างที่ปรึกษา การจ้างออกแบบและควบคุมงานก่อสร้าง และการจ้างแรงงาน ตาม ป.</a:t>
            </a:r>
            <a:r>
              <a:rPr lang="th-TH" sz="2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พ.พ</a:t>
            </a:r>
            <a:r>
              <a:rPr lang="th-TH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632057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2160240" cy="6445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มาตรา 93 (ต่อ)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27584" y="1341438"/>
            <a:ext cx="7581404" cy="53276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หาก</a:t>
            </a:r>
            <a:r>
              <a:rPr lang="th-TH" altLang="th-TH" sz="2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ไม่ได้ทำสัญญาตามแบบสัญญา  หรือไม่ได้ส่งร่างสัญญา 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ให้สำนักงานอัยการสูงสุดพิจารณาให้ความเห็นชอบก่อน </a:t>
            </a:r>
            <a:r>
              <a:rPr lang="th-TH" altLang="th-TH" sz="2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ให้ส่งสัญญานั้นให้สำนักงานอัยการสูงสุดพิจารณาให้ความเห็นชอบในภายหลังได้  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เมื่อได้รับความเห็นชอบแล้ว หรือ</a:t>
            </a:r>
            <a:r>
              <a:rPr lang="th-TH" altLang="th-TH" sz="2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แก้ไขสัญญา  ตามความเห็นของสำนักงานอัยการสูงสุดแล้ว  </a:t>
            </a:r>
            <a:r>
              <a:rPr lang="th-TH" altLang="th-TH" sz="2800" b="1" u="sng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ให้ถือว่าสัญญานั้นมีผลสมบูรณ์</a:t>
            </a:r>
          </a:p>
          <a:p>
            <a:pPr algn="thaiDi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ที่หน่วยงานของรัฐ</a:t>
            </a:r>
            <a:r>
              <a:rPr lang="th-TH" alt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ไม่ได้ทำสัญญาตามแบบ</a:t>
            </a:r>
            <a:r>
              <a:rPr lang="th-TH" altLang="th-TH" sz="2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 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หรือไม่</a:t>
            </a:r>
            <a:r>
              <a:rPr lang="th-TH" altLang="th-TH" sz="28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แก้ไขสัญญาตามความเห็น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ของสำนักงานอัยการสูงสุด หรือ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คู่สัญญาไม่</a:t>
            </a:r>
            <a:r>
              <a:rPr lang="th-TH" altLang="th-TH" sz="28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ตกลงหรือยินยอมให้แก้ไขสัญญา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ตามความเห็นของสำนักงานอัยการสูงสุด </a:t>
            </a:r>
            <a:r>
              <a:rPr lang="th-TH" alt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หากข้อสัญญาที่แตกต่าง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จากแบบสัญญา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หรือข้อสัญญาที่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ไม่แก้ไขตามความเห็นของสำนักงานอัยการ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สูงสุด 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</a:t>
            </a:r>
            <a:r>
              <a:rPr lang="th-TH" altLang="th-TH" sz="28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ส่วนที่เป็นสาระสำคัญหรือเป็นกรณีผิดพลาดอย่างร้ายแรง</a:t>
            </a:r>
            <a:r>
              <a:rPr lang="th-TH" alt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ตามมาตรา 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104     </a:t>
            </a:r>
            <a:r>
              <a:rPr lang="th-TH" altLang="th-TH" sz="2800" b="1" u="sng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</a:t>
            </a:r>
            <a:r>
              <a:rPr lang="th-TH" altLang="th-TH" sz="2800" b="1" u="sng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ถือว่าสัญญานั้นเป็นโมฆะ</a:t>
            </a:r>
          </a:p>
          <a:p>
            <a:pPr algn="thaiDi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th-TH" altLang="th-TH" sz="28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28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สัญญาและหลักประกัน</a:t>
            </a:r>
          </a:p>
        </p:txBody>
      </p:sp>
      <p:graphicFrame>
        <p:nvGraphicFramePr>
          <p:cNvPr id="22" name="ตัวยึดเนื้อหา 6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52736"/>
          <a:ext cx="8797767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131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3" name="Picture 14" descr="http://www.kittilaw.com/images/article/legisla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669">
            <a:off x="7238210" y="4597464"/>
            <a:ext cx="1580349" cy="1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ncrypted-tbn1.gstatic.com/images?q=tbn:ANd9GcTEIW7P9c5H_ZtiSt8b1wEMI7MtqtrJdKSwrFsfK2kBT5s-UOOuF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608">
            <a:off x="7394112" y="2783678"/>
            <a:ext cx="1402533" cy="10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1906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แบบสัญญาที่คณะกรรมการนโยบายกำหนด</a:t>
            </a:r>
          </a:p>
        </p:txBody>
      </p:sp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132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8863" y="2965920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/>
        </p:nvSpPr>
        <p:spPr>
          <a:xfrm>
            <a:off x="-692188" y="4326273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3288863" y="5686626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/>
          <p:cNvSpPr/>
          <p:nvPr/>
        </p:nvSpPr>
        <p:spPr>
          <a:xfrm>
            <a:off x="-692188" y="7046978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6262114" y="2966597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1102896" y="3807311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62114" y="5687930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359383" y="3987639"/>
            <a:ext cx="4566124" cy="779070"/>
          </a:xfrm>
          <a:custGeom>
            <a:avLst/>
            <a:gdLst>
              <a:gd name="connsiteX0" fmla="*/ 0 w 1603047"/>
              <a:gd name="connsiteY0" fmla="*/ 697326 h 1394651"/>
              <a:gd name="connsiteX1" fmla="*/ 348663 w 1603047"/>
              <a:gd name="connsiteY1" fmla="*/ 0 h 1394651"/>
              <a:gd name="connsiteX2" fmla="*/ 1254384 w 1603047"/>
              <a:gd name="connsiteY2" fmla="*/ 0 h 1394651"/>
              <a:gd name="connsiteX3" fmla="*/ 1603047 w 1603047"/>
              <a:gd name="connsiteY3" fmla="*/ 697326 h 1394651"/>
              <a:gd name="connsiteX4" fmla="*/ 1254384 w 1603047"/>
              <a:gd name="connsiteY4" fmla="*/ 1394651 h 1394651"/>
              <a:gd name="connsiteX5" fmla="*/ 348663 w 1603047"/>
              <a:gd name="connsiteY5" fmla="*/ 1394651 h 1394651"/>
              <a:gd name="connsiteX6" fmla="*/ 0 w 1603047"/>
              <a:gd name="connsiteY6" fmla="*/ 697326 h 139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3047" h="1394651">
                <a:moveTo>
                  <a:pt x="801523" y="0"/>
                </a:moveTo>
                <a:lnTo>
                  <a:pt x="1603047" y="303337"/>
                </a:lnTo>
                <a:lnTo>
                  <a:pt x="1603047" y="1091314"/>
                </a:lnTo>
                <a:lnTo>
                  <a:pt x="801523" y="1394651"/>
                </a:lnTo>
                <a:lnTo>
                  <a:pt x="0" y="1091314"/>
                </a:lnTo>
                <a:lnTo>
                  <a:pt x="0" y="303337"/>
                </a:lnTo>
                <a:lnTo>
                  <a:pt x="80152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-227898"/>
              <a:satOff val="-25338"/>
              <a:lumOff val="378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33" tIns="249808" rIns="217334" bIns="24980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10. </a:t>
            </a: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สัญญาเช่ารถยนต์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145" y="7048596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24173" y="1049071"/>
            <a:ext cx="8949333" cy="5260248"/>
            <a:chOff x="24173" y="1111725"/>
            <a:chExt cx="8949333" cy="5118079"/>
          </a:xfrm>
          <a:solidFill>
            <a:srgbClr val="CCFFCC"/>
          </a:solidFill>
        </p:grpSpPr>
        <p:sp>
          <p:nvSpPr>
            <p:cNvPr id="25" name="Freeform 24"/>
            <p:cNvSpPr/>
            <p:nvPr/>
          </p:nvSpPr>
          <p:spPr>
            <a:xfrm>
              <a:off x="4349126" y="2592442"/>
              <a:ext cx="4462674" cy="734009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6.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สัญญาจ้างบริการบำรุงรักษา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และซ่อมแซมแก้ไขคอมพิวเตอร์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378682" y="4707200"/>
              <a:ext cx="4462675" cy="73922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12. 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สัญญาซื้อขายคอมพิวเตอร์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4413762" y="1111725"/>
              <a:ext cx="4559744" cy="613916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4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สัญญาซื้อขาย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390452" y="3287568"/>
              <a:ext cx="4490580" cy="754432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8.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สัญญาจ้างให้บริการรักษาความปลอดภัย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1637" y="5489049"/>
              <a:ext cx="4471399" cy="740755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14. </a:t>
              </a: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สัญญาจ้างผู้เชี่ยวชาญรายบุคคล </a:t>
              </a:r>
              <a:b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หรือจ้างบริษัทที่ปรึกษา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00591" y="1765522"/>
              <a:ext cx="4559744" cy="801338"/>
              <a:chOff x="4183157" y="2685079"/>
              <a:chExt cx="4960842" cy="801338"/>
            </a:xfrm>
            <a:grpFill/>
          </p:grpSpPr>
          <p:sp>
            <p:nvSpPr>
              <p:cNvPr id="47" name="Hexagon 46"/>
              <p:cNvSpPr/>
              <p:nvPr/>
            </p:nvSpPr>
            <p:spPr>
              <a:xfrm rot="5400000">
                <a:off x="6262909" y="605327"/>
                <a:ext cx="801338" cy="496084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/>
              <p:nvPr/>
            </p:nvSpPr>
            <p:spPr>
              <a:xfrm>
                <a:off x="4948583" y="2813910"/>
                <a:ext cx="3588782" cy="511894"/>
              </a:xfrm>
              <a:prstGeom prst="rect">
                <a:avLst/>
              </a:prstGeom>
              <a:noFill/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 สัญญาซื้อขายและอนุญาตให้ใช้สิทธิในโปรแกรมคอมพิวเตอร์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233212" y="1111725"/>
              <a:ext cx="4148426" cy="6139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1. สัญญาจ้างก่อสร้าง 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4868" y="2566860"/>
              <a:ext cx="4246769" cy="807165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5863" tIns="318332" rIns="285863" bIns="318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สัญญาเช่าคอมพิวเตอร์ 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22533" y="4005984"/>
              <a:ext cx="4246770" cy="7012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9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สัญญาแลกเปลี่ยน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217120" y="1745591"/>
              <a:ext cx="4173332" cy="821269"/>
            </a:xfrm>
            <a:custGeom>
              <a:avLst/>
              <a:gdLst>
                <a:gd name="connsiteX0" fmla="*/ 0 w 1603047"/>
                <a:gd name="connsiteY0" fmla="*/ 777720 h 1555440"/>
                <a:gd name="connsiteX1" fmla="*/ 388860 w 1603047"/>
                <a:gd name="connsiteY1" fmla="*/ 0 h 1555440"/>
                <a:gd name="connsiteX2" fmla="*/ 1214187 w 1603047"/>
                <a:gd name="connsiteY2" fmla="*/ 0 h 1555440"/>
                <a:gd name="connsiteX3" fmla="*/ 1603047 w 1603047"/>
                <a:gd name="connsiteY3" fmla="*/ 777720 h 1555440"/>
                <a:gd name="connsiteX4" fmla="*/ 1214187 w 1603047"/>
                <a:gd name="connsiteY4" fmla="*/ 1555440 h 1555440"/>
                <a:gd name="connsiteX5" fmla="*/ 388860 w 1603047"/>
                <a:gd name="connsiteY5" fmla="*/ 1555440 h 1555440"/>
                <a:gd name="connsiteX6" fmla="*/ 0 w 1603047"/>
                <a:gd name="connsiteY6" fmla="*/ 777720 h 15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555440">
                  <a:moveTo>
                    <a:pt x="801524" y="0"/>
                  </a:moveTo>
                  <a:lnTo>
                    <a:pt x="1603046" y="377312"/>
                  </a:lnTo>
                  <a:lnTo>
                    <a:pt x="1603046" y="1178128"/>
                  </a:lnTo>
                  <a:lnTo>
                    <a:pt x="801524" y="1555440"/>
                  </a:lnTo>
                  <a:lnTo>
                    <a:pt x="1" y="1178128"/>
                  </a:lnTo>
                  <a:lnTo>
                    <a:pt x="1" y="377312"/>
                  </a:lnTo>
                  <a:lnTo>
                    <a:pt x="80152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591" tIns="339408" rIns="331592" bIns="3394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สัญญาจะซื้อจะขายราคา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คงที่ไม่จำกัดปริมาณ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22534" y="3326451"/>
              <a:ext cx="4226592" cy="679534"/>
            </a:xfrm>
            <a:custGeom>
              <a:avLst/>
              <a:gdLst>
                <a:gd name="connsiteX0" fmla="*/ 0 w 1603047"/>
                <a:gd name="connsiteY0" fmla="*/ 698525 h 1397049"/>
                <a:gd name="connsiteX1" fmla="*/ 349262 w 1603047"/>
                <a:gd name="connsiteY1" fmla="*/ 0 h 1397049"/>
                <a:gd name="connsiteX2" fmla="*/ 1253785 w 1603047"/>
                <a:gd name="connsiteY2" fmla="*/ 0 h 1397049"/>
                <a:gd name="connsiteX3" fmla="*/ 1603047 w 1603047"/>
                <a:gd name="connsiteY3" fmla="*/ 698525 h 1397049"/>
                <a:gd name="connsiteX4" fmla="*/ 1253785 w 1603047"/>
                <a:gd name="connsiteY4" fmla="*/ 1397049 h 1397049"/>
                <a:gd name="connsiteX5" fmla="*/ 349262 w 1603047"/>
                <a:gd name="connsiteY5" fmla="*/ 1397049 h 1397049"/>
                <a:gd name="connsiteX6" fmla="*/ 0 w 1603047"/>
                <a:gd name="connsiteY6" fmla="*/ 698525 h 139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7049">
                  <a:moveTo>
                    <a:pt x="801523" y="0"/>
                  </a:moveTo>
                  <a:lnTo>
                    <a:pt x="1603047" y="304380"/>
                  </a:lnTo>
                  <a:lnTo>
                    <a:pt x="1603047" y="1092669"/>
                  </a:lnTo>
                  <a:lnTo>
                    <a:pt x="801523" y="1397049"/>
                  </a:lnTo>
                  <a:lnTo>
                    <a:pt x="0" y="1092669"/>
                  </a:lnTo>
                  <a:lnTo>
                    <a:pt x="0" y="304380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081" tIns="326208" rIns="294081" bIns="326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7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สัญญาจ้างทำความสะอาดอาคาร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257" y="4768162"/>
              <a:ext cx="4175869" cy="653610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11.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สัญญาเช่าเครื่องถ่ายเอกสาร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173" y="5464523"/>
              <a:ext cx="4324953" cy="765281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สัญญาจ้างออกแบบ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และควบคุมงานก่อสร้าง</a:t>
              </a:r>
            </a:p>
          </p:txBody>
        </p:sp>
      </p:grpSp>
      <p:sp>
        <p:nvSpPr>
          <p:cNvPr id="46" name="Hexagon 6"/>
          <p:cNvSpPr/>
          <p:nvPr/>
        </p:nvSpPr>
        <p:spPr>
          <a:xfrm>
            <a:off x="7427402" y="4288225"/>
            <a:ext cx="959763" cy="11031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endParaRPr lang="th-TH" sz="1900" dirty="0">
              <a:solidFill>
                <a:srgbClr val="FFFF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9154" name="Picture 2" descr="ผลการค้นหารูปภาพสำหรับ สัญญา การ์ตู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626" y="6048686"/>
            <a:ext cx="938712" cy="809314"/>
          </a:xfrm>
          <a:prstGeom prst="rect">
            <a:avLst/>
          </a:prstGeom>
          <a:noFill/>
        </p:spPr>
      </p:pic>
      <p:pic>
        <p:nvPicPr>
          <p:cNvPr id="35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6238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60297" y="171450"/>
            <a:ext cx="6739016" cy="520700"/>
          </a:xfrm>
          <a:solidFill>
            <a:schemeClr val="accent2">
              <a:lumMod val="20000"/>
              <a:lumOff val="80000"/>
            </a:schemeClr>
          </a:solidFill>
          <a:ln w="28575">
            <a:prstDash val="sysDash"/>
          </a:ln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th-TH" altLang="th-TH" sz="3000" b="1" dirty="0" smtClean="0">
                <a:ln>
                  <a:noFill/>
                </a:ln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การจัดทำข้อตกลงเป็นหนังสือ </a:t>
            </a:r>
            <a:r>
              <a:rPr lang="th-TH" altLang="th-TH" sz="2500" b="1" dirty="0" smtClean="0">
                <a:ln>
                  <a:noFill/>
                </a:ln>
                <a:latin typeface="Angsana New" panose="02020603050405020304" pitchFamily="18" charset="-34"/>
                <a:cs typeface="Angsana New" panose="02020603050405020304" pitchFamily="18" charset="-34"/>
              </a:rPr>
              <a:t>(มาตรา 96)</a:t>
            </a:r>
            <a:endParaRPr lang="th-TH" sz="25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485775" y="1484313"/>
            <a:ext cx="8504238" cy="25542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342900" lvl="1" indent="-342900" eaLnBrk="1" hangingPunct="1">
              <a:spcBef>
                <a:spcPct val="0"/>
              </a:spcBef>
              <a:buClrTx/>
              <a:buFont typeface="Wingdings 3" panose="05040102010807070707" pitchFamily="18" charset="2"/>
              <a:buAutoNum type="arabicPeriod"/>
              <a:defRPr/>
            </a:pP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1.1  </a:t>
            </a:r>
            <a:r>
              <a:rPr lang="th-TH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การจัด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ซื้อจัดจ้างโดยวิธีคัดเลือก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       - กรณีที่มีความจำเป็นเร่งด่วนที่ต้องใช้พัสดุนั้น  ตามมาตรา 56 (1) (ค) 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1.2   </a:t>
            </a:r>
            <a:r>
              <a:rPr lang="th-TH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การจัด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ซื้อจัดจ้างโดยวิธีเฉพาะเจาะจง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       - กรณีมีวงเงินในการจัดซื้อจัดจ้างครั้งหนึ่งไม่เกินวงเงินตามที่กำหนดในกฎกระทรวง ตามมาตรา 56 (2) (ข)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        - กรณีมีความจำเป็นต้องใช้พัสดุนั้นโดยฉุกเฉิน เนื่องจากอุบัติภัยหรือภัยธรรมชาติ ตามมาตรา 56 (2) (ง) 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       - กรณีเป็นพัสดุที่จะขายทอดตลาด ตามมาตรา 56 (2) (ฉ) 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1.3 การจ้างที่ปรึกษาโดยวิธีเฉพาะเจาะจง</a:t>
            </a:r>
          </a:p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UPC" pitchFamily="18" charset="-34"/>
                <a:cs typeface="AngsanaUPC" pitchFamily="18" charset="-34"/>
              </a:rPr>
              <a:t>               - กรณีงานจ้างที่มีวงเงินค่าจ้างครั้งหนึ่งไม่เกินวงเงินตามที่กำหนดในกฎกระทราวง  ตามมาตรา 70 (3) (ข)</a:t>
            </a:r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504825" y="4121150"/>
            <a:ext cx="2655888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2. </a:t>
            </a:r>
            <a:r>
              <a:rPr 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การจัดซื้อจัดจ้างจากหน่วยงานรัฐ</a:t>
            </a:r>
            <a:endParaRPr lang="th-TH" sz="2000" b="1" dirty="0" smtClean="0">
              <a:latin typeface="Angsana New" panose="02020603050405020304" pitchFamily="18" charset="-34"/>
            </a:endParaRP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498475" y="4624388"/>
            <a:ext cx="741680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3. </a:t>
            </a:r>
            <a:r>
              <a:rPr lang="th-TH" sz="20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กรณีที่คู่สัญญาสามารถส่งมอบพัสดุได้ครบถ้วนภายใน 5 วันทำการ นับแต่วันถัดจากวันทำข้อตกลง</a:t>
            </a:r>
            <a:endParaRPr lang="th-TH" sz="2000" b="1" dirty="0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468313" y="5157788"/>
            <a:ext cx="676275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4. </a:t>
            </a:r>
            <a:r>
              <a:rPr 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การเช่าที่ผู้เช่าไม่ต้องเสียเงินอื่นใดนอกจากค่าเช่า</a:t>
            </a:r>
            <a:endParaRPr lang="th-TH" sz="2000" b="1" dirty="0" smtClean="0">
              <a:latin typeface="Angsana New" panose="02020603050405020304" pitchFamily="18" charset="-34"/>
            </a:endParaRPr>
          </a:p>
        </p:txBody>
      </p:sp>
      <p:sp>
        <p:nvSpPr>
          <p:cNvPr id="9" name="TextBox 35"/>
          <p:cNvSpPr txBox="1">
            <a:spLocks noChangeArrowheads="1"/>
          </p:cNvSpPr>
          <p:nvPr/>
        </p:nvSpPr>
        <p:spPr bwMode="auto">
          <a:xfrm>
            <a:off x="485775" y="5643563"/>
            <a:ext cx="676275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5. </a:t>
            </a:r>
            <a:r>
              <a:rPr 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</a:rPr>
              <a:t>กรณีอื่นตามที่คณะกรรมการนโยบายประกาศในราชกิจจา</a:t>
            </a:r>
            <a:r>
              <a:rPr lang="th-TH" sz="2000" b="1" dirty="0" err="1" smtClean="0">
                <a:solidFill>
                  <a:schemeClr val="tx1"/>
                </a:solidFill>
                <a:latin typeface="Angsana New" panose="02020603050405020304" pitchFamily="18" charset="-34"/>
              </a:rPr>
              <a:t>นุเบกษา</a:t>
            </a:r>
            <a:endParaRPr lang="th-TH" sz="2000" b="1" dirty="0" smtClean="0">
              <a:latin typeface="Angsana New" panose="02020603050405020304" pitchFamily="18" charset="-34"/>
            </a:endParaRPr>
          </a:p>
        </p:txBody>
      </p:sp>
      <p:pic>
        <p:nvPicPr>
          <p:cNvPr id="8807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321175"/>
            <a:ext cx="1001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/>
          <p:nvPr/>
        </p:nvSpPr>
        <p:spPr>
          <a:xfrm>
            <a:off x="460297" y="6102202"/>
            <a:ext cx="8504732" cy="6979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1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** </a:t>
            </a:r>
            <a:r>
              <a:rPr lang="th-TH" sz="2100" b="1" dirty="0" err="1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sz="21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ซื้อจัดจ้าง </a:t>
            </a:r>
            <a:r>
              <a:rPr lang="th-TH" sz="2100" b="1" u="sng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วงเงินเล็กน้อย </a:t>
            </a:r>
            <a:r>
              <a:rPr lang="th-TH" sz="21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ตามที่กำหนดในกฎกระทรวง จะไม่ทำข้อตกลงเป็นหนังสือไว้ต่อกันก็ได้ </a:t>
            </a:r>
          </a:p>
          <a:p>
            <a:pPr algn="ctr">
              <a:defRPr/>
            </a:pPr>
            <a:r>
              <a:rPr lang="th-TH" sz="21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แต่ต้องมีหลักฐานใน</a:t>
            </a:r>
            <a:r>
              <a:rPr lang="th-TH" sz="2100" b="1" dirty="0" err="1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</a:t>
            </a:r>
            <a:r>
              <a:rPr lang="th-TH" sz="21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ซื้อจัดจ้างครั้งนั้น **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85775" y="714872"/>
            <a:ext cx="8479254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th-TH" altLang="en-US" sz="2200" b="1" dirty="0">
                <a:latin typeface="Angsana New" pitchFamily="18" charset="-34"/>
                <a:cs typeface="Angsana New" pitchFamily="18" charset="-34"/>
              </a:rPr>
              <a:t>หน่วยงานรัฐ</a:t>
            </a:r>
            <a:r>
              <a:rPr lang="th-TH" altLang="en-US" sz="2200" b="1" i="1" u="sng" dirty="0">
                <a:solidFill>
                  <a:srgbClr val="0C03BD"/>
                </a:solidFill>
                <a:latin typeface="Angsana New" pitchFamily="18" charset="-34"/>
                <a:cs typeface="Angsana New" pitchFamily="18" charset="-34"/>
              </a:rPr>
              <a:t>อาจทำข้อตกลงเป็นหนังสือ</a:t>
            </a:r>
            <a:r>
              <a:rPr lang="th-TH" altLang="en-US" sz="2200" b="1" dirty="0">
                <a:latin typeface="Angsana New" pitchFamily="18" charset="-34"/>
                <a:cs typeface="Angsana New" pitchFamily="18" charset="-34"/>
              </a:rPr>
              <a:t>โดยไม่ทำตามแบบสัญญาที่คณะกรรมการนโยบายกำหนดก็ได้ ในกรณีดังต่อไปนี้</a:t>
            </a:r>
          </a:p>
        </p:txBody>
      </p:sp>
    </p:spTree>
    <p:extLst>
      <p:ext uri="{BB962C8B-B14F-4D97-AF65-F5344CB8AC3E}">
        <p14:creationId xmlns:p14="http://schemas.microsoft.com/office/powerpoint/2010/main" val="28388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124745"/>
            <a:ext cx="8380040" cy="2520280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/>
              <a:t>การลงนามในสัญญาในการซื้อหรือจ้าง เป็นอำนาจของหัวหน้าหน่วยงานของรัฐ</a:t>
            </a:r>
            <a:br>
              <a:rPr lang="th-TH" sz="3200" dirty="0"/>
            </a:br>
            <a:r>
              <a:rPr lang="th-TH" sz="3200" dirty="0"/>
              <a:t>      </a:t>
            </a:r>
            <a:r>
              <a:rPr lang="th-TH" sz="3200" dirty="0">
                <a:solidFill>
                  <a:srgbClr val="FF0000"/>
                </a:solidFill>
              </a:rPr>
              <a:t>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endParaRPr lang="th-TH" sz="32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5096" y="3284984"/>
            <a:ext cx="8460432" cy="150018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การแก้ไขสัญญาหรือข้อตกลงตามมาตรา 97 ต้องอยู่ภายในขอบข่ายแห่งวัตถุประสงค์เดิมของสัญญาหรือข้อตกลงนั้น </a:t>
            </a: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โดยหน่วยงานของรัฐต้องพิจารณาเปรียบเทียบคุณภาพของพัสดุ หรือรายละเอียดของงาน รวมทั้งราคาของพัสดุหรืองานตามสัญญาหรือข้อตกลงกับพัสดุที่จะทำการแก้ไขนั้นก่อนแก้ไขสัญญาหรือข้อตกลงด้วย</a:t>
            </a:r>
            <a:b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6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การทำสัญญา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134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125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13"/>
          <p:cNvSpPr>
            <a:spLocks noChangeArrowheads="1"/>
          </p:cNvSpPr>
          <p:nvPr/>
        </p:nvSpPr>
        <p:spPr bwMode="auto">
          <a:xfrm>
            <a:off x="360718" y="1295400"/>
            <a:ext cx="8600475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4400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มาตรา </a:t>
            </a:r>
            <a:r>
              <a:rPr lang="en-US" altLang="th-TH" sz="4400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66 </a:t>
            </a:r>
            <a:r>
              <a:rPr lang="th-TH" altLang="th-TH" sz="4400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วรรค 2</a:t>
            </a: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th-TH" altLang="th-TH" sz="4400" b="1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การลงนามในสัญญาจะกระทำได้ต่อเมื่อ ล่วงพ้นระยะเวลาอุทธรณ์  และไม่มีผู้ใดอุทธรณ์ ตามมาตรา </a:t>
            </a:r>
            <a:r>
              <a:rPr lang="en-US" altLang="th-TH" sz="4400" b="1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117</a:t>
            </a:r>
            <a:endParaRPr lang="th-TH" altLang="th-TH" sz="4400" b="1" dirty="0" smtClean="0">
              <a:solidFill>
                <a:srgbClr val="C00000"/>
              </a:solidFill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313013" y="3657600"/>
            <a:ext cx="1482541" cy="578918"/>
            <a:chOff x="2486785" y="2027303"/>
            <a:chExt cx="1744166" cy="714009"/>
          </a:xfrm>
          <a:scene3d>
            <a:camera prst="orthographicFront"/>
            <a:lightRig rig="flat" dir="t"/>
          </a:scene3d>
        </p:grpSpPr>
        <p:sp>
          <p:nvSpPr>
            <p:cNvPr id="11" name="สี่เหลี่ยมผืนผ้ามุมมน 10"/>
            <p:cNvSpPr/>
            <p:nvPr/>
          </p:nvSpPr>
          <p:spPr>
            <a:xfrm>
              <a:off x="2520279" y="2027303"/>
              <a:ext cx="1609591" cy="714009"/>
            </a:xfrm>
            <a:prstGeom prst="roundRect">
              <a:avLst/>
            </a:prstGeom>
            <a:solidFill>
              <a:srgbClr val="C00000"/>
            </a:solidFill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สี่เหลี่ยมผืนผ้ามุมมน 4"/>
            <p:cNvSpPr/>
            <p:nvPr/>
          </p:nvSpPr>
          <p:spPr>
            <a:xfrm>
              <a:off x="2486785" y="2062157"/>
              <a:ext cx="1744166" cy="644299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67640" tIns="167640" rIns="167640" bIns="167640" spcCol="1270" anchor="ctr"/>
            <a:lstStyle/>
            <a:p>
              <a:pPr algn="ctr"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เว้นแต่</a:t>
              </a:r>
            </a:p>
          </p:txBody>
        </p:sp>
      </p:grp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1859226" y="3657600"/>
            <a:ext cx="7101967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1.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การจัดซื้อจัดจ้างที่มีความจำเป็นเร่งด่วน ตามมาตรา </a:t>
            </a: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56 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1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) (ค)</a:t>
            </a: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1868048" y="4860409"/>
            <a:ext cx="708432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2</a:t>
            </a: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การจัดซื้อจัดจ้างโดยวิธีเฉพาะเจาะจง </a:t>
            </a:r>
          </a:p>
        </p:txBody>
      </p: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1868048" y="5638800"/>
            <a:ext cx="7119674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3.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การจัดซื้อจัดจ้างที่มีวงเงินเล็กน้อยตามที่กำหนดในกฎกระทรวง  (ไม่เกิน </a:t>
            </a: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แสน) ตามมาตรา </a:t>
            </a:r>
            <a:r>
              <a:rPr lang="en-US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96 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วรรค 2</a:t>
            </a: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4718" y="4469945"/>
            <a:ext cx="1292748" cy="13657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0"/>
          </a:effectLst>
          <a:extLst/>
        </p:spPr>
      </p:pic>
      <p:grpSp>
        <p:nvGrpSpPr>
          <p:cNvPr id="17" name="Group 16"/>
          <p:cNvGrpSpPr/>
          <p:nvPr/>
        </p:nvGrpSpPr>
        <p:grpSpPr>
          <a:xfrm>
            <a:off x="360718" y="304800"/>
            <a:ext cx="8600475" cy="838200"/>
            <a:chOff x="0" y="97258"/>
            <a:chExt cx="8376771" cy="46902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97258"/>
              <a:ext cx="8376771" cy="469021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2896" y="120154"/>
              <a:ext cx="8330979" cy="4232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774" tIns="0" rIns="232774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4400" b="1" kern="1200" dirty="0" smtClean="0">
                  <a:latin typeface="AngsanaUPC" pitchFamily="18" charset="-34"/>
                  <a:cs typeface="AngsanaUPC" pitchFamily="18" charset="-34"/>
                </a:rPr>
                <a:t>การลงนามในสัญญา</a:t>
              </a:r>
              <a:endParaRPr lang="th-TH" sz="4400" b="1" kern="1200" dirty="0">
                <a:latin typeface="AngsanaUPC" pitchFamily="18" charset="-34"/>
                <a:cs typeface="Angsan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4"/>
          <p:cNvSpPr/>
          <p:nvPr/>
        </p:nvSpPr>
        <p:spPr>
          <a:xfrm>
            <a:off x="473075" y="412315"/>
            <a:ext cx="1462314" cy="14478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th-TH" sz="4000" b="1" i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หลัก</a:t>
            </a:r>
            <a:r>
              <a:rPr lang="en-US" sz="4000" b="1" i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:</a:t>
            </a:r>
          </a:p>
        </p:txBody>
      </p:sp>
      <p:sp>
        <p:nvSpPr>
          <p:cNvPr id="880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3361210-349D-41A6-8A45-D1C7FBA61037}" type="slidenum"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136</a:t>
            </a:fld>
            <a:endParaRPr lang="en-US" sz="1200" smtClean="0">
              <a:solidFill>
                <a:srgbClr val="898989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4342" name="AutoShape 4"/>
          <p:cNvSpPr>
            <a:spLocks noChangeArrowheads="1"/>
          </p:cNvSpPr>
          <p:nvPr/>
        </p:nvSpPr>
        <p:spPr bwMode="auto">
          <a:xfrm>
            <a:off x="3581400" y="255588"/>
            <a:ext cx="5243513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ผลของสัญญา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14286" y="1700808"/>
            <a:ext cx="7010400" cy="846386"/>
          </a:xfrm>
          <a:prstGeom prst="rect">
            <a:avLst/>
          </a:prstGeom>
          <a:ln>
            <a:headEnd/>
            <a:tailEnd/>
          </a:ln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endParaRPr lang="th-TH" sz="8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40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มีผลตั้งแต่วันลงนามในสัญญาเป็นต้นไป</a:t>
            </a:r>
          </a:p>
          <a:p>
            <a:pPr algn="ctr" eaLnBrk="0" hangingPunct="0">
              <a:defRPr/>
            </a:pPr>
            <a:endParaRPr lang="th-TH" sz="8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88072" name="รูปภาพ 8" descr="images (4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340225"/>
            <a:ext cx="8731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มุมมน 11"/>
          <p:cNvSpPr/>
          <p:nvPr/>
        </p:nvSpPr>
        <p:spPr>
          <a:xfrm>
            <a:off x="1981200" y="2936927"/>
            <a:ext cx="6705600" cy="3372393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ให้หน่วยงานของรัฐส่งสำเนาสัญญาหรือข้อตกลงเป็นหนังสือ ซึ่งมีมูลค่าตั้งแต่ 1 ล้านบาทขึ้นไป ให้สำนักงานการตรวจเงินแผ่นดิน และกรมสรรพากรภายใน 30 วัน นับแต่วันทำสัญญาหรือข้อตกลง หรือ</a:t>
            </a:r>
            <a:r>
              <a:rPr lang="th-T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ตามวิธีการที่กรมบัญชีกลางกำหนด</a:t>
            </a:r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99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83768" y="3861048"/>
            <a:ext cx="6530280" cy="2308324"/>
          </a:xfrm>
          <a:prstGeom prst="rect">
            <a:avLst/>
          </a:prstGeom>
          <a:solidFill>
            <a:srgbClr val="FFC000"/>
          </a:solidFill>
          <a:ln w="38100">
            <a:noFill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กรณีจำเป็น ไม่ทำให้ราชการเสียประโยชน์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 กรณีแก้ไขเพื่อประโยชน์ของทางราชการ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 เป็นการแก้ไขตามความเห็นของสำนักงานอัยการสูงสุด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2290227"/>
            <a:ext cx="4755232" cy="1138773"/>
          </a:xfrm>
          <a:prstGeom prst="rect">
            <a:avLst/>
          </a:prstGeom>
          <a:ln>
            <a:headEnd/>
            <a:tailEnd/>
          </a:ln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endParaRPr lang="th-TH" sz="1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algn="ctr" eaLnBrk="0" hangingPunct="0">
              <a:defRPr/>
            </a:pPr>
            <a:r>
              <a:rPr lang="th-TH" sz="48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ห้ามแก้ไข เปลี่ยนแปลง</a:t>
            </a:r>
          </a:p>
          <a:p>
            <a:pPr algn="ctr" eaLnBrk="0" hangingPunct="0">
              <a:defRPr/>
            </a:pPr>
            <a:endParaRPr lang="th-TH" sz="1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ม้วนกระดาษแนวนอน 3"/>
          <p:cNvSpPr/>
          <p:nvPr/>
        </p:nvSpPr>
        <p:spPr>
          <a:xfrm>
            <a:off x="304800" y="0"/>
            <a:ext cx="8588375" cy="1700213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th-TH" sz="4000" b="1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การแก้ไขเปลี่ยนแปลงสัญญา หรือข้อตกลง </a:t>
            </a:r>
          </a:p>
          <a:p>
            <a:pPr eaLnBrk="0" hangingPunct="0">
              <a:defRPr/>
            </a:pPr>
            <a:r>
              <a:rPr lang="th-TH" sz="4000" b="1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(ข้อ ๑๖๕ และมาตรา ๙๗ )</a:t>
            </a:r>
          </a:p>
        </p:txBody>
      </p:sp>
      <p:sp>
        <p:nvSpPr>
          <p:cNvPr id="5" name="วงรี 4"/>
          <p:cNvSpPr/>
          <p:nvPr/>
        </p:nvSpPr>
        <p:spPr>
          <a:xfrm>
            <a:off x="6705600" y="1371600"/>
            <a:ext cx="1524000" cy="14478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th-TH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หลัก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: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253925" y="3276600"/>
            <a:ext cx="2224336" cy="2133600"/>
          </a:xfrm>
          <a:prstGeom prst="ellipse">
            <a:avLst/>
          </a:prstGeom>
          <a:solidFill>
            <a:srgbClr val="FFFF99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th-TH" sz="4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ข้อยกเว้น</a:t>
            </a:r>
            <a:r>
              <a:rPr lang="en-US" sz="4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pic>
        <p:nvPicPr>
          <p:cNvPr id="113675" name="รูปภาพ 8" descr="images (4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16160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8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495300" y="1628800"/>
            <a:ext cx="8207375" cy="4897289"/>
          </a:xfrm>
        </p:spPr>
        <p:txBody>
          <a:bodyPr/>
          <a:lstStyle/>
          <a:p>
            <a:pPr indent="0" algn="thaiDist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สัญญาหรือข้อตกลงเป็นหนังสือที่ได้ </a:t>
            </a:r>
            <a:r>
              <a:rPr lang="th-TH" sz="26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ลงนามแล้วจะแก้ไขไม่ได้ </a:t>
            </a:r>
            <a:endParaRPr lang="th-TH" sz="2600" b="1" u="sng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600" b="1" i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</a:t>
            </a: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ในกรณีดังต่อไปนี้</a:t>
            </a:r>
            <a:r>
              <a:rPr lang="th-TH" sz="26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ให้อยู่ในดุลพินิจของผู้มีอำนาจที่จะพิจารณาอนุมัติให้แก้ไขได้</a:t>
            </a:r>
            <a:endParaRPr lang="en-US" sz="26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6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(1) </a:t>
            </a: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เป็นการแก้ไขตามมาตรา 93 วรรคห้า </a:t>
            </a:r>
            <a:r>
              <a:rPr lang="th-TH" sz="2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26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2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กรณีไม่ได้ทำสัญญาตามแบบที่กำหนด หรือไม่ได้ส่งร่างสัญญาให้สำนักงานอัยการสูงสุดพิจารณาก่อน</a:t>
            </a:r>
            <a:br>
              <a:rPr lang="th-TH" sz="22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ให้ส่งสัญญาให้สำนักงานอัยการสูงสุดพิจารณาภายหลังได้ เมื่อสำนักงานอัยการสูงสุดพิจารณา</a:t>
            </a:r>
            <a:br>
              <a:rPr lang="th-TH" sz="22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ให้ความเห็นชอบแล้ว หรือเมื่อสำนักงานอัยการสูงสุดพิจารณาเห็นชอบแต่</a:t>
            </a:r>
            <a:r>
              <a:rPr lang="th-TH" sz="22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ให้แก้ไขสัญญา ถ้าแก้ไขให้เป็นไปตามความเห็นของสำนักงานอัยการสูงสุด ให้ถือว่าสัญญานั้นมีผลสมบูรณ์</a:t>
            </a:r>
            <a:endParaRPr lang="en-US" sz="2200" b="1" u="sng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(2) ในกรณีที่มีความจำเป็นต้องแก้ไขสัญญาหรือข้อตกลง </a:t>
            </a:r>
            <a:r>
              <a:rPr lang="th-TH" sz="2600" b="1" spc="-2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หากการแก้ไขนั้นไม่ทำให้หน่วยงานของรัฐ</a:t>
            </a: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เสียประโยชน์ </a:t>
            </a:r>
            <a:endParaRPr lang="en-US" sz="26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(3) เป็นการแก้ไขเพื่อประโยชน์แก่หน่วยงานของรัฐหรือประโยชน์สาธารณะ</a:t>
            </a:r>
            <a:endParaRPr lang="en-US" sz="26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(4) กรณีอื่นตามที่กำหนดในกฎกระทรวง</a:t>
            </a:r>
            <a:endParaRPr lang="en-US" sz="26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th-TH" sz="2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</a:t>
            </a:r>
            <a:endParaRPr lang="en-US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7" y="332656"/>
            <a:ext cx="6718052" cy="1008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พ.รบ. มาตรา 97  การ</a:t>
            </a:r>
            <a:r>
              <a:rPr lang="th-TH" altLang="th-TH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แก้ไข</a:t>
            </a:r>
            <a:r>
              <a:rPr lang="th-TH" altLang="th-TH" sz="3600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สัญญา</a:t>
            </a:r>
            <a:endParaRPr lang="th-TH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611188" y="2924944"/>
            <a:ext cx="144462" cy="1223962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Right Brace 6"/>
          <p:cNvSpPr/>
          <p:nvPr/>
        </p:nvSpPr>
        <p:spPr>
          <a:xfrm>
            <a:off x="8748733" y="2924944"/>
            <a:ext cx="190500" cy="1223962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2801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565" y="1628800"/>
            <a:ext cx="8655915" cy="4752528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</a:t>
            </a:r>
            <a:b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</a:t>
            </a:r>
            <a: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การแก้ไขสัญญา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/>
              <a:t>139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38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963863" y="-1587"/>
            <a:ext cx="3094037" cy="91916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งานก่อสร้าง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826741" y="752524"/>
          <a:ext cx="7488832" cy="51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91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917575"/>
            <a:ext cx="13731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4468813"/>
            <a:ext cx="135731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25763"/>
            <a:ext cx="13874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4212289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405438" y="752475"/>
            <a:ext cx="2478930" cy="12366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อาคารที่ทำการ โรงพยาบาล โรงเรียน สนามกีฬา  เสาธง รั้ว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7545" y="2133600"/>
            <a:ext cx="3299594" cy="2159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ประปา ไฟฟ้า สื่อสาร </a:t>
            </a:r>
            <a:r>
              <a:rPr lang="th-TH" sz="2000" b="1" spc="-5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โทรคมนาคม การระบายน้ำ 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การขนส่งทางท่อ 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ทางบก ทางน้ำ ทางเรือ ทางอากาศ</a:t>
            </a: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หรือทางราง หรือการอื่นที่เกี่ยวข้องซึ่งดำเนินการในระดับพื้นดิน    </a:t>
            </a:r>
            <a:r>
              <a:rPr lang="th-TH" sz="2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ใต้</a:t>
            </a:r>
            <a:r>
              <a:rPr lang="th-TH" sz="2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พื้นดิน และเหนือพื้นดิน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250825" y="6075363"/>
            <a:ext cx="8713788" cy="5699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รวมทั้ง งานบริการที่รวมอยู่ในงานก่อสร้างนั้นด้วย แต่มูลค่าของงานบริการต้องไม่สูงกว่ามูลค่าของงานก่อสร้างนั้น</a:t>
            </a:r>
          </a:p>
        </p:txBody>
      </p:sp>
    </p:spTree>
    <p:extLst>
      <p:ext uri="{BB962C8B-B14F-4D97-AF65-F5344CB8AC3E}">
        <p14:creationId xmlns:p14="http://schemas.microsoft.com/office/powerpoint/2010/main" val="250785640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้วนกระดาษแนวนอน 3"/>
          <p:cNvSpPr/>
          <p:nvPr/>
        </p:nvSpPr>
        <p:spPr>
          <a:xfrm>
            <a:off x="179388" y="30163"/>
            <a:ext cx="8785225" cy="1143000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การแก้ไขสัญญา 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กรณีกระทบกับวงเงินตามสัญญา/ข้อตกลง</a:t>
            </a: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586038" y="1338263"/>
            <a:ext cx="3109912" cy="129857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AngsanaUPC" pitchFamily="18" charset="-34"/>
              </a:rPr>
              <a:t>การอนุมัติให้แก้ไขเปลี่ยนแปลงสัญญา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299200" y="3284538"/>
            <a:ext cx="2519363" cy="12001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AngsanaUPC" pitchFamily="18" charset="-34"/>
              </a:rPr>
              <a:t>หัวหน้าหน่วยงานของรัฐ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308725" y="1387475"/>
            <a:ext cx="2519363" cy="12001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AngsanaUPC" pitchFamily="18" charset="-34"/>
              </a:rPr>
              <a:t>การลงนามแก้ไขสัญญา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สี่เหลี่ยมมุมมน 4"/>
          <p:cNvSpPr/>
          <p:nvPr/>
        </p:nvSpPr>
        <p:spPr>
          <a:xfrm>
            <a:off x="2586038" y="2974975"/>
            <a:ext cx="3109912" cy="172878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ผู้มีอำนาจอนุมัติสั่งซื้อหรือสั่งจ้าง </a:t>
            </a:r>
          </a:p>
          <a:p>
            <a:pPr algn="ctr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ตามวงเงินเดิม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6" name="สี่เหลี่ยมมุมมน 4"/>
          <p:cNvSpPr/>
          <p:nvPr/>
        </p:nvSpPr>
        <p:spPr>
          <a:xfrm>
            <a:off x="395288" y="3236913"/>
            <a:ext cx="1800225" cy="1296987"/>
          </a:xfrm>
          <a:prstGeom prst="roundRect">
            <a:avLst>
              <a:gd name="adj" fmla="val 1550"/>
            </a:avLst>
          </a:prstGeom>
          <a:gradFill>
            <a:gsLst>
              <a:gs pos="99000">
                <a:schemeClr val="accent5">
                  <a:lumMod val="75000"/>
                </a:schemeClr>
              </a:gs>
              <a:gs pos="100000">
                <a:srgbClr val="FFC000"/>
              </a:gs>
              <a:gs pos="100000">
                <a:schemeClr val="accent4">
                  <a:tint val="50000"/>
                  <a:satMod val="1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ลดวงเงิน</a:t>
            </a:r>
            <a:endParaRPr lang="th-TH" sz="36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299200" y="5149850"/>
            <a:ext cx="2519363" cy="12001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AngsanaUPC" pitchFamily="18" charset="-34"/>
              </a:rPr>
              <a:t>หัวหน้าหน่วยงานของรัฐ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สี่เหลี่ยมมุมมน 4"/>
          <p:cNvSpPr/>
          <p:nvPr/>
        </p:nvSpPr>
        <p:spPr>
          <a:xfrm>
            <a:off x="2586038" y="4840288"/>
            <a:ext cx="3109912" cy="172878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ผู้มีอำนาจอนุมัติสั่งซื้อหรือสั่งจ้าง </a:t>
            </a:r>
          </a:p>
          <a:p>
            <a:pPr algn="ctr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ตามวงเงินใหม่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9" name="สี่เหลี่ยมมุมมน 4"/>
          <p:cNvSpPr/>
          <p:nvPr/>
        </p:nvSpPr>
        <p:spPr>
          <a:xfrm>
            <a:off x="395288" y="5102225"/>
            <a:ext cx="1800225" cy="1295400"/>
          </a:xfrm>
          <a:prstGeom prst="roundRect">
            <a:avLst>
              <a:gd name="adj" fmla="val 1550"/>
            </a:avLst>
          </a:prstGeom>
          <a:gradFill>
            <a:gsLst>
              <a:gs pos="100000">
                <a:schemeClr val="accent5">
                  <a:lumMod val="75000"/>
                </a:schemeClr>
              </a:gs>
              <a:gs pos="100000">
                <a:srgbClr val="FFC000"/>
              </a:gs>
              <a:gs pos="100000">
                <a:schemeClr val="accent4">
                  <a:tint val="50000"/>
                  <a:satMod val="1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เพิ่มวงเงิน</a:t>
            </a:r>
            <a:endParaRPr lang="th-TH" sz="36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ลูกศรขวา 5"/>
          <p:cNvSpPr/>
          <p:nvPr/>
        </p:nvSpPr>
        <p:spPr>
          <a:xfrm>
            <a:off x="5791199" y="3716338"/>
            <a:ext cx="481013" cy="504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0" name="ลูกศรขวา 19"/>
          <p:cNvSpPr/>
          <p:nvPr/>
        </p:nvSpPr>
        <p:spPr>
          <a:xfrm>
            <a:off x="5791199" y="5529263"/>
            <a:ext cx="434976" cy="5032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" name="ลูกศรขวา 20"/>
          <p:cNvSpPr/>
          <p:nvPr/>
        </p:nvSpPr>
        <p:spPr>
          <a:xfrm>
            <a:off x="2275681" y="3636963"/>
            <a:ext cx="447675" cy="5032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ลูกศรขวา 21"/>
          <p:cNvSpPr/>
          <p:nvPr/>
        </p:nvSpPr>
        <p:spPr>
          <a:xfrm>
            <a:off x="2275681" y="5529263"/>
            <a:ext cx="447675" cy="5032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91151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495425"/>
            <a:ext cx="69215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2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6276" y="260351"/>
            <a:ext cx="6776044" cy="100841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sz="4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พ.ร.บ. มาตรา 103 เหตุบอกเลิกสัญญา</a:t>
            </a:r>
            <a:endParaRPr lang="th-TH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42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75418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676275" y="1412777"/>
            <a:ext cx="8207375" cy="1152624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ในกรณีที่มีเหตุบอกเลิกสัญญาหรือข้อตกลงต่อไปนี้ ให้อยู่ในดุลพินิจของผู้มีอำนาจ</a:t>
            </a:r>
          </a:p>
          <a:p>
            <a:pPr algn="ctr">
              <a:defRPr/>
            </a:pPr>
            <a:r>
              <a:rPr lang="th-TH" sz="2800" b="1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ที่จะบอกเลิกสัญญาหรือข้อตกลงกับคู่สัญญา</a:t>
            </a:r>
          </a:p>
        </p:txBody>
      </p:sp>
      <p:sp>
        <p:nvSpPr>
          <p:cNvPr id="94213" name="Content Placeholder 2"/>
          <p:cNvSpPr txBox="1">
            <a:spLocks/>
          </p:cNvSpPr>
          <p:nvPr/>
        </p:nvSpPr>
        <p:spPr bwMode="auto">
          <a:xfrm>
            <a:off x="989013" y="2852738"/>
            <a:ext cx="789463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200" b="1" dirty="0"/>
              <a:t>(1) เหตุตามที่กฎหมายกำหนด</a:t>
            </a:r>
          </a:p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200" b="1" dirty="0"/>
              <a:t>(2) เหตุอันเชื่อได้ว่าผู้ขาย/ผู้รับจ้างไม่สามารถส่งมอบงานหรือทำงานให้แล้วเสร็จได้ภายในระยะเวลาที่กำหนด</a:t>
            </a:r>
          </a:p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200" b="1" dirty="0"/>
              <a:t>(3) เหตุอื่นตามที่กำหนดไว้ใน พ.ร.บ.นี้ หรือในสัญญาหรือข้อตกลง</a:t>
            </a:r>
          </a:p>
          <a:p>
            <a:pPr algn="thaiDist" eaLnBrk="1" hangingPunct="1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r>
              <a:rPr lang="th-TH" altLang="th-TH" sz="3200" b="1" dirty="0"/>
              <a:t>(4) เหตุอื่นตามระเบียบที่รัฐมนตรีกำหนด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33914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B3CEFBA-9E10-449D-9B5C-BD1A7A312CD5}" type="slidenum"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142</a:t>
            </a:fld>
            <a:endParaRPr lang="th-TH" sz="1200" smtClean="0">
              <a:solidFill>
                <a:srgbClr val="898989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" name="แผนผังลําดับงาน: กระบวนการสำรอง 3"/>
          <p:cNvSpPr/>
          <p:nvPr/>
        </p:nvSpPr>
        <p:spPr>
          <a:xfrm>
            <a:off x="205878" y="260648"/>
            <a:ext cx="8786874" cy="928694"/>
          </a:xfrm>
          <a:prstGeom prst="flowChartAlternateProcess">
            <a:avLst/>
          </a:prstGeom>
          <a:gradFill>
            <a:gsLst>
              <a:gs pos="100000">
                <a:srgbClr val="CC99FF"/>
              </a:gs>
              <a:gs pos="0">
                <a:schemeClr val="accent5">
                  <a:satMod val="110000"/>
                  <a:lumMod val="100000"/>
                  <a:shade val="100000"/>
                </a:schemeClr>
              </a:gs>
              <a:gs pos="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rgbClr val="3D34F6"/>
                </a:solidFill>
                <a:latin typeface="BrowalliaUPC" pitchFamily="34" charset="-34"/>
                <a:cs typeface="FreesiaUPC" pitchFamily="34" charset="-34"/>
              </a:rPr>
              <a:t>การผ่อนปรนการบอกเลิกสัญญา/ข้อตกลง</a:t>
            </a:r>
            <a:endParaRPr lang="th-TH" sz="5400" dirty="0">
              <a:solidFill>
                <a:srgbClr val="3D34F6"/>
              </a:solidFill>
            </a:endParaRPr>
          </a:p>
        </p:txBody>
      </p:sp>
      <p:sp>
        <p:nvSpPr>
          <p:cNvPr id="5" name="แผนผังลําดับงาน: กระบวนการสำรอง 4"/>
          <p:cNvSpPr/>
          <p:nvPr/>
        </p:nvSpPr>
        <p:spPr>
          <a:xfrm>
            <a:off x="176213" y="1308100"/>
            <a:ext cx="8863012" cy="242887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h-TH" sz="3600" b="1" dirty="0">
                <a:solidFill>
                  <a:srgbClr val="C00000"/>
                </a:solidFill>
                <a:latin typeface="BrowalliaUPC" pitchFamily="34" charset="-34"/>
                <a:cs typeface="FreesiaUPC" pitchFamily="34" charset="-34"/>
              </a:rPr>
              <a:t>เหตุเนื่องจากจำนวนเงินค่าปรับ </a:t>
            </a:r>
            <a:r>
              <a:rPr lang="th-TH" sz="3600" b="1" u="sng" dirty="0">
                <a:solidFill>
                  <a:srgbClr val="C00000"/>
                </a:solidFill>
                <a:latin typeface="BrowalliaUPC" pitchFamily="34" charset="-34"/>
                <a:cs typeface="FreesiaUPC" pitchFamily="34" charset="-34"/>
              </a:rPr>
              <a:t>จะเกินร้อยละ 10</a:t>
            </a:r>
            <a:r>
              <a:rPr lang="th-TH" sz="3600" b="1" dirty="0">
                <a:solidFill>
                  <a:srgbClr val="C00000"/>
                </a:solidFill>
                <a:latin typeface="BrowalliaUPC" pitchFamily="34" charset="-34"/>
                <a:cs typeface="FreesiaUPC" pitchFamily="34" charset="-34"/>
              </a:rPr>
              <a:t>  ของวงเงินค่าพัสดุ/ค่าจ้าง</a:t>
            </a:r>
          </a:p>
          <a:p>
            <a:pPr>
              <a:defRPr/>
            </a:pPr>
            <a:r>
              <a:rPr lang="th-TH" sz="3600" b="1" i="1" u="sng" dirty="0">
                <a:solidFill>
                  <a:schemeClr val="tx1"/>
                </a:solidFill>
                <a:latin typeface="BrowalliaUPC" pitchFamily="34" charset="-34"/>
                <a:cs typeface="FreesiaUPC" pitchFamily="34" charset="-34"/>
              </a:rPr>
              <a:t>วิธีปฏิบัติคือ - ให้หน่วยงานของรัฐพิจารณาดำเนินการบอกเลิกสัญญา/ข้อตกลง นั้น</a:t>
            </a:r>
            <a:endParaRPr lang="th-TH" sz="3600" i="1" u="sng" dirty="0">
              <a:solidFill>
                <a:schemeClr val="tx1"/>
              </a:solidFill>
            </a:endParaRPr>
          </a:p>
        </p:txBody>
      </p:sp>
      <p:sp>
        <p:nvSpPr>
          <p:cNvPr id="6" name="แผนผังลําดับงาน: กระบวนการสำรอง 5"/>
          <p:cNvSpPr/>
          <p:nvPr/>
        </p:nvSpPr>
        <p:spPr>
          <a:xfrm>
            <a:off x="285750" y="3860800"/>
            <a:ext cx="8643938" cy="27114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i="1" dirty="0">
                <a:solidFill>
                  <a:srgbClr val="C00000"/>
                </a:solidFill>
                <a:latin typeface="BrowalliaUPC" pitchFamily="34" charset="-34"/>
                <a:cs typeface="FreesiaUPC" pitchFamily="34" charset="-34"/>
              </a:rPr>
              <a:t>เว้นแต่  คู่สัญญาจะได้ยินยอมเสียค่าปรับให้          โดยไม่มีเงื่อนไขใดๆทั้งสิ้น ให้หัวหน้าหน่วยงาน                ของรัฐผ่อนปรนการบอกเลิกสัญญาได้เท่าที่จำเป็น</a:t>
            </a:r>
            <a:endParaRPr lang="th-TH" sz="4400" i="1" dirty="0">
              <a:solidFill>
                <a:srgbClr val="C00000"/>
              </a:solidFill>
            </a:endParaRPr>
          </a:p>
        </p:txBody>
      </p:sp>
      <p:sp>
        <p:nvSpPr>
          <p:cNvPr id="7" name="ลูกศรโค้งขวา 6"/>
          <p:cNvSpPr/>
          <p:nvPr/>
        </p:nvSpPr>
        <p:spPr>
          <a:xfrm rot="1156353">
            <a:off x="315913" y="3600450"/>
            <a:ext cx="731837" cy="744538"/>
          </a:xfrm>
          <a:prstGeom prst="curvedRightArrow">
            <a:avLst>
              <a:gd name="adj1" fmla="val 25000"/>
              <a:gd name="adj2" fmla="val 50868"/>
              <a:gd name="adj3" fmla="val 25000"/>
            </a:avLst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8C14369-1DF3-429A-B1AD-E294E8F60591}" type="slidenum"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143</a:t>
            </a:fld>
            <a:endParaRPr lang="th-TH" sz="1200" smtClean="0">
              <a:solidFill>
                <a:srgbClr val="898989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0388" y="2924175"/>
            <a:ext cx="8583612" cy="3709988"/>
          </a:xfrm>
        </p:spPr>
        <p:txBody>
          <a:bodyPr anchor="b"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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ซื้อ/จ้าง จากหน่วยงานของรัฐ      </a:t>
            </a:r>
            <a:r>
              <a:rPr lang="th-TH" sz="3200" b="1" dirty="0" smtClean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จ่ายได้ไม่เกิน 50 %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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ซื้อจากต่างประเทศ                      </a:t>
            </a:r>
            <a:r>
              <a:rPr lang="th-TH" sz="3200" b="1" dirty="0" smtClean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จ่ายตามที่ผู้ขายกำหนด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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การบอกรับวารสาร/สั่งจองหนังสือ/   </a:t>
            </a:r>
            <a:r>
              <a:rPr lang="th-TH" sz="3200" b="1" dirty="0" smtClean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จ่ายเท่าที่จ่ายจริง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     ซื้อฐานข้อมูลสำเร็จรูป/บอกรับสมาชิก</a:t>
            </a: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Internet  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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ซื้อ/จ้าง วิธีประกาศเชิญชวนทั่วไป       </a:t>
            </a:r>
            <a:r>
              <a:rPr lang="th-TH" sz="3200" b="1" dirty="0" smtClean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จ่ายได้ไม่เกิน 15%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"/>
              <a:defRPr/>
            </a:pP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ซื้อ/จ้างโดยวิธีคัดเลือก/วิธีเฉพาะเจาะจง </a:t>
            </a: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th-TH" sz="3200" b="1" dirty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   ยกเว้นมาตรา </a:t>
            </a: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56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 (</a:t>
            </a:r>
            <a:r>
              <a:rPr lang="en-US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2</a:t>
            </a:r>
            <a:r>
              <a:rPr lang="th-TH" sz="3200" b="1" dirty="0" smtClean="0">
                <a:latin typeface="JasmineUPC" pitchFamily="18" charset="-34"/>
                <a:cs typeface="JasmineUPC" pitchFamily="18" charset="-34"/>
                <a:sym typeface="Wingdings" pitchFamily="2" charset="2"/>
              </a:rPr>
              <a:t>) (ข)                     </a:t>
            </a:r>
            <a:r>
              <a:rPr lang="th-TH" sz="3200" b="1" dirty="0" smtClean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จ่ายได้ไม่เกิน 15%</a:t>
            </a:r>
          </a:p>
        </p:txBody>
      </p:sp>
      <p:sp>
        <p:nvSpPr>
          <p:cNvPr id="357379" name="AutoShape 3"/>
          <p:cNvSpPr>
            <a:spLocks noChangeArrowheads="1"/>
          </p:cNvSpPr>
          <p:nvPr/>
        </p:nvSpPr>
        <p:spPr bwMode="auto">
          <a:xfrm>
            <a:off x="869950" y="115888"/>
            <a:ext cx="7772400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5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การจ่ายเงินล่วงหน้าที่กำหนดในสัญญา</a:t>
            </a:r>
          </a:p>
        </p:txBody>
      </p:sp>
      <p:sp>
        <p:nvSpPr>
          <p:cNvPr id="5" name="สี่เหลี่ยมมุมมน 12"/>
          <p:cNvSpPr/>
          <p:nvPr/>
        </p:nvSpPr>
        <p:spPr>
          <a:xfrm>
            <a:off x="163641" y="1196752"/>
            <a:ext cx="8712968" cy="187220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</a:rPr>
              <a:t>จะกระทำมิได้  เว้นแต่ หัวหน้าหน่วยงานของรัฐเห็นว่ามีความจำเป็นจะต้องจ่าย  และมีการกำหนดเงื่อนไขไว้ก่อนการทำสัญญาหรือข้อตกลง </a:t>
            </a:r>
            <a:r>
              <a:rPr lang="th-TH" sz="2800" b="1" dirty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(ต้องกำหนดเงื่อนไขไว้ในประกาศเชิญชวนด้วย)</a:t>
            </a:r>
            <a:r>
              <a:rPr lang="th-TH" sz="2800" b="1" dirty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srgbClr val="C00000"/>
                </a:solidFill>
                <a:latin typeface="JasmineUPC" pitchFamily="18" charset="-34"/>
                <a:cs typeface="JasmineUPC" pitchFamily="18" charset="-34"/>
              </a:rPr>
              <a:t>ให้กระทำได้เฉพาะกรณีดังนี้</a:t>
            </a:r>
            <a:endParaRPr lang="th-TH" sz="2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94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2" descr="http://www.gprocurement.go.th/wps/wcm/connect/80d0be004382eaa6910193dec3fc5a9c/?MOD=AJPERES&amp;attachment=true&amp;id=1396589418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1"/>
          <a:stretch>
            <a:fillRect/>
          </a:stretch>
        </p:blipFill>
        <p:spPr bwMode="auto">
          <a:xfrm>
            <a:off x="8485188" y="582613"/>
            <a:ext cx="6588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19" name="กลุ่ม 29"/>
          <p:cNvGrpSpPr>
            <a:grpSpLocks/>
          </p:cNvGrpSpPr>
          <p:nvPr/>
        </p:nvGrpSpPr>
        <p:grpSpPr bwMode="auto">
          <a:xfrm>
            <a:off x="182563" y="1204913"/>
            <a:ext cx="8710612" cy="1792287"/>
            <a:chOff x="838200" y="1295401"/>
            <a:chExt cx="7807263" cy="1472528"/>
          </a:xfrm>
        </p:grpSpPr>
        <p:sp>
          <p:nvSpPr>
            <p:cNvPr id="86026" name="สี่เหลี่ยมมุมมน 12"/>
            <p:cNvSpPr>
              <a:spLocks noChangeArrowheads="1"/>
            </p:cNvSpPr>
            <p:nvPr/>
          </p:nvSpPr>
          <p:spPr bwMode="auto">
            <a:xfrm>
              <a:off x="1829309" y="1295401"/>
              <a:ext cx="6816154" cy="147252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/>
            <a:p>
              <a:r>
                <a:rPr lang="th-TH" altLang="th-TH" sz="2800" b="1">
                  <a:cs typeface="JasmineUPC" pitchFamily="18" charset="-34"/>
                  <a:sym typeface="Wingdings 2" pitchFamily="18" charset="2"/>
                </a:rPr>
                <a:t>กรณี</a:t>
              </a:r>
              <a:r>
                <a:rPr lang="th-TH" sz="2800" b="1"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ซื้อหรือจ้างจากหน่วยงานของรัฐ /ซื้อจากต่างประเทศ/การบอกรับวารสารหรือสั่งจองหนังสือหรือ ซื้อฐานข้อมูลสำเร็จรูปหรือการบอกรับสมาชิก</a:t>
              </a:r>
              <a:r>
                <a:rPr lang="en-US" sz="2800" b="1"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 Internet</a:t>
              </a:r>
              <a:r>
                <a:rPr lang="th-TH" sz="2800" b="1"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 </a:t>
              </a:r>
              <a:r>
                <a:rPr lang="th-TH" altLang="th-TH" sz="2800" b="1" u="sng">
                  <a:solidFill>
                    <a:srgbClr val="FF0000"/>
                  </a:solidFill>
                  <a:cs typeface="JasmineUPC" pitchFamily="18" charset="-34"/>
                  <a:sym typeface="Wingdings 2" pitchFamily="18" charset="2"/>
                </a:rPr>
                <a:t>ไม่ต้องเรียกหลักประกัน</a:t>
              </a:r>
              <a:endParaRPr lang="th-TH" altLang="th-TH" sz="2800" b="1" u="sng">
                <a:solidFill>
                  <a:srgbClr val="FF0000"/>
                </a:solidFill>
                <a:cs typeface="JasmineUPC" pitchFamily="18" charset="-34"/>
              </a:endParaRPr>
            </a:p>
          </p:txBody>
        </p:sp>
        <p:pic>
          <p:nvPicPr>
            <p:cNvPr id="86027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9065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020" name="กลุ่ม 27"/>
          <p:cNvGrpSpPr>
            <a:grpSpLocks/>
          </p:cNvGrpSpPr>
          <p:nvPr/>
        </p:nvGrpSpPr>
        <p:grpSpPr bwMode="auto">
          <a:xfrm>
            <a:off x="236538" y="3213100"/>
            <a:ext cx="8656637" cy="3384550"/>
            <a:chOff x="838200" y="4035704"/>
            <a:chExt cx="8094852" cy="1907896"/>
          </a:xfrm>
        </p:grpSpPr>
        <p:sp>
          <p:nvSpPr>
            <p:cNvPr id="20" name="สี่เหลี่ยมมุมมน 21"/>
            <p:cNvSpPr>
              <a:spLocks noChangeArrowheads="1"/>
            </p:cNvSpPr>
            <p:nvPr/>
          </p:nvSpPr>
          <p:spPr bwMode="auto">
            <a:xfrm>
              <a:off x="1791234" y="4035704"/>
              <a:ext cx="7141818" cy="190789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25400" algn="ctr">
              <a:solidFill>
                <a:srgbClr val="F2F2F2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cs typeface="Angsana New" panose="02020603050405020304" pitchFamily="18" charset="-34"/>
                </a:defRPr>
              </a:lvl9pPr>
            </a:lstStyle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กรณีซื้อหรือจ้าง</a:t>
              </a:r>
              <a:r>
                <a:rPr lang="th-TH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วิธีประกาศเชิญชวน</a:t>
              </a:r>
              <a:r>
                <a:rPr lang="th-TH" sz="2800" b="1" dirty="0" smtClean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ทั่วไป  วิธีคัดเลือก และวิธี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sz="2800" b="1" dirty="0" smtClean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เฉพาะเจาะจง </a:t>
              </a:r>
              <a:r>
                <a:rPr lang="en-US" sz="2800" b="1" dirty="0" smtClean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 </a:t>
              </a:r>
              <a:r>
                <a:rPr lang="th-TH" sz="2800" b="1" dirty="0" smtClean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ยกเว้น</a:t>
              </a:r>
              <a:r>
                <a:rPr lang="th-TH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มาตรา </a:t>
              </a:r>
              <a:r>
                <a:rPr lang="en-US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56</a:t>
              </a:r>
              <a:r>
                <a:rPr lang="th-TH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 (</a:t>
              </a:r>
              <a:r>
                <a:rPr lang="en-US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2</a:t>
              </a:r>
              <a:r>
                <a:rPr lang="th-TH" sz="2800" b="1" dirty="0">
                  <a:solidFill>
                    <a:schemeClr val="tx1"/>
                  </a:solidFill>
                  <a:latin typeface="JasmineUPC" pitchFamily="18" charset="-34"/>
                  <a:cs typeface="JasmineUPC" pitchFamily="18" charset="-34"/>
                  <a:sym typeface="Wingdings" pitchFamily="2" charset="2"/>
                </a:rPr>
                <a:t>) (ข)</a:t>
              </a: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 ให้ผู้ประกอบการที่เป็น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คู่สัญญาจะต้องนำ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 </a:t>
              </a: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  - พันธบัตรรัฐบาลไทย หรือ 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 </a:t>
              </a: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  - หนังสือ</a:t>
              </a: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ค้ำประกันของธนาคาร หรือหนังสือค้ำ</a:t>
              </a: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ประกัน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อิเล็กทรอนิกส์</a:t>
              </a: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ของธนาคารในประเทศมาค้ำประกันเงินที่</a:t>
              </a: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ได้รับ</a:t>
              </a:r>
            </a:p>
            <a:p>
              <a:pPr marL="274320" indent="-274320" fontAlgn="auto">
                <a:lnSpc>
                  <a:spcPct val="80000"/>
                </a:lnSpc>
                <a:spcAft>
                  <a:spcPts val="0"/>
                </a:spcAft>
                <a:buClr>
                  <a:schemeClr val="accent3"/>
                </a:buClr>
                <a:buFont typeface="Wingdings" pitchFamily="2" charset="2"/>
                <a:buNone/>
                <a:defRPr/>
              </a:pPr>
              <a:r>
                <a:rPr lang="th-TH" altLang="th-TH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ล่วงหน้า</a:t>
              </a:r>
              <a:r>
                <a:rPr lang="th-TH" altLang="th-TH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JasmineUPC" panose="02020603050405020304" pitchFamily="18" charset="-34"/>
                  <a:sym typeface="Wingdings 2" panose="05020102010507070707" pitchFamily="18" charset="2"/>
                </a:rPr>
                <a:t>ไปนั้น </a:t>
              </a:r>
              <a:endParaRPr lang="th-TH" altLang="th-TH" sz="2800" b="1" dirty="0">
                <a:solidFill>
                  <a:schemeClr val="tx1"/>
                </a:solidFill>
                <a:latin typeface="Times New Roman" panose="02020603050405020304" pitchFamily="18" charset="0"/>
                <a:cs typeface="JasmineUPC" panose="02020603050405020304" pitchFamily="18" charset="-34"/>
              </a:endParaRPr>
            </a:p>
          </p:txBody>
        </p:sp>
        <p:pic>
          <p:nvPicPr>
            <p:cNvPr id="86025" name="Picture 18" descr="new_membe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648200"/>
              <a:ext cx="833438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21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38425"/>
            <a:ext cx="10826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18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E48203E1-0F6B-4A44-ABCC-0448DC237A8C}" type="slidenum">
              <a:rPr lang="en-US" altLang="en-US" sz="1200" smtClean="0">
                <a:latin typeface="Calibri" pitchFamily="34" charset="0"/>
                <a:cs typeface="Arial" pitchFamily="34" charset="0"/>
              </a:rPr>
              <a:pPr eaLnBrk="1" hangingPunct="1"/>
              <a:t>144</a:t>
            </a:fld>
            <a:endParaRPr lang="en-US" altLang="en-US" sz="120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395288" y="176213"/>
            <a:ext cx="7772400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5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หลักประกันการจ่ายเงินล่วงหน้า ข้อ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91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89278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2" descr="http://www.gprocurement.go.th/wps/wcm/connect/80d0be004382eaa6910193dec3fc5a9c/?MOD=AJPERES&amp;attachment=true&amp;id=1396589418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1"/>
          <a:stretch>
            <a:fillRect/>
          </a:stretch>
        </p:blipFill>
        <p:spPr bwMode="auto">
          <a:xfrm>
            <a:off x="8485188" y="582613"/>
            <a:ext cx="6588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7"/>
          <p:cNvSpPr txBox="1"/>
          <p:nvPr/>
        </p:nvSpPr>
        <p:spPr>
          <a:xfrm>
            <a:off x="395536" y="2760802"/>
            <a:ext cx="8280919" cy="3785652"/>
          </a:xfrm>
          <a:prstGeom prst="rect">
            <a:avLst/>
          </a:prstGeom>
          <a:solidFill>
            <a:srgbClr val="FFFFA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>
            <a:spAutoFit/>
          </a:bodyPr>
          <a:lstStyle/>
          <a:p>
            <a:pPr algn="ctr">
              <a:defRPr/>
            </a:pPr>
            <a:endParaRPr lang="th-TH" sz="4000" b="1" dirty="0">
              <a:solidFill>
                <a:srgbClr val="0000FF"/>
              </a:solidFill>
              <a:latin typeface="JasmineUPC" pitchFamily="18" charset="-34"/>
              <a:cs typeface="JasmineUPC" pitchFamily="18" charset="-34"/>
              <a:sym typeface="Wingdings" pitchFamily="2" charset="2"/>
            </a:endParaRPr>
          </a:p>
          <a:p>
            <a:pPr algn="ctr">
              <a:defRPr/>
            </a:pPr>
            <a: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ให้คืนหนังสือค้ำประกันให้แก่คู่สัญญา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เมื่อได้หักเงินที่ได้จ่ายล่วงหน้าจากเงินค่าของ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หรือค่าจ้างที่จ่ายในแต่ละงวด</a:t>
            </a:r>
            <a:b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</a:br>
            <a: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จนครบถ้วนแล้ว </a:t>
            </a:r>
          </a:p>
          <a:p>
            <a:pPr algn="ctr">
              <a:defRPr/>
            </a:pPr>
            <a:r>
              <a:rPr lang="th-TH" sz="4000" b="1" dirty="0">
                <a:solidFill>
                  <a:srgbClr val="0000FF"/>
                </a:solidFill>
                <a:latin typeface="JasmineUPC" pitchFamily="18" charset="-34"/>
                <a:cs typeface="JasmineUPC" pitchFamily="18" charset="-34"/>
                <a:sym typeface="Wingdings" pitchFamily="2" charset="2"/>
              </a:rPr>
              <a:t>ทั้งนี้ ให้กำหนดเป็นเงื่อนไขไว้ในสัญญาด้วย</a:t>
            </a:r>
          </a:p>
        </p:txBody>
      </p:sp>
      <p:grpSp>
        <p:nvGrpSpPr>
          <p:cNvPr id="31" name="กลุ่ม 20"/>
          <p:cNvGrpSpPr>
            <a:grpSpLocks/>
          </p:cNvGrpSpPr>
          <p:nvPr/>
        </p:nvGrpSpPr>
        <p:grpSpPr bwMode="auto">
          <a:xfrm>
            <a:off x="611560" y="1268760"/>
            <a:ext cx="7874272" cy="2083008"/>
            <a:chOff x="1010265" y="1676400"/>
            <a:chExt cx="6546645" cy="23523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2" name="คำบรรยายภาพแบบลูกศรลง 31"/>
            <p:cNvSpPr/>
            <p:nvPr/>
          </p:nvSpPr>
          <p:spPr>
            <a:xfrm>
              <a:off x="1079910" y="1676400"/>
              <a:ext cx="6477000" cy="2352368"/>
            </a:xfrm>
            <a:prstGeom prst="downArrowCallout">
              <a:avLst/>
            </a:prstGeom>
            <a:solidFill>
              <a:srgbClr val="CC99FF"/>
            </a:solidFill>
            <a:ln w="10000" cap="flat" cmpd="sng" algn="ctr">
              <a:solidFill>
                <a:srgbClr val="C3986D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4000" kern="0">
                <a:solidFill>
                  <a:srgbClr val="00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  <p:sp>
          <p:nvSpPr>
            <p:cNvPr id="33" name="สี่เหลี่ยมผืนผ้า 32"/>
            <p:cNvSpPr/>
            <p:nvPr/>
          </p:nvSpPr>
          <p:spPr>
            <a:xfrm>
              <a:off x="1010265" y="1676400"/>
              <a:ext cx="6477000" cy="206408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4000" b="1" dirty="0">
                  <a:latin typeface="JasmineUPC" pitchFamily="18" charset="-34"/>
                  <a:cs typeface="JasmineUPC" pitchFamily="18" charset="-34"/>
                </a:rPr>
                <a:t>การคืนหนังสือค้ำประกัน</a:t>
              </a:r>
              <a:br>
                <a:rPr lang="th-TH" sz="4000" b="1" dirty="0">
                  <a:latin typeface="JasmineUPC" pitchFamily="18" charset="-34"/>
                  <a:cs typeface="JasmineUPC" pitchFamily="18" charset="-34"/>
                </a:rPr>
              </a:br>
              <a:r>
                <a:rPr lang="th-TH" sz="4000" b="1" dirty="0">
                  <a:latin typeface="JasmineUPC" pitchFamily="18" charset="-34"/>
                  <a:cs typeface="JasmineUPC" pitchFamily="18" charset="-34"/>
                  <a:sym typeface="Wingdings 2" pitchFamily="18" charset="2"/>
                </a:rPr>
                <a:t> (หลักประกันการรับเงินค่าจ้างล่วงหน้า) </a:t>
              </a:r>
              <a:r>
                <a:rPr lang="th-TH" sz="4000" b="1" kern="0" spc="5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latin typeface="JasmineUPC" pitchFamily="18" charset="-34"/>
                  <a:cs typeface="JasmineUPC" pitchFamily="18" charset="-34"/>
                </a:rPr>
                <a:t/>
              </a:r>
              <a:br>
                <a:rPr lang="th-TH" sz="4000" b="1" kern="0" spc="50" dirty="0">
                  <a:ln w="12700" cmpd="sng">
                    <a:solidFill>
                      <a:srgbClr val="C17529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139700">
                      <a:srgbClr val="F0A22E">
                        <a:satMod val="175000"/>
                        <a:alpha val="40000"/>
                      </a:srgbClr>
                    </a:glow>
                  </a:effectLst>
                  <a:latin typeface="JasmineUPC" pitchFamily="18" charset="-34"/>
                  <a:cs typeface="JasmineUPC" pitchFamily="18" charset="-34"/>
                </a:rPr>
              </a:br>
              <a:endParaRPr lang="th-TH" sz="4000" b="1" kern="0" spc="50" dirty="0">
                <a:ln w="12700" cmpd="sng">
                  <a:solidFill>
                    <a:srgbClr val="C17529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rgbClr val="F0A22E">
                      <a:satMod val="175000"/>
                      <a:alpha val="40000"/>
                    </a:srgbClr>
                  </a:glow>
                </a:effectLst>
                <a:latin typeface="JasmineUPC" pitchFamily="18" charset="-34"/>
                <a:cs typeface="JasmineUPC" pitchFamily="18" charset="-34"/>
              </a:endParaRPr>
            </a:p>
          </p:txBody>
        </p:sp>
      </p:grpSp>
      <p:sp>
        <p:nvSpPr>
          <p:cNvPr id="8704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18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FDB88A55-5777-44B2-8C71-2157BCF6B1F6}" type="slidenum">
              <a:rPr lang="en-US" altLang="en-US" sz="1200" smtClean="0">
                <a:latin typeface="Calibri" pitchFamily="34" charset="0"/>
                <a:cs typeface="Arial" pitchFamily="34" charset="0"/>
              </a:rPr>
              <a:pPr eaLnBrk="1" hangingPunct="1"/>
              <a:t>145</a:t>
            </a:fld>
            <a:endParaRPr lang="en-US" altLang="en-US" sz="120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79388" y="176213"/>
            <a:ext cx="8785225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55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การคืนหลักประกันการจ่ายเงินล่วงหน้า ข้อ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asmineUPC" pitchFamily="18" charset="-34"/>
                <a:cs typeface="JasmineUPC" pitchFamily="18" charset="-34"/>
              </a:rPr>
              <a:t>91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604754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3" name="Group 11"/>
          <p:cNvGrpSpPr>
            <a:grpSpLocks/>
          </p:cNvGrpSpPr>
          <p:nvPr/>
        </p:nvGrpSpPr>
        <p:grpSpPr bwMode="auto">
          <a:xfrm>
            <a:off x="276225" y="1450975"/>
            <a:ext cx="8229600" cy="5099050"/>
            <a:chOff x="381000" y="990600"/>
            <a:chExt cx="8229600" cy="5099956"/>
          </a:xfrm>
        </p:grpSpPr>
        <p:grpSp>
          <p:nvGrpSpPr>
            <p:cNvPr id="56326" name="Group 4"/>
            <p:cNvGrpSpPr>
              <a:grpSpLocks/>
            </p:cNvGrpSpPr>
            <p:nvPr/>
          </p:nvGrpSpPr>
          <p:grpSpPr bwMode="auto">
            <a:xfrm>
              <a:off x="1600200" y="990600"/>
              <a:ext cx="7010400" cy="1596571"/>
              <a:chOff x="1600200" y="990600"/>
              <a:chExt cx="7010400" cy="1596571"/>
            </a:xfrm>
          </p:grpSpPr>
          <p:sp>
            <p:nvSpPr>
              <p:cNvPr id="6" name="แผนผังลําดับงาน: กระบวนการสำรอง 5"/>
              <p:cNvSpPr/>
              <p:nvPr/>
            </p:nvSpPr>
            <p:spPr>
              <a:xfrm>
                <a:off x="1600200" y="990600"/>
                <a:ext cx="7010400" cy="1596571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การซื้อ/จ้าง ไม่ต้องการผลสำเร็จพร้อมกัน กำหนด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ค่าปรับเป็นรายวัน ในอัตราตายตัวระหว่างร้อยละ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0.01-0.2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b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ของราคาพัสดุที่ยังไม่ได้รับมอบ</a:t>
                </a:r>
              </a:p>
            </p:txBody>
          </p:sp>
          <p:sp>
            <p:nvSpPr>
              <p:cNvPr id="7" name="แผนผังลำดับงาน: ตัวเชื่อมต่อ 9"/>
              <p:cNvSpPr/>
              <p:nvPr/>
            </p:nvSpPr>
            <p:spPr>
              <a:xfrm>
                <a:off x="1676400" y="9906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1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7" name="Group 2"/>
            <p:cNvGrpSpPr>
              <a:grpSpLocks/>
            </p:cNvGrpSpPr>
            <p:nvPr/>
          </p:nvGrpSpPr>
          <p:grpSpPr bwMode="auto">
            <a:xfrm>
              <a:off x="1143000" y="2362200"/>
              <a:ext cx="7391400" cy="2133600"/>
              <a:chOff x="1143000" y="2362200"/>
              <a:chExt cx="7391400" cy="2133600"/>
            </a:xfrm>
          </p:grpSpPr>
          <p:sp>
            <p:nvSpPr>
              <p:cNvPr id="8" name="แผนผังลําดับงาน: กระบวนการสำรอง 6"/>
              <p:cNvSpPr/>
              <p:nvPr/>
            </p:nvSpPr>
            <p:spPr>
              <a:xfrm>
                <a:off x="1524000" y="2667000"/>
                <a:ext cx="7010400" cy="1828800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  การจ้างซึ่งต้องการผลสำเร็จของงานทั้งหมดพร้อมกัน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กำหนดค่าปรับเป็นรายวันเป็นจำนวนเงินตายตัว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0.01 - 0.10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 </a:t>
                </a:r>
                <a:b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</a:b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(ต้องไม่ต่ำกว่าวันละ 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100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บาท)</a:t>
                </a:r>
              </a:p>
            </p:txBody>
          </p:sp>
          <p:sp>
            <p:nvSpPr>
              <p:cNvPr id="9" name="แผนผังลำดับงาน: ตัวเชื่อมต่อ 10"/>
              <p:cNvSpPr/>
              <p:nvPr/>
            </p:nvSpPr>
            <p:spPr>
              <a:xfrm>
                <a:off x="1143000" y="23622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2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56328" name="Group 1"/>
            <p:cNvGrpSpPr>
              <a:grpSpLocks/>
            </p:cNvGrpSpPr>
            <p:nvPr/>
          </p:nvGrpSpPr>
          <p:grpSpPr bwMode="auto">
            <a:xfrm>
              <a:off x="381000" y="4343400"/>
              <a:ext cx="7315200" cy="1747156"/>
              <a:chOff x="381000" y="4343400"/>
              <a:chExt cx="7315200" cy="1747156"/>
            </a:xfrm>
          </p:grpSpPr>
          <p:sp>
            <p:nvSpPr>
              <p:cNvPr id="10" name="แผนผังลําดับงาน: กระบวนการสำรอง 5"/>
              <p:cNvSpPr/>
              <p:nvPr/>
            </p:nvSpPr>
            <p:spPr>
              <a:xfrm>
                <a:off x="381000" y="4572000"/>
                <a:ext cx="7315200" cy="1518556"/>
              </a:xfrm>
              <a:prstGeom prst="flowChartAlternateProcess">
                <a:avLst/>
              </a:prstGeom>
              <a:solidFill>
                <a:srgbClr val="CCFF99"/>
              </a:solidFill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           งานก่อสร้างที่มีผลกระทบต่อการจราจร กำหนดค่าปรับเป็นรายวัน ในอัตราร้อยละ </a:t>
                </a:r>
                <a:r>
                  <a:rPr lang="th-TH" sz="3000" b="1" u="sng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0.25</a:t>
                </a:r>
                <a:r>
                  <a:rPr lang="th-TH" sz="30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sz="3000" b="1" dirty="0">
                    <a:solidFill>
                      <a:srgbClr val="A50021"/>
                    </a:solidFill>
                    <a:latin typeface="Angsana New" pitchFamily="18" charset="-34"/>
                    <a:cs typeface="Angsana New" pitchFamily="18" charset="-34"/>
                  </a:rPr>
                  <a:t>ของราคางานจ้างนั้น</a:t>
                </a:r>
              </a:p>
            </p:txBody>
          </p:sp>
          <p:sp>
            <p:nvSpPr>
              <p:cNvPr id="11" name="แผนผังลำดับงาน: ตัวเชื่อมต่อ 11"/>
              <p:cNvSpPr/>
              <p:nvPr/>
            </p:nvSpPr>
            <p:spPr>
              <a:xfrm>
                <a:off x="685800" y="4343400"/>
                <a:ext cx="533400" cy="533400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sz="3000" b="1" dirty="0">
                    <a:solidFill>
                      <a:srgbClr val="7030A0"/>
                    </a:solidFill>
                    <a:latin typeface="Angsana New" pitchFamily="18" charset="-34"/>
                    <a:cs typeface="Angsana New" pitchFamily="18" charset="-34"/>
                  </a:rPr>
                  <a:t>3</a:t>
                </a:r>
                <a:endParaRPr lang="th-TH" sz="3000" b="1" dirty="0">
                  <a:solidFill>
                    <a:srgbClr val="7030A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pic>
        <p:nvPicPr>
          <p:cNvPr id="56324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208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ACA6AFD-CE67-45A1-81FC-10F441E317E5}" type="slidenum">
              <a:rPr lang="en-US" altLang="th-TH" sz="1200">
                <a:solidFill>
                  <a:srgbClr val="898989"/>
                </a:solidFill>
                <a:latin typeface="Calibri" pitchFamily="34" charset="0"/>
                <a:cs typeface="Angsana New" pitchFamily="18" charset="-34"/>
              </a:rPr>
              <a:pPr/>
              <a:t>146</a:t>
            </a:fld>
            <a:endParaRPr lang="th-TH" altLang="th-TH" sz="1200" dirty="0">
              <a:solidFill>
                <a:srgbClr val="898989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947" y="193955"/>
            <a:ext cx="5025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th-TH" altLang="en-US" sz="36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การกำหนดอัตราค่าปรับในสัญญา</a:t>
            </a: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146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477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สี่เหลี่ยมมุมมน 4"/>
          <p:cNvSpPr/>
          <p:nvPr/>
        </p:nvSpPr>
        <p:spPr>
          <a:xfrm>
            <a:off x="4815590" y="188640"/>
            <a:ext cx="4191000" cy="954360"/>
          </a:xfrm>
          <a:prstGeom prst="wedgeRoundRectCallout">
            <a:avLst>
              <a:gd name="adj1" fmla="val -38382"/>
              <a:gd name="adj2" fmla="val 68453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การปรับ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แผนผังลําดับงาน: กระบวนการสำรอง 9"/>
          <p:cNvSpPr/>
          <p:nvPr/>
        </p:nvSpPr>
        <p:spPr>
          <a:xfrm>
            <a:off x="733168" y="2199510"/>
            <a:ext cx="8159312" cy="788980"/>
          </a:xfrm>
          <a:prstGeom prst="flowChartAlternateProcess">
            <a:avLst/>
          </a:prstGeom>
          <a:solidFill>
            <a:srgbClr val="00FFFF"/>
          </a:solidFill>
          <a:ln>
            <a:solidFill>
              <a:srgbClr val="660033"/>
            </a:solidFill>
            <a:prstDash val="dash"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660033"/>
              </a:buClr>
              <a:defRPr/>
            </a:pPr>
            <a:endParaRPr lang="th-TH" sz="30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buClr>
                <a:srgbClr val="660033"/>
              </a:buClr>
              <a:defRPr/>
            </a:pPr>
            <a:r>
              <a:rPr lang="th-TH" sz="30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เมื่อมีการส่งมอบพัสดุเกินกำหนดสัญญา/ข้อตกลงต้อง </a:t>
            </a:r>
            <a:r>
              <a:rPr lang="th-TH" sz="30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สงวนสิทธิการปรับ</a:t>
            </a:r>
          </a:p>
          <a:p>
            <a:pPr>
              <a:buClr>
                <a:srgbClr val="660033"/>
              </a:buClr>
              <a:defRPr/>
            </a:pPr>
            <a:endParaRPr lang="th-TH" sz="3000" b="1" u="sng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แผนผังลําดับงาน: กระบวนการสำรอง 10"/>
          <p:cNvSpPr/>
          <p:nvPr/>
        </p:nvSpPr>
        <p:spPr>
          <a:xfrm>
            <a:off x="733169" y="3048000"/>
            <a:ext cx="8087304" cy="1821160"/>
          </a:xfrm>
          <a:prstGeom prst="flowChartAlternateProcess">
            <a:avLst/>
          </a:prstGeom>
          <a:solidFill>
            <a:srgbClr val="CCFFFF"/>
          </a:solidFill>
          <a:ln>
            <a:solidFill>
              <a:srgbClr val="660033"/>
            </a:solidFill>
            <a:prstDash val="dash"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การนับวันปรับ  </a:t>
            </a:r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นับถัดจากวันครบกำหนด </a:t>
            </a: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ตามสัญญา/ข้อตกลง จนถึงวันที่ผู้ขายหรือผู้รับจ้างส่งมอบสิ่งของถูกต้องครบถ้วน  หรือจนถึงวันที่บอกเลิกสัญญา/ข้อตกลง  (หักด้วยระยะเวลาที่คณะกรรมการตรวจรับใช้ไปในการตรวจรับออกจากจำนวนวันที่ต้องถูกปรับด้วย)</a:t>
            </a:r>
          </a:p>
        </p:txBody>
      </p:sp>
      <p:sp>
        <p:nvSpPr>
          <p:cNvPr id="12" name="แผนผังลําดับงาน: กระบวนการสำรอง 11"/>
          <p:cNvSpPr/>
          <p:nvPr/>
        </p:nvSpPr>
        <p:spPr>
          <a:xfrm>
            <a:off x="1524000" y="4951186"/>
            <a:ext cx="6172200" cy="685800"/>
          </a:xfrm>
          <a:prstGeom prst="flowChartAlternateProcess">
            <a:avLst/>
          </a:prstGeom>
          <a:solidFill>
            <a:srgbClr val="CCFFCC"/>
          </a:solidFill>
          <a:ln>
            <a:solidFill>
              <a:srgbClr val="660033"/>
            </a:solidFill>
            <a:prstDash val="dash"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สิ่งของประกอบกันเป็นชุด  </a:t>
            </a:r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ให้ปรับทั้งชุด</a:t>
            </a:r>
          </a:p>
        </p:txBody>
      </p:sp>
      <p:sp>
        <p:nvSpPr>
          <p:cNvPr id="15" name="แผนผังลำดับงาน: ตัวเชื่อมต่อ 14"/>
          <p:cNvSpPr/>
          <p:nvPr/>
        </p:nvSpPr>
        <p:spPr>
          <a:xfrm>
            <a:off x="275968" y="2267819"/>
            <a:ext cx="457200" cy="4572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แผนผังลำดับงาน: ตัวเชื่อมต่อ 15"/>
          <p:cNvSpPr/>
          <p:nvPr/>
        </p:nvSpPr>
        <p:spPr>
          <a:xfrm>
            <a:off x="275968" y="3323772"/>
            <a:ext cx="457200" cy="4572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แผนผังลำดับงาน: ตัวเชื่อมต่อ 16"/>
          <p:cNvSpPr/>
          <p:nvPr/>
        </p:nvSpPr>
        <p:spPr>
          <a:xfrm>
            <a:off x="1020214" y="4951186"/>
            <a:ext cx="457200" cy="4572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6271" name="รูปภาพ 17" descr="images (66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2"/>
          <a:stretch>
            <a:fillRect/>
          </a:stretch>
        </p:blipFill>
        <p:spPr bwMode="auto">
          <a:xfrm>
            <a:off x="2590800" y="457200"/>
            <a:ext cx="1493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2" name="รูปภาพ 19" descr="images (68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5250"/>
            <a:ext cx="9747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แผนผังลําดับงาน: กระบวนการสำรอง 8"/>
          <p:cNvSpPr/>
          <p:nvPr/>
        </p:nvSpPr>
        <p:spPr>
          <a:xfrm>
            <a:off x="275968" y="1361309"/>
            <a:ext cx="8305800" cy="699539"/>
          </a:xfrm>
          <a:prstGeom prst="flowChartAlternateProcess">
            <a:avLst/>
          </a:prstGeom>
          <a:solidFill>
            <a:srgbClr val="33CCCC"/>
          </a:solidFill>
          <a:ln>
            <a:solidFill>
              <a:srgbClr val="660033"/>
            </a:solidFill>
            <a:prstDash val="dash"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เมื่อครบกำหนดสัญญา/ข้อตกลง   ยังไม่มีการส่งมอบต้อง </a:t>
            </a:r>
            <a:r>
              <a:rPr lang="th-TH" sz="32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แจ้งการปรับ</a:t>
            </a:r>
          </a:p>
        </p:txBody>
      </p:sp>
      <p:sp>
        <p:nvSpPr>
          <p:cNvPr id="18" name="แผนผังลำดับงาน: ตัวเชื่อมต่อ 13"/>
          <p:cNvSpPr/>
          <p:nvPr/>
        </p:nvSpPr>
        <p:spPr>
          <a:xfrm>
            <a:off x="228600" y="914400"/>
            <a:ext cx="457200" cy="4572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แผนผังลําดับงาน: กระบวนการสำรอง 11"/>
          <p:cNvSpPr/>
          <p:nvPr/>
        </p:nvSpPr>
        <p:spPr>
          <a:xfrm>
            <a:off x="1835696" y="5807889"/>
            <a:ext cx="6172200" cy="566777"/>
          </a:xfrm>
          <a:prstGeom prst="flowChartAlternateProcess">
            <a:avLst/>
          </a:prstGeom>
          <a:solidFill>
            <a:srgbClr val="CCFFCC"/>
          </a:solidFill>
          <a:ln>
            <a:solidFill>
              <a:srgbClr val="660033"/>
            </a:solidFill>
            <a:prstDash val="dash"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สิ่งของรวมติดตั้ง/ทดลอง  </a:t>
            </a:r>
            <a:r>
              <a:rPr lang="th-TH" sz="2800" b="1" u="sng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ให้ปรับตามราคาของทั้งหมด</a:t>
            </a:r>
            <a:endParaRPr lang="en-US" sz="2800" b="1" u="sng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0" name="แผนผังลำดับงาน: ตัวเชื่อมต่อ 16"/>
          <p:cNvSpPr/>
          <p:nvPr/>
        </p:nvSpPr>
        <p:spPr>
          <a:xfrm>
            <a:off x="1295400" y="5794669"/>
            <a:ext cx="457200" cy="4572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</a:t>
            </a:r>
            <a:endParaRPr lang="th-T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  <a:solidFill>
            <a:srgbClr val="0070C0"/>
          </a:solidFill>
          <a:ln w="12700">
            <a:solidFill>
              <a:schemeClr val="hlink"/>
            </a:solidFill>
          </a:ln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cs typeface="EucrosiaUPC" pitchFamily="18" charset="-34"/>
              </a:rPr>
              <a:t>วิธีคิดค่าปรับงานซื้อและจ้างทำของ</a:t>
            </a:r>
            <a:endParaRPr lang="en-US" sz="5400" b="1" dirty="0" smtClean="0">
              <a:solidFill>
                <a:schemeClr val="bg1"/>
              </a:solidFill>
              <a:cs typeface="EucrosiaUPC" pitchFamily="18" charset="-34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268413"/>
            <a:ext cx="8643938" cy="5400675"/>
          </a:xfrm>
          <a:solidFill>
            <a:srgbClr val="FDFEDE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z="2800" b="1" u="sng" smtClean="0">
                <a:cs typeface="EucrosiaUPC" pitchFamily="18" charset="-34"/>
              </a:rPr>
              <a:t>ตัวอย่าง</a:t>
            </a:r>
            <a:r>
              <a:rPr lang="th-TH" sz="2800" b="1" smtClean="0">
                <a:cs typeface="EucrosiaUPC" pitchFamily="18" charset="-34"/>
              </a:rPr>
              <a:t> สัญญามูลค่า ๑ ล้านบาท อัตราค่าปรับร้อยละ๐.๑๐ กำหนดส่งมอบพัสดุ/งาน ไว้  ๓ งวด งวด ๑,๒ งวดละ ๒.๕ แสน งวดสุดท้าย ๕ แสน คิดค่าปรับตาม</a:t>
            </a:r>
            <a:r>
              <a:rPr lang="th-TH" sz="2800" b="1" u="sng" smtClean="0">
                <a:solidFill>
                  <a:srgbClr val="FF0000"/>
                </a:solidFill>
                <a:cs typeface="EucrosiaUPC" pitchFamily="18" charset="-34"/>
              </a:rPr>
              <a:t>จำนวนสิ่งของที่ยังไม่ได้รับมอบ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sz="2800" b="1" smtClean="0">
                <a:cs typeface="EucrosiaUPC" pitchFamily="18" charset="-34"/>
              </a:rPr>
              <a:t>ผู้ขาย/ผู้รับจ้างส่งมอบทั้ง ๓ งวด หลังจากผิดสัญญาแล้ว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endParaRPr lang="th-TH" sz="2800" b="1" smtClean="0">
              <a:cs typeface="EucrosiaUPC" pitchFamily="18" charset="-34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th-TH" sz="2800" b="1" smtClean="0">
                <a:solidFill>
                  <a:srgbClr val="3333CC"/>
                </a:solidFill>
                <a:cs typeface="EucrosiaUPC" pitchFamily="18" charset="-34"/>
              </a:rPr>
              <a:t>งวดที่๑ </a:t>
            </a:r>
            <a:r>
              <a:rPr lang="th-TH" sz="2800" b="1" u="sng" smtClean="0">
                <a:cs typeface="EucrosiaUPC" pitchFamily="18" charset="-34"/>
              </a:rPr>
              <a:t>๑ล.</a:t>
            </a:r>
            <a:r>
              <a:rPr lang="en-US" sz="2800" b="1" u="sng" smtClean="0">
                <a:cs typeface="EucrosiaUPC" pitchFamily="18" charset="-34"/>
              </a:rPr>
              <a:t> X </a:t>
            </a:r>
            <a:r>
              <a:rPr lang="th-TH" sz="2800" b="1" u="sng" smtClean="0">
                <a:cs typeface="EucrosiaUPC" pitchFamily="18" charset="-34"/>
              </a:rPr>
              <a:t>๐.๑๐</a:t>
            </a:r>
            <a:r>
              <a:rPr lang="en-US" sz="2800" b="1" u="sng" smtClean="0">
                <a:cs typeface="EucrosiaUPC" pitchFamily="18" charset="-34"/>
              </a:rPr>
              <a:t> X</a:t>
            </a:r>
            <a:r>
              <a:rPr lang="th-TH" sz="2800" b="1" u="sng" smtClean="0">
                <a:cs typeface="EucrosiaUPC" pitchFamily="18" charset="-34"/>
              </a:rPr>
              <a:t> </a:t>
            </a:r>
            <a:r>
              <a:rPr lang="th-TH" sz="2800" b="1" u="sng" smtClean="0">
                <a:solidFill>
                  <a:srgbClr val="C00000"/>
                </a:solidFill>
                <a:cs typeface="EucrosiaUPC" pitchFamily="18" charset="-34"/>
              </a:rPr>
              <a:t>จำนวนวันนับถัดจากครบกำหนดสัญญาถึงวันส่งมอบ</a:t>
            </a:r>
            <a:r>
              <a:rPr lang="en-US" sz="2800" b="1" smtClean="0">
                <a:solidFill>
                  <a:srgbClr val="C00000"/>
                </a:solidFill>
                <a:cs typeface="EucrosiaUPC" pitchFamily="18" charset="-34"/>
              </a:rPr>
              <a:t>               </a:t>
            </a:r>
            <a:r>
              <a:rPr lang="th-TH" sz="2800" b="1" smtClean="0">
                <a:solidFill>
                  <a:srgbClr val="C00000"/>
                </a:solidFill>
                <a:cs typeface="EucrosiaUPC" pitchFamily="18" charset="-34"/>
              </a:rPr>
              <a:t>				   </a:t>
            </a:r>
            <a:r>
              <a:rPr lang="th-TH" sz="2800" b="1" smtClean="0">
                <a:cs typeface="EucrosiaUPC" pitchFamily="18" charset="-34"/>
              </a:rPr>
              <a:t>๑๐๐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smtClean="0">
                <a:solidFill>
                  <a:srgbClr val="3333CC"/>
                </a:solidFill>
                <a:cs typeface="EucrosiaUPC" pitchFamily="18" charset="-34"/>
              </a:rPr>
              <a:t>งวดที่๒ </a:t>
            </a:r>
            <a:r>
              <a:rPr lang="th-TH" sz="2800" b="1" u="sng" smtClean="0">
                <a:cs typeface="EucrosiaUPC" pitchFamily="18" charset="-34"/>
              </a:rPr>
              <a:t>๗.๕แสน</a:t>
            </a:r>
            <a:r>
              <a:rPr lang="en-US" sz="2800" b="1" u="sng" smtClean="0">
                <a:cs typeface="EucrosiaUPC" pitchFamily="18" charset="-34"/>
              </a:rPr>
              <a:t>X</a:t>
            </a:r>
            <a:r>
              <a:rPr lang="th-TH" sz="2800" b="1" u="sng" smtClean="0">
                <a:cs typeface="EucrosiaUPC" pitchFamily="18" charset="-34"/>
              </a:rPr>
              <a:t>๐.๑๐</a:t>
            </a:r>
            <a:r>
              <a:rPr lang="en-US" sz="2800" b="1" u="sng" smtClean="0">
                <a:cs typeface="EucrosiaUPC" pitchFamily="18" charset="-34"/>
              </a:rPr>
              <a:t>X</a:t>
            </a:r>
            <a:r>
              <a:rPr lang="th-TH" sz="2800" b="1" u="sng" smtClean="0">
                <a:solidFill>
                  <a:srgbClr val="C00000"/>
                </a:solidFill>
                <a:cs typeface="EucrosiaUPC" pitchFamily="18" charset="-34"/>
              </a:rPr>
              <a:t>จำนวนวันนับถัดจากส่งมอบงวด ๑ ถึงวันส่งมอบงวด ๒</a:t>
            </a:r>
            <a:r>
              <a:rPr lang="en-US" sz="2800" b="1" smtClean="0">
                <a:solidFill>
                  <a:srgbClr val="C00000"/>
                </a:solidFill>
                <a:cs typeface="EucrosiaUPC" pitchFamily="18" charset="-34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2800" b="1" smtClean="0">
                <a:cs typeface="EucrosiaUPC" pitchFamily="18" charset="-34"/>
              </a:rPr>
              <a:t>๑๐๐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2800" b="1" smtClean="0">
                <a:solidFill>
                  <a:srgbClr val="3333CC"/>
                </a:solidFill>
                <a:cs typeface="EucrosiaUPC" pitchFamily="18" charset="-34"/>
              </a:rPr>
              <a:t>งวดที่๓ </a:t>
            </a:r>
            <a:r>
              <a:rPr lang="th-TH" sz="2800" b="1" u="sng" smtClean="0">
                <a:cs typeface="EucrosiaUPC" pitchFamily="18" charset="-34"/>
              </a:rPr>
              <a:t>๕แสน</a:t>
            </a:r>
            <a:r>
              <a:rPr lang="en-US" sz="2800" b="1" u="sng" smtClean="0">
                <a:cs typeface="EucrosiaUPC" pitchFamily="18" charset="-34"/>
              </a:rPr>
              <a:t>X</a:t>
            </a:r>
            <a:r>
              <a:rPr lang="th-TH" sz="2800" b="1" u="sng" smtClean="0">
                <a:cs typeface="EucrosiaUPC" pitchFamily="18" charset="-34"/>
              </a:rPr>
              <a:t>๐.๑๐</a:t>
            </a:r>
            <a:r>
              <a:rPr lang="en-US" sz="2800" b="1" u="sng" smtClean="0">
                <a:cs typeface="EucrosiaUPC" pitchFamily="18" charset="-34"/>
              </a:rPr>
              <a:t>X </a:t>
            </a:r>
            <a:r>
              <a:rPr lang="th-TH" sz="2800" b="1" u="sng" smtClean="0">
                <a:solidFill>
                  <a:srgbClr val="C00000"/>
                </a:solidFill>
                <a:cs typeface="EucrosiaUPC" pitchFamily="18" charset="-34"/>
              </a:rPr>
              <a:t>จำนวนวันนับถัดจากส่งมอบงวด ๒ ถึงวันส่งมอบงวด ๓</a:t>
            </a:r>
            <a:r>
              <a:rPr lang="en-US" sz="2800" b="1" smtClean="0">
                <a:solidFill>
                  <a:srgbClr val="C00000"/>
                </a:solidFill>
                <a:cs typeface="EucrosiaUPC" pitchFamily="18" charset="-34"/>
              </a:rPr>
              <a:t> </a:t>
            </a:r>
            <a:endParaRPr lang="en-US" sz="2800" b="1" u="sng" smtClean="0">
              <a:solidFill>
                <a:srgbClr val="C00000"/>
              </a:solidFill>
              <a:cs typeface="EucrosiaUPC" pitchFamily="18" charset="-34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cs typeface="EucrosiaUPC" pitchFamily="18" charset="-34"/>
              </a:rPr>
              <a:t>   </a:t>
            </a:r>
            <a:r>
              <a:rPr lang="th-TH" sz="2800" b="1" smtClean="0">
                <a:cs typeface="EucrosiaUPC" pitchFamily="18" charset="-34"/>
              </a:rPr>
              <a:t>๑๐๐</a:t>
            </a:r>
          </a:p>
        </p:txBody>
      </p:sp>
      <p:sp>
        <p:nvSpPr>
          <p:cNvPr id="11162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0F2283F8-77AC-4989-9838-2E1A70513201}" type="slidenum"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148</a:t>
            </a:fld>
            <a:endParaRPr lang="th-TH" sz="1200" smtClean="0">
              <a:solidFill>
                <a:srgbClr val="898989"/>
              </a:solidFill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81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ชื่อเรื่อง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857250"/>
          </a:xfrm>
          <a:solidFill>
            <a:srgbClr val="FFFDA3"/>
          </a:solidFill>
          <a:ln w="76200"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tx2">
                    <a:satMod val="130000"/>
                  </a:schemeClr>
                </a:solidFill>
                <a:cs typeface="EucrosiaUPC" pitchFamily="18" charset="-34"/>
              </a:rPr>
              <a:t>วิธีคิดค่าปรับงานจ้างก่อสร้าง</a:t>
            </a:r>
            <a:endParaRPr lang="th-TH" sz="54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28600" y="1143000"/>
            <a:ext cx="8701088" cy="5500688"/>
          </a:xfrm>
          <a:blipFill>
            <a:blip r:embed="rId2"/>
            <a:tile tx="0" ty="0" sx="100000" sy="100000" flip="none" algn="tl"/>
          </a:blipFill>
          <a:ln w="57150">
            <a:solidFill>
              <a:srgbClr val="FF66CC"/>
            </a:solidFill>
          </a:ln>
        </p:spPr>
        <p:txBody>
          <a:bodyPr rtlCol="0">
            <a:normAutofit fontScale="40000" lnSpcReduction="20000"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3900" b="1" u="sng" dirty="0" smtClean="0">
              <a:solidFill>
                <a:schemeClr val="bg1"/>
              </a:solidFill>
              <a:cs typeface="EucrosiaUPC" pitchFamily="18" charset="-34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ตัวอย่าง</a:t>
            </a: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 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สัญญามูลค่า ๑ ล้านบาท อัตราค่าปรับวันละ๑,๐๐๐บาท กำหนดส่งมอบไว้  ๓ งวด   งวด ๑, ๒  งวดละ ๒.๕ แสน งวดสุดท้าย ๕ แสน                                                ผู้รับจ้างส่งมอบทั้ง ๓ งวด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หลังจากที่มีการผิดสัญญาแล้ว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h-TH" sz="8000" b="1" dirty="0" smtClean="0">
              <a:solidFill>
                <a:srgbClr val="002060"/>
              </a:solidFill>
              <a:cs typeface="EucrosiaUPC" pitchFamily="18" charset="-34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งวดที่๑    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๑,๐๐๐</a:t>
            </a:r>
            <a:r>
              <a:rPr lang="en-US" sz="8000" b="1" u="sng" dirty="0" smtClean="0">
                <a:solidFill>
                  <a:srgbClr val="002060"/>
                </a:solidFill>
                <a:cs typeface="EucrosiaUPC" pitchFamily="18" charset="-34"/>
              </a:rPr>
              <a:t> X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   จำนวนวันนับถัดจากครบกำหนดสัญญา  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              		  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ถึงวันส่งมอบ</a:t>
            </a:r>
            <a:endParaRPr lang="th-TH" sz="8000" b="1" dirty="0" smtClean="0">
              <a:solidFill>
                <a:srgbClr val="002060"/>
              </a:solidFill>
              <a:cs typeface="EucrosiaUPC" pitchFamily="18" charset="-34"/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งวดที่๒     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๑,๐๐๐</a:t>
            </a:r>
            <a:r>
              <a:rPr lang="en-US" sz="8000" b="1" u="sng" dirty="0" smtClean="0">
                <a:solidFill>
                  <a:srgbClr val="002060"/>
                </a:solidFill>
                <a:cs typeface="EucrosiaUPC" pitchFamily="18" charset="-34"/>
              </a:rPr>
              <a:t>X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   จำนวนวันนับถัดจากส่งมอบงวด ๑ 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				   ถึงวันส่งมอบ งวด ๒</a:t>
            </a:r>
            <a:r>
              <a:rPr lang="en-US" sz="8000" b="1" dirty="0" smtClean="0">
                <a:solidFill>
                  <a:srgbClr val="002060"/>
                </a:solidFill>
                <a:cs typeface="EucrosiaUPC" pitchFamily="18" charset="-34"/>
              </a:rPr>
              <a:t> 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งวดที่๓   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๑,๐๐๐  </a:t>
            </a:r>
            <a:r>
              <a:rPr lang="en-US" sz="8000" b="1" u="sng" dirty="0" smtClean="0">
                <a:solidFill>
                  <a:srgbClr val="002060"/>
                </a:solidFill>
                <a:cs typeface="EucrosiaUPC" pitchFamily="18" charset="-34"/>
              </a:rPr>
              <a:t>X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   จำนวนวันนับถัดจากส่งมอบงวด ๒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th-TH" sz="8000" b="1" dirty="0" smtClean="0">
                <a:solidFill>
                  <a:srgbClr val="002060"/>
                </a:solidFill>
                <a:cs typeface="EucrosiaUPC" pitchFamily="18" charset="-34"/>
              </a:rPr>
              <a:t>				    </a:t>
            </a:r>
            <a:r>
              <a:rPr lang="th-TH" sz="8000" b="1" u="sng" dirty="0" smtClean="0">
                <a:solidFill>
                  <a:srgbClr val="002060"/>
                </a:solidFill>
                <a:cs typeface="EucrosiaUPC" pitchFamily="18" charset="-34"/>
              </a:rPr>
              <a:t>ถึงวันส่งมอบงวด ๓</a:t>
            </a:r>
            <a:r>
              <a:rPr lang="en-US" sz="8000" b="1" dirty="0" smtClean="0">
                <a:solidFill>
                  <a:srgbClr val="002060"/>
                </a:solidFill>
                <a:cs typeface="EucrosiaUPC" pitchFamily="18" charset="-34"/>
              </a:rPr>
              <a:t> 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8000" b="1" u="sng" dirty="0" smtClean="0">
                <a:solidFill>
                  <a:srgbClr val="002060"/>
                </a:solidFill>
                <a:cs typeface="EucrosiaUPC" pitchFamily="18" charset="-34"/>
              </a:rPr>
              <a:t> </a:t>
            </a:r>
            <a:endParaRPr lang="th-TH" sz="8000" dirty="0" smtClean="0">
              <a:solidFill>
                <a:srgbClr val="002060"/>
              </a:solidFill>
            </a:endParaRPr>
          </a:p>
        </p:txBody>
      </p:sp>
      <p:sp>
        <p:nvSpPr>
          <p:cNvPr id="11264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0DDEBBD9-7CE8-47DC-9763-675E350B70FF}" type="slidenum">
              <a:rPr lang="en-US" sz="1200" smtClean="0">
                <a:solidFill>
                  <a:srgbClr val="898989"/>
                </a:solidFill>
                <a:latin typeface="Calibri" pitchFamily="34" charset="0"/>
                <a:cs typeface="Cordia New" pitchFamily="34" charset="-34"/>
              </a:rPr>
              <a:pPr eaLnBrk="1" hangingPunct="1"/>
              <a:t>149</a:t>
            </a:fld>
            <a:endParaRPr lang="th-TH" sz="1200" smtClean="0">
              <a:solidFill>
                <a:srgbClr val="898989"/>
              </a:solidFill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92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288" y="1341438"/>
            <a:ext cx="8291512" cy="5327650"/>
          </a:xfrm>
        </p:spPr>
        <p:txBody>
          <a:bodyPr/>
          <a:lstStyle/>
          <a:p>
            <a:pPr>
              <a:buFont typeface="Wingdings 3" pitchFamily="18" charset="2"/>
              <a:buNone/>
              <a:defRPr/>
            </a:pPr>
            <a:r>
              <a:rPr lang="th-TH" alt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“</a:t>
            </a:r>
            <a:r>
              <a:rPr lang="th-TH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ราคากลาง</a:t>
            </a:r>
            <a:r>
              <a:rPr lang="th-TH" alt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” </a:t>
            </a: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หมายความว่า ราคาเพื่อใช้เป็นฐาน</a:t>
            </a:r>
            <a:r>
              <a:rPr lang="th-TH" altLang="en-US" sz="2400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สำหรับเปรียบเทียบราคา</a:t>
            </a: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ที่ผู้ยื่นข้อเสนอ</a:t>
            </a:r>
            <a:b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4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ได้ยื่นเสนอไว้ซึ่งสามารถจัดซื้อจัดจ้างได้จริงตามลำดับ ดังต่อไปนี้</a:t>
            </a:r>
            <a:endParaRPr lang="en-US" altLang="en-US" sz="24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(1)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การคำนวณตามหลักเกณฑ์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ที่คณะกรรมการราคากลางกำหนด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(2)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ฐานข้อมูลราคาอ้างอิง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</a:t>
            </a:r>
            <a:r>
              <a:rPr lang="th-TH" altLang="en-US" sz="2200" u="sng" dirty="0" smtClean="0">
                <a:solidFill>
                  <a:srgbClr val="660033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พัสดุ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กรมบัญชีกลาง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จัดทำ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(3)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</a:t>
            </a:r>
            <a:r>
              <a:rPr lang="th-TH" altLang="en-US" sz="2200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มาตรฐาน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สำนักงบประมาณ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หน่วยงานกลางอื่น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(4)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ราคาที่ได้มาจากการสืบราคาจาก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ท้องตลาด</a:t>
            </a:r>
            <a:endParaRPr lang="en-US" altLang="en-US" sz="2200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(5)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ราคาที่เคย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ซื้อ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จ้าง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หลังสุด</a:t>
            </a:r>
            <a:r>
              <a:rPr lang="th-TH" altLang="en-US" sz="2200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ภายใน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ระยะเวลา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สอง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ปีงบประมาณ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(6)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วิธีอื่นใดตาม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หลักเกณฑ์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 หรือ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แนวทางปฏิบัติ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ของหน่วยงานของรัฐนั้นๆ</a:t>
            </a:r>
            <a:endParaRPr lang="en-US" altLang="en-US" sz="2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>
              <a:buFont typeface="Wingdings 3" pitchFamily="18" charset="2"/>
              <a:buNone/>
              <a:defRPr/>
            </a:pP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   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</a:t>
            </a:r>
            <a:r>
              <a:rPr lang="th-TH" altLang="en-US" sz="2200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มีราคาตาม (1) ให้ใช้ราคาตาม (1) ก่อน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</a:t>
            </a:r>
            <a:r>
              <a:rPr lang="th-TH" altLang="en-US" sz="2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ไม่มีราคาตาม (1)</a:t>
            </a:r>
            <a:r>
              <a:rPr lang="th-TH" alt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แต่มีราคาตาม (2)  หรือ (3) ให้ใช้ราคาตาม (2) หรือ (3) ก่อน โดยจะใช้ราคาใดตาม (2) หรือ (3) ให้คำนึงถึงประโยชน์</a:t>
            </a:r>
            <a:b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ของหน่วยงานของรัฐเป็นสำคัญ ในกรณีที่ไม่มีราคาตาม (1) (2) และ (3) ให้ใช้ราคาตาม (4) (5)หรือ (6) </a:t>
            </a:r>
            <a:b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2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โดยจะใช้ราคาใดตาม  (4) (5)หรือ (6)ให้คำนึงถึงประโยชน์ของหน่วยงานของรัฐเป็นสำคัญ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6753225" y="2959100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r>
              <a:rPr lang="th-TH" altLang="en-US" sz="2000"/>
              <a:t>ราชการกำหนดไว้แล้ว</a:t>
            </a:r>
          </a:p>
        </p:txBody>
      </p:sp>
      <p:sp>
        <p:nvSpPr>
          <p:cNvPr id="5" name="Right Brace 4"/>
          <p:cNvSpPr/>
          <p:nvPr/>
        </p:nvSpPr>
        <p:spPr>
          <a:xfrm>
            <a:off x="6548438" y="2852738"/>
            <a:ext cx="204787" cy="611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Left Brace 5"/>
          <p:cNvSpPr/>
          <p:nvPr/>
        </p:nvSpPr>
        <p:spPr>
          <a:xfrm>
            <a:off x="827088" y="2414588"/>
            <a:ext cx="198437" cy="9683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Left Brace 6"/>
          <p:cNvSpPr/>
          <p:nvPr/>
        </p:nvSpPr>
        <p:spPr>
          <a:xfrm>
            <a:off x="836613" y="3619500"/>
            <a:ext cx="188912" cy="863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03575" y="260350"/>
            <a:ext cx="2266950" cy="9318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ราคากลาง</a:t>
            </a:r>
            <a:endParaRPr lang="th-TH" sz="5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9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27025"/>
            <a:ext cx="14573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86" y="1063391"/>
            <a:ext cx="8892987" cy="5966009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เพื่อประกันความเสียหายที่อาจเกิดขึ้นจากกรณีที่ผู้เสนอราคาหรือผู้ให้บริการ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ไม่ปฏิบัติตามกระบวนการซื้อหรือจ้าง หรือการจ้างออกแบบหรือควบคุมงานก่อสร้าง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ให้หน่วยงานของรัฐกำหนดหลักประกันการเสนอราคา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สำหรับการซื้อหรือจ้าง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ด้วยวิธีประกวดราคาอิเล็กทรอนิกส์ งานจ้างออกแบบหรือควบคุมงานก่อสร้าง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ด้วยวิธีประกาศเชิญชวนทั่วไป ที่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มีวงเงินซื้อหรือจ้างเกินกว่า 5,000,000 บาท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ดังนี้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</a:t>
            </a: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การซื้อหรือจ้างด้วยวิธีประกวดราคาอิเล็กทรอนิกส์ ให้มีการวางหลักประกัน </a:t>
            </a:r>
            <a:b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3D34F6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การเสนอราคา โดยให้ใช้หลักประกันอย่างหนึ่งอย่างใด ดังต่อไปนี้ </a:t>
            </a:r>
            <a:endParaRPr lang="en-US" sz="2600" b="1" dirty="0">
              <a:solidFill>
                <a:srgbClr val="3D34F6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ประกันอิเล็กทรอนิกส์ของธนาคารภายในประเทศ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ตามแบบที่คณะกรรมการนโยบาย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(3) พันธบัตรรัฐบาลไทย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      (4) หนังสือค้ำประกันของบริษัทเงินทุนหรือบริษัทเงินทุนหลักทรัพย์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ที่ได้รับอนุญาตให้ประกอบกิจการเงินทุน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150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047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หลักประกันการเสนอราคา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94" y="764704"/>
            <a:ext cx="8892987" cy="477272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  <a:p>
            <a:pPr>
              <a:spcAft>
                <a:spcPts val="0"/>
              </a:spcAft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สำหรับงานจ้างออกแบบหรือควบคุมงานก่อสร้าง ด้วยวิธีประกาศเชิญชวนทั่วไป </a:t>
            </a:r>
            <a:b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ให้มีการวางหลักประกันการเสนอราคา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โดยให้ใช้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หลักประกันอย่างหนึ่งอย่างใด ดังต่อไปนี้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(1) เงินสด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ลงวันที่ที่ใช้เช็คหรือ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ประกันของธนาคารภายในประเทศ</a:t>
            </a: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คณะกรรมการ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หนังสือค้ำประกันของบริษัทเงินทุนหรือบริษัทเงินทุนหลักทรัพย์ที่ได้รับอนุญาต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ให้ประกอบกิจการเงินทุนเพื่อการพาณิชย์และประกอบธุรกิจค้ำประกันตามประกาศของ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ธนาคารแห่งประเทศไทย ตามรายชื่อบริษัทเงินทุนที่ธนาคารแห่งประเทศไทยแจ้งเวียนให้ทราบ 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โดยอนุโลมให้ใช้ตามแบบหนังสือค้ำประกันของธนาคารที่คณะกรรมการนโยบาย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(5) พันธบัตรรัฐบาลไทย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151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50676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หลักประกันสัญญา</a:t>
            </a:r>
          </a:p>
        </p:txBody>
      </p:sp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152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824537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517104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ให้ใช้หลักประกันอย่างหนึ่งอย่างใด ดังนี้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1. เงินสด</a:t>
            </a:r>
          </a:p>
          <a:p>
            <a:pPr marL="0" indent="0" eaLnBrk="1" hangingPunct="1">
              <a:spcBef>
                <a:spcPts val="0"/>
              </a:spcBef>
              <a:buClr>
                <a:srgbClr val="317A43"/>
              </a:buClr>
              <a:buSzTx/>
              <a:buFont typeface="Wingdings 3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2. 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ที่ธนาคารเซ็นสั่งจ่าย ซึ่งเป็นเช็คหรือด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ลงวันที่ที่ใช้เช็คหรือด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นั้นชำระต่อเจ้าหน้าที่ หรือก่อนวันนั้น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ไม่เกิน 3 วันทำการ 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3. หนังสือค้ำประกันของธนาคารในประเทศ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4. หนังสือค้ำประกันของบริษัทเงินทุน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5. พันธบัตรรัฐบาลไทย</a:t>
            </a: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727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260648"/>
            <a:ext cx="8567335" cy="609600"/>
          </a:xfrm>
        </p:spPr>
        <p:txBody>
          <a:bodyPr/>
          <a:lstStyle/>
          <a:p>
            <a:pPr lvl="0"/>
            <a:r>
              <a:rPr lang="th-TH" altLang="en-US" sz="40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มูลค่าหลักประกันการเสนอราคาและหลักประกันสัญญา</a:t>
            </a:r>
            <a:endParaRPr lang="th-TH" altLang="en-US" sz="40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153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68052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517247" y="1484785"/>
            <a:ext cx="8229600" cy="46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ร้อยละ 5</a:t>
            </a:r>
            <a:r>
              <a:rPr lang="en-US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</a:t>
            </a: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ของวงเงินงบประมาณหรือราคาพัสดุ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ที่จัดซื้อจัดจ้างในครั้งนั้น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Char char="Ä"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เว้นแต่ การจัดหาที่สำคัญพิเศษ กำหนดสูงกว่า</a:t>
            </a:r>
            <a:b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ร้อยละ 5  แต่ไม่เกินร้อยละ 10 ก็ได้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*  กรณีหน่วยงานของรัฐเป็นผู้ยื่นข้อเสนอหรือเป็นคู่สัญญา ไม่ต้องวางหลักประกัน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7182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154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14324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40066" y="1340768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Aft>
                <a:spcPts val="0"/>
              </a:spcAft>
              <a:buClr>
                <a:srgbClr val="317A43"/>
              </a:buClr>
              <a:tabLst>
                <a:tab pos="450215" algn="l"/>
                <a:tab pos="900430" algn="l"/>
                <a:tab pos="1170305" algn="l"/>
              </a:tabLst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หลักประกันการเสนอราคา  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คืนภายใน 15 วัน นับถัดจากวันที่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หัวหน้าหน่วยงานของรัฐได้พิจารณารายงานผลคัดเลือกผู้ชนะ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การซื้อหรือจ้างเรียบร้อยแล้ว    </a:t>
            </a:r>
            <a:r>
              <a:rPr lang="th-TH" altLang="en-US" sz="3600" b="1" u="sng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เว้นแต่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ผู้ยื่นข้อเสนอรายที่คัดเลือกไว้ซึ่งเสนอราคาต่ำสุดไม่เกิน 3 ราย </a:t>
            </a:r>
            <a:r>
              <a:rPr lang="th-TH" sz="3600" b="1" dirty="0">
                <a:solidFill>
                  <a:srgbClr val="0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ให้คืนได้ต่อเมื่อได้ทำสัญญาหรือข้อตกลง หรือผู้ยื่นข้อเสนอได้พ้นจากข้อผูกพันแล้ว </a:t>
            </a:r>
            <a:endParaRPr lang="en-US" sz="3600" b="1" dirty="0">
              <a:solidFill>
                <a:srgbClr val="00000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600" b="1" u="sng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หลักประกันสัญญา </a:t>
            </a: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ให้คืนแก่คู่สัญญา หรือผู้ค้ำประกันโดยเร็ว  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และอย่างช้าต้องไม่เกิน 15 วัน  นับถัดจากวันที่คู่สัญญา</a:t>
            </a:r>
            <a:b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6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พ้นข้อผูกพันตามสัญญาแล้ว 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endParaRPr lang="th-TH" altLang="en-US" sz="36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  <a:sym typeface="Wingdings" pitchFamily="2" charset="2"/>
            </a:endParaRP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0596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5" y="188640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การคืนหลักประกัน (ต่อ)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155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040560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475768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endParaRPr lang="th-TH" altLang="en-US" sz="28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358967" y="1462726"/>
            <a:ext cx="8806515" cy="537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u="sng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การคืนหลักประกัน</a:t>
            </a:r>
            <a:r>
              <a:rPr lang="th-TH" altLang="en-US" sz="3400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</a:t>
            </a: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หนังสือค้ำประกันของธนาคาร บริษัทเงินทุน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หรือบริษัทเงินทุนหลักทรัพย์ ในกรณีที่ผู้ยื่นข้อเสนอหรือคู่สัญญา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ไม่มารับภายในกำหนดเวลาข้างต้น ให้รีบส่งต้นฉบับหนังสือค้ำประกันให้แก่ผู้ยื่นข้อเสนอหรือคู่สัญญา โดยทางไปรษณีย์ลงทะเบียนโดยเร็วพร้อมกับแจ้งให้ธนาคาร บริษัทเงินทุนหรือบริษัทเงินทุนหลักทรัพย์   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ผู้ค้ำประกันทราบด้วย</a:t>
            </a:r>
          </a:p>
          <a:p>
            <a:pPr eaLnBrk="1" hangingPunct="1">
              <a:lnSpc>
                <a:spcPct val="90000"/>
              </a:lnSpc>
              <a:buClr>
                <a:srgbClr val="317A43"/>
              </a:buClr>
              <a:buFont typeface="Wingdings" pitchFamily="2" charset="2"/>
              <a:buNone/>
            </a:pP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                 สำหรับหนังสือค้ำประกันอิเล็กทรอนิกส์ของธนาคารให้คืน</a:t>
            </a:r>
            <a:b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</a:br>
            <a:r>
              <a:rPr lang="th-TH" altLang="en-US" sz="34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แก่ธนาคารผู้ออกหนังสือค้ำประกันอิเล็กทรอนิกส์ผ่านทางระบบจัดซื้อจัดจ้างภาครัฐด้วยอิเล็กทรอนิกส์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16"/>
          <p:cNvSpPr/>
          <p:nvPr/>
        </p:nvSpPr>
        <p:spPr>
          <a:xfrm>
            <a:off x="755576" y="1556791"/>
            <a:ext cx="7920880" cy="273630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8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 algn="ctr">
              <a:defRPr/>
            </a:pPr>
            <a:r>
              <a:rPr lang="th-TH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การบริหารสัญญา และ</a:t>
            </a:r>
          </a:p>
          <a:p>
            <a:pPr algn="ctr">
              <a:defRPr/>
            </a:pPr>
            <a:r>
              <a:rPr lang="th-TH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การตรวจรับพัสดุ</a:t>
            </a:r>
          </a:p>
          <a:p>
            <a:pPr algn="ctr">
              <a:defRPr/>
            </a:pPr>
            <a:endParaRPr lang="th-TH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91" y="4342938"/>
            <a:ext cx="219846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2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41802" y="260648"/>
            <a:ext cx="6297613" cy="1289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พ.ร.บ. หมวด </a:t>
            </a: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10</a:t>
            </a:r>
            <a:b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การบริหารสัญญาและการตรวจรับพัสดุ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72480618"/>
              </p:ext>
            </p:extLst>
          </p:nvPr>
        </p:nvGraphicFramePr>
        <p:xfrm>
          <a:off x="323528" y="1549698"/>
          <a:ext cx="8083872" cy="490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6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437063"/>
            <a:ext cx="11906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02678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19250" y="260350"/>
            <a:ext cx="6297613" cy="1289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th-TH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100</a:t>
            </a: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</a:t>
            </a:r>
            <a:r>
              <a:rPr lang="th-TH" altLang="th-TH" b="1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รดำเนินการตามสัญญาหรือข้อตกลง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82590800"/>
              </p:ext>
            </p:extLst>
          </p:nvPr>
        </p:nvGraphicFramePr>
        <p:xfrm>
          <a:off x="323528" y="1772816"/>
          <a:ext cx="849694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66020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มน 6"/>
          <p:cNvSpPr/>
          <p:nvPr/>
        </p:nvSpPr>
        <p:spPr>
          <a:xfrm>
            <a:off x="1265232" y="188640"/>
            <a:ext cx="7094022" cy="85725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ผู้มีหน้าที่เสนอความเห็น</a:t>
            </a:r>
            <a:endParaRPr lang="th-TH" sz="4000" b="1" i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95288" y="1341438"/>
            <a:ext cx="83534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คณะกรรมการตรวจรับพัสดุ รับผิดชอบการบริหารสัญญา หรือข้อตกลง หลังจากที่ได้มีการลงนามในสัญญาหรือข้อตกลงแล้ว   และทำการตรวจรับพัสดุให้เป็นไปตามเงื่อนไขของสัญญาหรือข้อตกลงนั้น </a:t>
            </a:r>
          </a:p>
        </p:txBody>
      </p:sp>
      <p:sp>
        <p:nvSpPr>
          <p:cNvPr id="8" name="ตัวยึดเนื้อหา 2"/>
          <p:cNvSpPr txBox="1">
            <a:spLocks/>
          </p:cNvSpPr>
          <p:nvPr/>
        </p:nvSpPr>
        <p:spPr bwMode="auto">
          <a:xfrm>
            <a:off x="195263" y="3895725"/>
            <a:ext cx="8720137" cy="2700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noFill/>
          </a:ln>
        </p:spPr>
        <p:txBody>
          <a:bodyPr lIns="45720" rIns="45720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192" lvl="1" indent="0"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r>
              <a:rPr lang="th-TH" sz="3200" b="1" dirty="0" smtClean="0">
                <a:solidFill>
                  <a:srgbClr val="000066"/>
                </a:solidFill>
                <a:latin typeface="EucrosiaUPC" pitchFamily="18" charset="-34"/>
                <a:cs typeface="EucrosiaUPC" pitchFamily="18" charset="-34"/>
              </a:rPr>
              <a:t>หน้าที่บริหารสัญญา ข้อ </a:t>
            </a:r>
            <a:r>
              <a:rPr lang="en-US" sz="3200" b="1" dirty="0" smtClean="0">
                <a:solidFill>
                  <a:srgbClr val="000066"/>
                </a:solidFill>
                <a:latin typeface="EucrosiaUPC" pitchFamily="18" charset="-34"/>
                <a:cs typeface="EucrosiaUPC" pitchFamily="18" charset="-34"/>
              </a:rPr>
              <a:t>181</a:t>
            </a:r>
            <a:r>
              <a:rPr lang="th-TH" sz="3200" b="1" dirty="0" smtClean="0">
                <a:solidFill>
                  <a:srgbClr val="000066"/>
                </a:solidFill>
                <a:latin typeface="EucrosiaUPC" pitchFamily="18" charset="-34"/>
                <a:cs typeface="EucrosiaUPC" pitchFamily="18" charset="-34"/>
              </a:rPr>
              <a:t> กล่าวคือ เมื่อสัญญาครบกำหนด จะต้องแจ้งให้ผู้ขายหรือรับจ้างส่งมอบงาน ตามสัญญา จะต้องมี 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หนังสือแจ้งเตือน  </a:t>
            </a:r>
            <a:r>
              <a:rPr lang="th-TH" sz="3200" b="1" u="sng" dirty="0" smtClean="0">
                <a:solidFill>
                  <a:srgbClr val="990099"/>
                </a:solidFill>
                <a:latin typeface="EucrosiaUPC" pitchFamily="18" charset="-34"/>
                <a:cs typeface="EucrosiaUPC" pitchFamily="18" charset="-34"/>
              </a:rPr>
              <a:t>แจ้งการเรียกค่าปรับภายใน </a:t>
            </a:r>
            <a:r>
              <a:rPr lang="en-US" sz="3200" b="1" u="sng" dirty="0" smtClean="0">
                <a:solidFill>
                  <a:srgbClr val="990099"/>
                </a:solidFill>
                <a:latin typeface="EucrosiaUPC" pitchFamily="18" charset="-34"/>
                <a:cs typeface="EucrosiaUPC" pitchFamily="18" charset="-34"/>
              </a:rPr>
              <a:t>7 </a:t>
            </a:r>
            <a:r>
              <a:rPr lang="th-TH" sz="3200" b="1" u="sng" dirty="0" smtClean="0">
                <a:solidFill>
                  <a:srgbClr val="990099"/>
                </a:solidFill>
                <a:latin typeface="EucrosiaUPC" pitchFamily="18" charset="-34"/>
                <a:cs typeface="EucrosiaUPC" pitchFamily="18" charset="-34"/>
              </a:rPr>
              <a:t>วันทำการนับถัดจากวันครบกำหนด</a:t>
            </a:r>
            <a:r>
              <a:rPr lang="th-TH" sz="3200" b="1" dirty="0" smtClean="0">
                <a:solidFill>
                  <a:srgbClr val="990099"/>
                </a:solidFill>
                <a:latin typeface="EucrosiaUPC" pitchFamily="18" charset="-34"/>
                <a:cs typeface="EucrosiaUPC" pitchFamily="18" charset="-34"/>
              </a:rPr>
              <a:t>  แจ้งสงวนสิทธิ์การปรับ </a:t>
            </a:r>
            <a:r>
              <a:rPr lang="th-TH" sz="3200" b="1" dirty="0" smtClean="0">
                <a:solidFill>
                  <a:srgbClr val="000066"/>
                </a:solidFill>
                <a:latin typeface="EucrosiaUPC" pitchFamily="18" charset="-34"/>
                <a:cs typeface="EucrosiaUPC" pitchFamily="18" charset="-34"/>
              </a:rPr>
              <a:t>แล้วแต่กรณี  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หากมิได้ดำเนินการจะถือว่าละเลยไม่ดำเนินการตามหน้าที่</a:t>
            </a:r>
          </a:p>
        </p:txBody>
      </p:sp>
    </p:spTree>
    <p:extLst>
      <p:ext uri="{BB962C8B-B14F-4D97-AF65-F5344CB8AC3E}">
        <p14:creationId xmlns:p14="http://schemas.microsoft.com/office/powerpoint/2010/main" val="39727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220583791"/>
              </p:ext>
            </p:extLst>
          </p:nvPr>
        </p:nvGraphicFramePr>
        <p:xfrm>
          <a:off x="228600" y="15240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905877281"/>
              </p:ext>
            </p:extLst>
          </p:nvPr>
        </p:nvGraphicFramePr>
        <p:xfrm>
          <a:off x="251520" y="304800"/>
          <a:ext cx="864096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44326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1440160" cy="1279342"/>
          </a:xfrm>
          <a:prstGeom prst="rect">
            <a:avLst/>
          </a:prstGeom>
          <a:noFill/>
        </p:spPr>
      </p:pic>
      <p:pic>
        <p:nvPicPr>
          <p:cNvPr id="98306" name="Picture 2" descr="ผลการค้นหารูปภาพสำหรับ ค่าปรับ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677" y="2348880"/>
            <a:ext cx="1651707" cy="1222263"/>
          </a:xfrm>
          <a:prstGeom prst="rect">
            <a:avLst/>
          </a:prstGeom>
          <a:noFill/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7620281" cy="609600"/>
          </a:xfrm>
        </p:spPr>
        <p:txBody>
          <a:bodyPr/>
          <a:lstStyle/>
          <a:p>
            <a:r>
              <a:rPr lang="th-TH" sz="4000" dirty="0">
                <a:solidFill>
                  <a:srgbClr val="5E0209"/>
                </a:solidFill>
              </a:rPr>
              <a:t>การงด ลดค่าปรับ หรือการขยายเวลาการทำสัญญา</a:t>
            </a:r>
          </a:p>
        </p:txBody>
      </p:sp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160</a:t>
            </a:fld>
            <a:endParaRPr lang="en-US" altLang="en-US" sz="1200" dirty="0">
              <a:latin typeface="Calibri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31291720"/>
              </p:ext>
            </p:extLst>
          </p:nvPr>
        </p:nvGraphicFramePr>
        <p:xfrm>
          <a:off x="251520" y="1484784"/>
          <a:ext cx="8784976" cy="465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868632"/>
            <a:ext cx="7842502" cy="769441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ตามมาตรา 102 ให้อยู่ในดุลยพินิจของผู้มีอำนาจ ที่จะพิจารณาได้</a:t>
            </a:r>
            <a:b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</a:t>
            </a:r>
            <a:r>
              <a:rPr lang="th-TH" sz="22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จำนวนวันที่มีเหตุเกิดขึ้นจริง</a:t>
            </a: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เฉพาะในกรณีดังต่อไปนี้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87525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70283" y="1436925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048158" y="85173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042041" y="1488004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417929"/>
            <a:ext cx="8066910" cy="1323439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ให้หน่วยงานของรัฐกำหนดให้คู่สัญญาต้องแจ้งเหตุดังกล่าวภายใน 15 วัน นับถัดจากวันที่เหตุนั้นสิ้นสุดลง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หรือตามที่กำหนดในกฎกระทรวง หากไม่แจ้งภายในเวลาที่กำหนดคู่สัญญาจะยกขึ้นมากล่าวอ้างในภายหลังไม่ได้ 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เว้นแต่กรณีเกิดจากความผิด เกิดจากความบกพร่องของหน่วยงานของรัฐ ซึ่งมีหลักฐานชัดแจ้ง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หรือหน่วยงานของรัฐทราบดีอยู่แล้วตั้งแต่ต้น</a:t>
            </a:r>
          </a:p>
        </p:txBody>
      </p:sp>
      <p:sp>
        <p:nvSpPr>
          <p:cNvPr id="14" name="Half Frame 13"/>
          <p:cNvSpPr/>
          <p:nvPr/>
        </p:nvSpPr>
        <p:spPr bwMode="auto">
          <a:xfrm>
            <a:off x="488752" y="536051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Half Frame 14"/>
          <p:cNvSpPr/>
          <p:nvPr/>
        </p:nvSpPr>
        <p:spPr bwMode="auto">
          <a:xfrm rot="16200000">
            <a:off x="456834" y="6567571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5400000">
            <a:off x="8458998" y="5353442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10978838">
            <a:off x="8457632" y="663193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280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90901" y="1111317"/>
            <a:ext cx="5943600" cy="914400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8668" y="2111442"/>
            <a:ext cx="5334000" cy="8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งานซื้อหรืองานจ้าง </a:t>
            </a:r>
            <a:endParaRPr lang="th-TH" sz="3600" b="1" i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726491" y="2140318"/>
            <a:ext cx="1676400" cy="92803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175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9118" y="2884772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งานจ้างก่อสร้าง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7380312" cy="914400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th-TH" altLang="th-TH" sz="4800" b="1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การบริหารสัญญาและการตรวจรับพัสดุ</a:t>
            </a:r>
            <a:endParaRPr lang="th-TH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767808" y="3207519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176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124200" y="3269882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124200" y="2326606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44562" y="3935329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งานจ้างที่ปรึกษา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59832" y="436510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788024" y="4221088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179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5090120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งานจ้างออกแบบควบคุมงานก่อสร้าง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284440" y="544522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6856040" y="5267630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180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161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1903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งานซื้อหรืองานจ้าง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3965" y="2348880"/>
            <a:ext cx="734441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600" b="1" i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ตรวจรับพัสดุ ณ</a:t>
            </a:r>
            <a:r>
              <a:rPr lang="th-TH" sz="40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</a:t>
            </a:r>
          </a:p>
          <a:p>
            <a:pPr lvl="1">
              <a:buFont typeface="Wingdings 2" pitchFamily="18" charset="2"/>
              <a:buChar char=""/>
              <a:defRPr/>
            </a:pPr>
            <a:r>
              <a:rPr lang="th-TH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ngsana New" pitchFamily="18" charset="-34"/>
                <a:sym typeface="Wingdings" pitchFamily="2" charset="2"/>
              </a:rPr>
              <a:t>   </a:t>
            </a:r>
            <a:r>
              <a:rPr lang="th-TH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ที่ทำการของผู้ใช้พัสดุ  </a:t>
            </a:r>
          </a:p>
          <a:p>
            <a:pPr lvl="1">
              <a:buFont typeface="Wingdings 2" pitchFamily="18" charset="2"/>
              <a:buChar char=""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</a:t>
            </a:r>
            <a:r>
              <a:rPr lang="th-TH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 สถานที่ที่กำหนดในสัญญา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/ </a:t>
            </a:r>
            <a:r>
              <a:rPr lang="th-TH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ข้อตกลง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Angsana New" pitchFamily="18" charset="-34"/>
            </a:endParaRPr>
          </a:p>
          <a:p>
            <a:pPr lvl="1">
              <a:buFont typeface="Wingdings 2" pitchFamily="18" charset="2"/>
              <a:buChar char=""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</a:t>
            </a:r>
            <a:r>
              <a:rPr lang="th-TH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 สถานที่อื่น ที่มิได้มีสัญญา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 / </a:t>
            </a:r>
            <a:r>
              <a:rPr lang="th-TH" sz="3600" b="1" dirty="0">
                <a:solidFill>
                  <a:srgbClr val="002060"/>
                </a:solidFill>
                <a:latin typeface="Times New Roman" pitchFamily="18" charset="0"/>
                <a:cs typeface="Angsana New" pitchFamily="18" charset="-34"/>
              </a:rPr>
              <a:t>ข้อตกลง</a:t>
            </a:r>
          </a:p>
          <a:p>
            <a:pPr lvl="2">
              <a:defRPr/>
            </a:pPr>
            <a:r>
              <a:rPr lang="th-TH" sz="3200" b="1" dirty="0">
                <a:solidFill>
                  <a:srgbClr val="C00000"/>
                </a:solidFill>
                <a:latin typeface="Times New Roman" pitchFamily="18" charset="0"/>
                <a:cs typeface="Angsana New" pitchFamily="18" charset="-34"/>
              </a:rPr>
              <a:t>*  ต้องได้รับอนุมัติจาก หัวหน้าหน่วยงานของรัฐก่อน</a:t>
            </a:r>
          </a:p>
        </p:txBody>
      </p:sp>
    </p:spTree>
    <p:extLst>
      <p:ext uri="{BB962C8B-B14F-4D97-AF65-F5344CB8AC3E}">
        <p14:creationId xmlns:p14="http://schemas.microsoft.com/office/powerpoint/2010/main" val="318560745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งานซื้อหรืองานจ้าง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39552" y="2455377"/>
            <a:ext cx="8432800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3366FF"/>
              </a:buClr>
              <a:buFont typeface="Wingdings 2" pitchFamily="18" charset="2"/>
              <a:buChar char=""/>
              <a:defRPr/>
            </a:pP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  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ตรวจให้ถูกต้องครบถ้วน ตามที่ตกลง  </a:t>
            </a:r>
          </a:p>
          <a:p>
            <a:pPr>
              <a:lnSpc>
                <a:spcPct val="110000"/>
              </a:lnSpc>
              <a:buFont typeface="Wingdings 2" pitchFamily="18" charset="2"/>
              <a:buChar char=""/>
              <a:defRPr/>
            </a:pPr>
            <a:r>
              <a:rPr lang="th-TH" sz="2800" b="1" dirty="0">
                <a:solidFill>
                  <a:srgbClr val="3366FF"/>
                </a:solidFill>
                <a:cs typeface="Angsana New" pitchFamily="18" charset="-34"/>
              </a:rPr>
              <a:t>   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ถ้าต้องตรวจทดลอง หรือตรวจทางเทคนิค</a:t>
            </a:r>
            <a:r>
              <a:rPr lang="en-US" sz="2800" b="1" dirty="0">
                <a:solidFill>
                  <a:srgbClr val="002060"/>
                </a:solidFill>
                <a:cs typeface="Angsana New" pitchFamily="18" charset="-34"/>
              </a:rPr>
              <a:t>/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วิทยาศาสตร์</a:t>
            </a:r>
            <a:r>
              <a:rPr lang="en-US" sz="2800" b="1" dirty="0">
                <a:solidFill>
                  <a:srgbClr val="002060"/>
                </a:solidFill>
                <a:cs typeface="Angsana New" pitchFamily="18" charset="-34"/>
              </a:rPr>
              <a:t> </a:t>
            </a:r>
            <a:endParaRPr lang="th-TH" sz="2800" b="1" dirty="0">
              <a:solidFill>
                <a:srgbClr val="002060"/>
              </a:solidFill>
              <a:cs typeface="Angsana New" pitchFamily="18" charset="-34"/>
            </a:endParaRPr>
          </a:p>
          <a:p>
            <a:pPr>
              <a:lnSpc>
                <a:spcPct val="110000"/>
              </a:lnSpc>
              <a:defRPr/>
            </a:pP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        จะเชิญผู้เชี่ยวชาญ</a:t>
            </a:r>
            <a:r>
              <a:rPr lang="en-US" sz="2800" b="1" dirty="0">
                <a:solidFill>
                  <a:srgbClr val="002060"/>
                </a:solidFill>
                <a:cs typeface="Angsana New" pitchFamily="18" charset="-34"/>
              </a:rPr>
              <a:t>/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ผู้ทรงคุณวุฒิมาให้คำปรึกษา</a:t>
            </a:r>
            <a:r>
              <a:rPr lang="en-US" sz="2800" b="1" dirty="0">
                <a:solidFill>
                  <a:srgbClr val="002060"/>
                </a:solidFill>
                <a:cs typeface="Angsana New" pitchFamily="18" charset="-34"/>
              </a:rPr>
              <a:t>/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หรือส่งไปตรวจสอบ ณ สถานที่ </a:t>
            </a:r>
            <a:b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        ของผู้ชำนาญการ หรือผู้ทรงคุณวุฒิก็ได้</a:t>
            </a:r>
          </a:p>
          <a:p>
            <a:pPr>
              <a:lnSpc>
                <a:spcPct val="110000"/>
              </a:lnSpc>
              <a:buFont typeface="Wingdings 2" pitchFamily="18" charset="2"/>
              <a:buChar char=""/>
              <a:defRPr/>
            </a:pPr>
            <a:r>
              <a:rPr lang="th-TH" sz="2800" b="1" dirty="0">
                <a:solidFill>
                  <a:srgbClr val="C00000"/>
                </a:solidFill>
                <a:cs typeface="Angsana New" pitchFamily="18" charset="-34"/>
                <a:sym typeface="Wingdings" pitchFamily="2" charset="2"/>
              </a:rPr>
              <a:t>    กรณีจำเป็น </a:t>
            </a:r>
            <a:r>
              <a:rPr lang="th-TH" sz="2800" b="1" dirty="0">
                <a:solidFill>
                  <a:srgbClr val="FF0000"/>
                </a:solidFill>
                <a:cs typeface="Angsana New" pitchFamily="18" charset="-34"/>
                <a:sym typeface="Wingdings" pitchFamily="2" charset="2"/>
              </a:rPr>
              <a:t>ตรวจนับเป็นจำนวนหน่วยไม่ได้ทั้งหมด  </a:t>
            </a:r>
            <a:r>
              <a:rPr lang="th-TH" sz="2800" b="1" dirty="0">
                <a:cs typeface="Angsana New" pitchFamily="18" charset="-34"/>
                <a:sym typeface="Wingdings" pitchFamily="2" charset="2"/>
              </a:rPr>
              <a:t>ให้ตรวจรับตามหลักวิชาการ</a:t>
            </a:r>
            <a:br>
              <a:rPr lang="th-TH" sz="2800" b="1" dirty="0">
                <a:cs typeface="Angsana New" pitchFamily="18" charset="-34"/>
                <a:sym typeface="Wingdings" pitchFamily="2" charset="2"/>
              </a:rPr>
            </a:br>
            <a:r>
              <a:rPr lang="th-TH" sz="2800" b="1" dirty="0">
                <a:cs typeface="Angsana New" pitchFamily="18" charset="-34"/>
                <a:sym typeface="Wingdings" pitchFamily="2" charset="2"/>
              </a:rPr>
              <a:t>         สถิติ</a:t>
            </a:r>
            <a:endParaRPr lang="th-TH" sz="2800" b="1" dirty="0">
              <a:solidFill>
                <a:srgbClr val="C00000"/>
              </a:solidFill>
              <a:cs typeface="Angsana New" pitchFamily="18" charset="-34"/>
              <a:sym typeface="Wingdings" pitchFamily="2" charset="2"/>
            </a:endParaRPr>
          </a:p>
          <a:p>
            <a:pPr>
              <a:lnSpc>
                <a:spcPct val="110000"/>
              </a:lnSpc>
              <a:buFont typeface="Wingdings 2" pitchFamily="18" charset="2"/>
              <a:buChar char=""/>
              <a:defRPr/>
            </a:pP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  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  <a:sym typeface="Wingdings" pitchFamily="2" charset="2"/>
              </a:rPr>
              <a:t>ระยะเวลาตรวจรับ  </a:t>
            </a:r>
          </a:p>
          <a:p>
            <a:pPr>
              <a:defRPr/>
            </a:pP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- </a:t>
            </a: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ตรวจวันที่ผู้ขาย หรือผู้รับจ้างนำพัสดุมาส่ง  </a:t>
            </a:r>
          </a:p>
          <a:p>
            <a:pPr>
              <a:lnSpc>
                <a:spcPct val="90000"/>
              </a:lnSpc>
              <a:defRPr/>
            </a:pP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- </a:t>
            </a: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ตรวจให้เสร็จสิ้นโดยเร็วที่สุด</a:t>
            </a: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      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0" y="1616681"/>
            <a:ext cx="3657600" cy="914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ngsana New" pitchFamily="18" charset="-34"/>
              </a:rPr>
              <a:t>หลักเกณฑ์การตรวจรับ </a:t>
            </a:r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8201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งานซื้อหรืองานจ้าง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612" y="1628799"/>
            <a:ext cx="3101228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h-TH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ngsana New" pitchFamily="18" charset="-34"/>
              </a:rPr>
              <a:t>กรณีตรวจรับถูกต้อง 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1520" y="2420888"/>
            <a:ext cx="8640961" cy="3250121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  รับพัสดุไว้ ถือว่าผู้ขาย / ผู้รับจ้าง ส่งมอบถูกต้องครบถ้วน </a:t>
            </a:r>
            <a:b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</a:b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     ณ วันที่นำพัสดุมาส่งมอบ และส่งมอบพัสดุให้ </a:t>
            </a:r>
            <a:r>
              <a:rPr lang="th-TH" sz="3600" b="1" dirty="0" err="1">
                <a:solidFill>
                  <a:srgbClr val="002060"/>
                </a:solidFill>
                <a:cs typeface="Angsana New" pitchFamily="18" charset="-34"/>
              </a:rPr>
              <a:t>จนท</a:t>
            </a: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. 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  ทำใบตรวจรับโดยลงชื่อเป็นหลักฐาน อย่างน้อย 2 ฉบับ </a:t>
            </a:r>
          </a:p>
          <a:p>
            <a:pPr>
              <a:lnSpc>
                <a:spcPct val="95000"/>
              </a:lnSpc>
              <a:defRPr/>
            </a:pP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  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(ให้ผู้ขาย  /ผู้รับจ้าง 1 ฉบับ เจ้าหน้าที่ 1 ฉบับ เพื่อประกอบการเบิกจ่ายเงิน ) 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  <a:t>  รายงานผลให้หัวหน้าหน่วยงานของรัฐผ่าน หน. เจ้าหน้าที่ </a:t>
            </a:r>
            <a:br>
              <a:rPr lang="th-TH" sz="3600" b="1" dirty="0">
                <a:solidFill>
                  <a:srgbClr val="002060"/>
                </a:solidFill>
                <a:cs typeface="Angsana New" pitchFamily="18" charset="-34"/>
              </a:rPr>
            </a:br>
            <a:r>
              <a:rPr lang="th-TH" sz="3600" b="1" dirty="0">
                <a:solidFill>
                  <a:srgbClr val="C00000"/>
                </a:solidFill>
                <a:cs typeface="Angsana New" pitchFamily="18" charset="-34"/>
              </a:rPr>
              <a:t>    เพื่อทราบและสั่งการ</a:t>
            </a:r>
            <a:endParaRPr lang="th-TH" sz="3600" b="1" u="sng" dirty="0">
              <a:solidFill>
                <a:srgbClr val="C00000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119841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งานซื้อหรืองานจ้าง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612" y="1628799"/>
            <a:ext cx="6197572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กรณี</a:t>
            </a: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พัสดุที่ส่งมอบ ไม่ครบจำนวน/ไม่ถูกต้อง</a:t>
            </a: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2420888"/>
            <a:ext cx="8712967" cy="36004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th-TH" sz="3600" b="1" u="sng" dirty="0">
              <a:solidFill>
                <a:srgbClr val="C00000"/>
              </a:solidFill>
              <a:cs typeface="Angsana New" pitchFamily="18" charset="-34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1520" y="2420888"/>
            <a:ext cx="84969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ถ้าสัญญาหรือข้อตกลง มิได้กำหนดไว้เป็นอย่างอื่น</a:t>
            </a:r>
            <a:r>
              <a:rPr lang="th-TH" sz="3200" b="1" u="sng" dirty="0">
                <a:solidFill>
                  <a:srgbClr val="9900CC"/>
                </a:solidFill>
                <a:latin typeface="Angsana New" pitchFamily="18" charset="-34"/>
                <a:cs typeface="Angsana New" pitchFamily="18" charset="-34"/>
              </a:rPr>
              <a:t>ให้รับเฉพาะที่ถูกต้อง</a:t>
            </a:r>
          </a:p>
          <a:p>
            <a:pPr marL="457200" indent="-95250">
              <a:buFont typeface="Arial" pitchFamily="34" charset="0"/>
              <a:buChar char="•"/>
              <a:tabLst>
                <a:tab pos="622300" algn="l"/>
              </a:tabLst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มอบพัสดุให้เจ้าหน้าที่  </a:t>
            </a:r>
          </a:p>
          <a:p>
            <a:pPr marL="457200" indent="-95250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ทำใบตรวจรับ 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ฉบับ ส่งผู้ขาย และ </a:t>
            </a:r>
            <a:r>
              <a:rPr lang="th-TH" sz="32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.พัสดุ </a:t>
            </a:r>
          </a:p>
          <a:p>
            <a:pPr marL="457200" indent="-95250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รีบรายงาน หัวหน้าหน่วยงานของรัฐ เพื่อแจ้งผู้ขาย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ผู้รับจ้าง ทราบ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ภายใน  3 วันทำการ นับถัดจากวันตรวจพบ</a:t>
            </a:r>
          </a:p>
          <a:p>
            <a:pPr marL="457200" indent="-95250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สงวนสิทธิ์ปรับ (ส่วนที่ส่งไม่ถูกต้อง)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ดาว 5 แฉก 3"/>
          <p:cNvSpPr/>
          <p:nvPr/>
        </p:nvSpPr>
        <p:spPr bwMode="auto">
          <a:xfrm>
            <a:off x="467544" y="2570817"/>
            <a:ext cx="288032" cy="216024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007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งานซื้อหรืองานจ้าง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612" y="1628799"/>
            <a:ext cx="6197572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กรณี</a:t>
            </a: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พัสดุ</a:t>
            </a: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เป็นชุด / หน่วย</a:t>
            </a: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1" y="2204864"/>
            <a:ext cx="8563396" cy="206210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th-TH" sz="3600" b="1" u="sng" dirty="0">
              <a:solidFill>
                <a:srgbClr val="C00000"/>
              </a:solidFill>
              <a:cs typeface="Angsana New" pitchFamily="18" charset="-34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1520" y="2303001"/>
            <a:ext cx="84969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ให้ดูว่า </a:t>
            </a:r>
            <a:r>
              <a:rPr lang="th-TH" sz="32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ถ้าขาดส่วนใดส่วนหนึ่งไปแล้ว จะใช้การไม่ได้อย่างสมบูรณ์ </a:t>
            </a:r>
          </a:p>
          <a:p>
            <a:pPr marL="457200" indent="85725">
              <a:buFont typeface="Arial" pitchFamily="34" charset="0"/>
              <a:buChar char="•"/>
              <a:tabLst>
                <a:tab pos="803275" algn="l"/>
              </a:tabLst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ถือว่ายังไม่ได้ส่งมอบ</a:t>
            </a:r>
          </a:p>
          <a:p>
            <a:pPr marL="457200" indent="85725">
              <a:buFont typeface="Arial" pitchFamily="34" charset="0"/>
              <a:buChar char="•"/>
              <a:tabLst>
                <a:tab pos="803275" algn="l"/>
              </a:tabLst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รีบรายงาน หัวหน้าหน่วยงานของรัฐ เพื่อแจ้งผู้ขาย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ผู้รับจ้าง ทราบ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ภายใน    3 วันทำการ นับถัดจากวันตรวจพบ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83012" y="4293096"/>
            <a:ext cx="7485332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กรณีกรรมการตรวจรับบางคนไม่ยอมรับพัสดุ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1518" y="5099700"/>
            <a:ext cx="8712969" cy="156966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     </a:t>
            </a:r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 </a:t>
            </a:r>
            <a:r>
              <a:rPr lang="th-TH" sz="3200" b="1" dirty="0">
                <a:solidFill>
                  <a:srgbClr val="C00000"/>
                </a:solidFill>
                <a:cs typeface="Angsana New" pitchFamily="18" charset="-34"/>
              </a:rPr>
              <a:t>ให้ทำความเห็นแย้งไว้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ให้เสนอหัวหน้าหน่วยงานของรัฐเพื่อ</a:t>
            </a:r>
            <a:r>
              <a:rPr lang="th-TH" sz="3200" b="1" u="sng" dirty="0">
                <a:solidFill>
                  <a:srgbClr val="C00000"/>
                </a:solidFill>
                <a:cs typeface="Angsana New" pitchFamily="18" charset="-34"/>
              </a:rPr>
              <a:t>สั่งการ</a:t>
            </a:r>
          </a:p>
          <a:p>
            <a:pPr marL="457200" indent="-4763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ถ้า หัวหน้าหน่วยงานของรัฐ สั่งการให้รับพัสดุไว้</a:t>
            </a:r>
          </a:p>
          <a:p>
            <a:pPr marL="457200" indent="-4763"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ให้ดำเนินการออกใบตรวจรับให้ผู้ขาย/ ผู้รับจ้าง 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ฉบับ และ </a:t>
            </a:r>
            <a:r>
              <a:rPr lang="th-TH" sz="32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ฉบับ </a:t>
            </a:r>
            <a:endParaRPr lang="th-TH" sz="3600" b="1" u="sng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432821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มุมมน 94"/>
          <p:cNvSpPr/>
          <p:nvPr/>
        </p:nvSpPr>
        <p:spPr bwMode="auto">
          <a:xfrm rot="16200000">
            <a:off x="7569362" y="3785304"/>
            <a:ext cx="1473742" cy="303934"/>
          </a:xfrm>
          <a:prstGeom prst="roundRect">
            <a:avLst/>
          </a:prstGeom>
          <a:ln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kern="24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ภายใน </a:t>
            </a:r>
            <a:r>
              <a:rPr lang="th-TH" sz="1600" kern="24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3 วันทำการ</a:t>
            </a:r>
            <a:endParaRPr kumimoji="0" lang="th-TH" sz="1600" b="1" i="0" u="none" strike="noStrike" kern="24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381000" y="2964872"/>
            <a:ext cx="1066800" cy="921327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ngsanaUPC" pitchFamily="18" charset="-34"/>
                <a:cs typeface="AngsanaUPC" pitchFamily="18" charset="-34"/>
              </a:rPr>
              <a:t>คณะกรรมการตรวจรับพัสดุ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(ครบองค์ประชุม)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 bwMode="auto">
          <a:xfrm>
            <a:off x="1904999" y="5600700"/>
            <a:ext cx="1447801" cy="7239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บางคน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ไม่รับมอบ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 bwMode="auto">
          <a:xfrm>
            <a:off x="1905000" y="2258290"/>
            <a:ext cx="1452554" cy="7897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 bwMode="auto">
          <a:xfrm>
            <a:off x="1905000" y="505690"/>
            <a:ext cx="1605518" cy="789709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 bwMode="auto">
          <a:xfrm>
            <a:off x="3733799" y="3200400"/>
            <a:ext cx="2967053" cy="495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r>
              <a:rPr lang="th-TH" u="sng" dirty="0">
                <a:cs typeface="+mn-cs"/>
              </a:rPr>
              <a:t>เพื่อทราบ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3739117" y="2415283"/>
            <a:ext cx="2789274" cy="632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ทำใบตรวจรับ 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ให้ผู้ขาย/ผู้รับจ้าง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1 และ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1 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3739117" y="1524000"/>
            <a:ext cx="2761709" cy="7342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th-TH" dirty="0">
                <a:solidFill>
                  <a:srgbClr val="002060"/>
                </a:solidFill>
              </a:rPr>
              <a:t>รับพัสดุไว้  ถือว่าส่งมอบถูกต้อง </a:t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ณ วันที่ส่ง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 ส่งมอบพัสดุให้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.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 bwMode="auto">
          <a:xfrm>
            <a:off x="1905000" y="4097482"/>
            <a:ext cx="14478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ถูกต้องเพียงบางส่วน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 bwMode="auto">
          <a:xfrm>
            <a:off x="3739117" y="615639"/>
            <a:ext cx="2743200" cy="603561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br>
              <a:rPr lang="th-TH" dirty="0">
                <a:cs typeface="+mn-cs"/>
              </a:rPr>
            </a:br>
            <a:r>
              <a:rPr lang="th-TH" u="sng" dirty="0">
                <a:cs typeface="+mn-cs"/>
              </a:rPr>
              <a:t>เพื่อทราบและสั่งการ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 bwMode="auto">
          <a:xfrm>
            <a:off x="6934200" y="277090"/>
            <a:ext cx="990600" cy="564128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ngsanaUPC" pitchFamily="18" charset="-34"/>
                <a:cs typeface="AngsanaUPC" pitchFamily="18" charset="-34"/>
              </a:rPr>
              <a:t>(ตามมติ)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 bwMode="auto">
          <a:xfrm>
            <a:off x="6934200" y="1066801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/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สั่งการ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 bwMode="auto">
          <a:xfrm>
            <a:off x="8001000" y="2500746"/>
            <a:ext cx="838200" cy="699654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dirty="0"/>
              <a:t>แจ้งคู่สัญญา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 bwMode="auto">
          <a:xfrm>
            <a:off x="3708991" y="4097482"/>
            <a:ext cx="11430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สัญญา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ไม่ได้กำหนด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2060"/>
                </a:solidFill>
              </a:rPr>
              <a:t>เป็นอย่างอื่น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 bwMode="auto">
          <a:xfrm>
            <a:off x="5232991" y="4038600"/>
            <a:ext cx="1701209" cy="4049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รับไว้เฉพาะที่ถูกต้อง</a:t>
            </a:r>
          </a:p>
        </p:txBody>
      </p:sp>
      <p:sp>
        <p:nvSpPr>
          <p:cNvPr id="17" name="สี่เหลี่ยมผืนผ้ามุมมน 16"/>
          <p:cNvSpPr/>
          <p:nvPr/>
        </p:nvSpPr>
        <p:spPr bwMode="auto">
          <a:xfrm>
            <a:off x="5232991" y="4548077"/>
            <a:ext cx="1701209" cy="4811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รายงาน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หัวหน้าหน่วยงานของรัฐ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 bwMode="auto">
          <a:xfrm>
            <a:off x="3708991" y="6096000"/>
            <a:ext cx="1981200" cy="4572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 bwMode="auto">
          <a:xfrm>
            <a:off x="3708991" y="5295900"/>
            <a:ext cx="1981200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เสนอหัวหน้าหน่วยงาน</a:t>
            </a:r>
            <a:br>
              <a:rPr lang="th-TH" b="1" dirty="0"/>
            </a:br>
            <a:r>
              <a:rPr lang="th-TH" b="1" dirty="0"/>
              <a:t>ของรัฐ</a:t>
            </a:r>
            <a:r>
              <a:rPr lang="th-TH" b="1" u="sng" dirty="0"/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 bwMode="auto">
          <a:xfrm>
            <a:off x="6083594" y="5181600"/>
            <a:ext cx="850605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 bwMode="auto">
          <a:xfrm>
            <a:off x="6071191" y="5791200"/>
            <a:ext cx="863008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4" name="ลูกศรเชื่อมต่อแบบตรง 23"/>
          <p:cNvCxnSpPr>
            <a:endCxn id="6" idx="1"/>
          </p:cNvCxnSpPr>
          <p:nvPr/>
        </p:nvCxnSpPr>
        <p:spPr bwMode="auto">
          <a:xfrm>
            <a:off x="1676400" y="90054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 bwMode="auto">
          <a:xfrm>
            <a:off x="1676400" y="2653144"/>
            <a:ext cx="228600" cy="1385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1676400" y="4495800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 bwMode="auto">
          <a:xfrm>
            <a:off x="1695450" y="5943600"/>
            <a:ext cx="20955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 bwMode="auto">
          <a:xfrm>
            <a:off x="1676400" y="900544"/>
            <a:ext cx="0" cy="50621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>
            <a:stCxn id="6" idx="3"/>
          </p:cNvCxnSpPr>
          <p:nvPr/>
        </p:nvCxnSpPr>
        <p:spPr bwMode="auto">
          <a:xfrm>
            <a:off x="3510518" y="900545"/>
            <a:ext cx="228599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/>
          <p:cNvCxnSpPr/>
          <p:nvPr/>
        </p:nvCxnSpPr>
        <p:spPr bwMode="auto">
          <a:xfrm>
            <a:off x="6705600" y="129540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/>
          <p:cNvCxnSpPr/>
          <p:nvPr/>
        </p:nvCxnSpPr>
        <p:spPr bwMode="auto">
          <a:xfrm>
            <a:off x="6705600" y="53339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11" idx="3"/>
          </p:cNvCxnSpPr>
          <p:nvPr/>
        </p:nvCxnSpPr>
        <p:spPr bwMode="auto">
          <a:xfrm flipV="1">
            <a:off x="6482317" y="917419"/>
            <a:ext cx="223283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 bwMode="auto">
          <a:xfrm>
            <a:off x="6705600" y="533399"/>
            <a:ext cx="0" cy="7620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ตัวเชื่อมต่อหักมุม 52"/>
          <p:cNvCxnSpPr>
            <a:endCxn id="14" idx="0"/>
          </p:cNvCxnSpPr>
          <p:nvPr/>
        </p:nvCxnSpPr>
        <p:spPr bwMode="auto">
          <a:xfrm rot="16200000" flipH="1">
            <a:off x="7571347" y="1651993"/>
            <a:ext cx="1198728" cy="498778"/>
          </a:xfrm>
          <a:prstGeom prst="bentConnector3">
            <a:avLst>
              <a:gd name="adj1" fmla="val 102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หักมุม 55"/>
          <p:cNvCxnSpPr>
            <a:stCxn id="13" idx="2"/>
          </p:cNvCxnSpPr>
          <p:nvPr/>
        </p:nvCxnSpPr>
        <p:spPr bwMode="auto">
          <a:xfrm rot="5400000">
            <a:off x="6872300" y="1228727"/>
            <a:ext cx="185727" cy="92867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หักมุม 57"/>
          <p:cNvCxnSpPr/>
          <p:nvPr/>
        </p:nvCxnSpPr>
        <p:spPr bwMode="auto">
          <a:xfrm rot="10800000" flipV="1">
            <a:off x="6528395" y="1600201"/>
            <a:ext cx="1091606" cy="900544"/>
          </a:xfrm>
          <a:prstGeom prst="bentConnector3">
            <a:avLst>
              <a:gd name="adj1" fmla="val 1299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ลูกศรเชื่อมต่อแบบตรง 63"/>
          <p:cNvCxnSpPr>
            <a:endCxn id="9" idx="1"/>
          </p:cNvCxnSpPr>
          <p:nvPr/>
        </p:nvCxnSpPr>
        <p:spPr bwMode="auto">
          <a:xfrm>
            <a:off x="3545958" y="1891144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/>
          <p:nvPr/>
        </p:nvCxnSpPr>
        <p:spPr bwMode="auto">
          <a:xfrm>
            <a:off x="3540641" y="34290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ลูกศรเชื่อมต่อแบบตรง 65"/>
          <p:cNvCxnSpPr/>
          <p:nvPr/>
        </p:nvCxnSpPr>
        <p:spPr bwMode="auto">
          <a:xfrm>
            <a:off x="3540641" y="271461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 bwMode="auto">
          <a:xfrm>
            <a:off x="3545958" y="1891146"/>
            <a:ext cx="0" cy="15569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 bwMode="auto">
          <a:xfrm>
            <a:off x="3352800" y="4495800"/>
            <a:ext cx="386317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 bwMode="auto">
          <a:xfrm>
            <a:off x="5064641" y="4800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 bwMode="auto">
          <a:xfrm>
            <a:off x="5064641" y="4267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/>
          <p:cNvCxnSpPr/>
          <p:nvPr/>
        </p:nvCxnSpPr>
        <p:spPr bwMode="auto">
          <a:xfrm>
            <a:off x="5064641" y="4267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>
            <a:stCxn id="15" idx="3"/>
          </p:cNvCxnSpPr>
          <p:nvPr/>
        </p:nvCxnSpPr>
        <p:spPr bwMode="auto">
          <a:xfrm>
            <a:off x="4851991" y="4525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ตัวเชื่อมต่อหักมุม 91"/>
          <p:cNvCxnSpPr/>
          <p:nvPr/>
        </p:nvCxnSpPr>
        <p:spPr bwMode="auto">
          <a:xfrm flipH="1" flipV="1">
            <a:off x="6528391" y="2757779"/>
            <a:ext cx="405809" cy="1509421"/>
          </a:xfrm>
          <a:prstGeom prst="bentConnector3">
            <a:avLst>
              <a:gd name="adj1" fmla="val -5633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ตัวเชื่อมต่อหักมุม 93"/>
          <p:cNvCxnSpPr>
            <a:stCxn id="17" idx="3"/>
            <a:endCxn id="14" idx="2"/>
          </p:cNvCxnSpPr>
          <p:nvPr/>
        </p:nvCxnSpPr>
        <p:spPr bwMode="auto">
          <a:xfrm flipV="1">
            <a:off x="6934200" y="3200400"/>
            <a:ext cx="1485900" cy="158823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/>
          <p:nvPr/>
        </p:nvCxnSpPr>
        <p:spPr bwMode="auto">
          <a:xfrm>
            <a:off x="3540641" y="6324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/>
          <p:nvPr/>
        </p:nvCxnSpPr>
        <p:spPr bwMode="auto">
          <a:xfrm>
            <a:off x="3540641" y="56388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/>
          <p:nvPr/>
        </p:nvCxnSpPr>
        <p:spPr bwMode="auto">
          <a:xfrm>
            <a:off x="3540641" y="5637934"/>
            <a:ext cx="0" cy="686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/>
          <p:nvPr/>
        </p:nvCxnSpPr>
        <p:spPr bwMode="auto">
          <a:xfrm>
            <a:off x="3374065" y="596265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ลูกศรเชื่อมต่อแบบตรง 101"/>
          <p:cNvCxnSpPr/>
          <p:nvPr/>
        </p:nvCxnSpPr>
        <p:spPr bwMode="auto">
          <a:xfrm>
            <a:off x="5902841" y="5943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ลูกศรเชื่อมต่อแบบตรง 102"/>
          <p:cNvCxnSpPr/>
          <p:nvPr/>
        </p:nvCxnSpPr>
        <p:spPr bwMode="auto">
          <a:xfrm>
            <a:off x="5902841" y="5410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ตัวเชื่อมต่อตรง 103"/>
          <p:cNvCxnSpPr/>
          <p:nvPr/>
        </p:nvCxnSpPr>
        <p:spPr bwMode="auto">
          <a:xfrm>
            <a:off x="5902841" y="5410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/>
          <p:nvPr/>
        </p:nvCxnSpPr>
        <p:spPr bwMode="auto">
          <a:xfrm>
            <a:off x="5690191" y="5668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ตัวเชื่อมต่อหักมุม 110"/>
          <p:cNvCxnSpPr/>
          <p:nvPr/>
        </p:nvCxnSpPr>
        <p:spPr bwMode="auto">
          <a:xfrm rot="5400000" flipH="1" flipV="1">
            <a:off x="5850949" y="3731651"/>
            <a:ext cx="2847557" cy="690547"/>
          </a:xfrm>
          <a:prstGeom prst="bentConnector3">
            <a:avLst>
              <a:gd name="adj1" fmla="val -4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ลูกศรเชื่อมต่อแบบตรง 113"/>
          <p:cNvCxnSpPr/>
          <p:nvPr/>
        </p:nvCxnSpPr>
        <p:spPr bwMode="auto">
          <a:xfrm flipH="1">
            <a:off x="6528395" y="2653144"/>
            <a:ext cx="109160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ตัวเชื่อมต่อหักมุม 115"/>
          <p:cNvCxnSpPr>
            <a:stCxn id="22" idx="3"/>
          </p:cNvCxnSpPr>
          <p:nvPr/>
        </p:nvCxnSpPr>
        <p:spPr bwMode="auto">
          <a:xfrm flipV="1">
            <a:off x="6934199" y="3200400"/>
            <a:ext cx="1676401" cy="2818967"/>
          </a:xfrm>
          <a:prstGeom prst="bent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ตัวเชื่อมต่อตรง 117"/>
          <p:cNvCxnSpPr>
            <a:stCxn id="3" idx="3"/>
          </p:cNvCxnSpPr>
          <p:nvPr/>
        </p:nvCxnSpPr>
        <p:spPr bwMode="auto">
          <a:xfrm flipV="1">
            <a:off x="1447800" y="3425535"/>
            <a:ext cx="228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รูปร่าง 69"/>
          <p:cNvCxnSpPr>
            <a:stCxn id="21" idx="3"/>
          </p:cNvCxnSpPr>
          <p:nvPr/>
        </p:nvCxnSpPr>
        <p:spPr bwMode="auto">
          <a:xfrm flipV="1">
            <a:off x="6934199" y="2000240"/>
            <a:ext cx="495321" cy="3409527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 bwMode="auto">
          <a:xfrm rot="10800000">
            <a:off x="6500826" y="2000240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 bwMode="auto">
          <a:xfrm>
            <a:off x="3359218" y="271462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522344" y="-1468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164288" y="-273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39071595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งานจ้างก่อสร้าง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425" y="1658144"/>
            <a:ext cx="6197572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ตรวจสอบคุณวุฒิและรายงานของผู้ควบคุมงาน 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82600" y="2348880"/>
            <a:ext cx="8432800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  <a:sym typeface="Wingdings 2" pitchFamily="18" charset="2"/>
              </a:rPr>
              <a:t>   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ตรวจสอบรายงานการปฏิบัติงานของผู้รับจ้าง</a:t>
            </a:r>
          </a:p>
          <a:p>
            <a:pPr algn="thaiDist"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   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ตรวจตามแบบรูป รายการละเอียดตามที่ระบุในสัญญา/ข้อตกลง  </a:t>
            </a:r>
          </a:p>
          <a:p>
            <a:pPr algn="thaiDist">
              <a:buClr>
                <a:schemeClr val="hlink"/>
              </a:buClr>
              <a:buSzPct val="70000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 </a:t>
            </a:r>
            <a:r>
              <a:rPr lang="th-TH" sz="3200" b="1" i="1" u="sng" dirty="0">
                <a:solidFill>
                  <a:srgbClr val="FF0000"/>
                </a:solidFill>
                <a:cs typeface="Angsana New" pitchFamily="18" charset="-34"/>
              </a:rPr>
              <a:t>ทุกสัปดาห์</a:t>
            </a:r>
          </a:p>
          <a:p>
            <a:pPr algn="thaiDist"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รับทราบการสั่งการของผู้ควบคุมงาน  กรณีสั่งผู้รับจ้างหยุดงาน </a:t>
            </a:r>
          </a:p>
          <a:p>
            <a:pPr algn="thaiDist"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     หรือพักงาน  แล้วรายงานหัวหน้าหน่วยงานของรัฐ เพื่อสั่งการ</a:t>
            </a:r>
          </a:p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   ออกตรวจงานจ้าง ณ สถานที่ที่กำหนดในสัญญา/ข้อตกลงตามเวลา</a:t>
            </a:r>
            <a:b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cs typeface="Angsana New" pitchFamily="18" charset="-34"/>
                <a:sym typeface="Wingdings 2" pitchFamily="18" charset="2"/>
              </a:rPr>
              <a:t>     ที่เหมาะสม และจัดทำบันทึกผลการออกตรวจไว้เป็นหลักฐาน</a:t>
            </a:r>
            <a:endParaRPr lang="th-TH" sz="3200" b="1" dirty="0">
              <a:solidFill>
                <a:srgbClr val="002060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732720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งานจ้างก่อสร้าง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424" y="1658144"/>
            <a:ext cx="6773823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กรณีมีข้อสงสัยเห็นว่า ไม่น่าจะเป็นตามหลักวิชาการช่าง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2214140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66FF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ให้มีอำนาจ</a:t>
            </a:r>
          </a:p>
          <a:p>
            <a:pPr lvl="1"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สั่งเปลี่ยนแปลง แก้ไข เพิ่มเติม ตัดทอน งานจ้างได้ตามที่เห็นสมควร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และตามหลักวิชาการช่าง เพื่อให้เป็นไปตามรูปแบบรายการละเอียด</a:t>
            </a:r>
          </a:p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     ตรวจผลงานที่ส่งมอบ</a:t>
            </a:r>
          </a:p>
          <a:p>
            <a:pPr lvl="1"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ภายใน 3 วันทำการ นับแต่วันประธานกรรรมการรับทราบการส่งมอบงาน </a:t>
            </a:r>
          </a:p>
          <a:p>
            <a:pPr lvl="1"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ตรวจให้เสร็จโดยเร็วที่สุด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161698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996382024"/>
              </p:ext>
            </p:extLst>
          </p:nvPr>
        </p:nvGraphicFramePr>
        <p:xfrm>
          <a:off x="304800" y="260648"/>
          <a:ext cx="84582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52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งานจ้างก่อสร้าง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424" y="1658144"/>
            <a:ext cx="6773823" cy="533400"/>
          </a:xfrm>
          <a:prstGeom prst="cube">
            <a:avLst>
              <a:gd name="adj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กรณีตรวจถูกต้อง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3528" y="2191544"/>
            <a:ext cx="5136342" cy="1699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ทำใบรับรองผลการปฏิบัติงานลงชื่อเป็นหลักฐาน</a:t>
            </a:r>
          </a:p>
          <a:p>
            <a:pPr lvl="1">
              <a:lnSpc>
                <a:spcPct val="85000"/>
              </a:lnSpc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ทั้งหมด / เฉพาะงวด</a:t>
            </a:r>
          </a:p>
          <a:p>
            <a:pPr lvl="1">
              <a:lnSpc>
                <a:spcPct val="85000"/>
              </a:lnSpc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 มอบให้ผู้รับจ้าง 1 ฉบับ และ </a:t>
            </a:r>
            <a:r>
              <a:rPr lang="th-TH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จนท</a:t>
            </a: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. 1 ฉบับ</a:t>
            </a:r>
          </a:p>
          <a:p>
            <a:pPr lvl="1">
              <a:lnSpc>
                <a:spcPct val="85000"/>
              </a:lnSpc>
              <a:buClr>
                <a:srgbClr val="FF33CC"/>
              </a:buClr>
              <a:buSzPct val="80000"/>
              <a:buFont typeface="Wingdings" pitchFamily="2" charset="2"/>
              <a:buChar char="ü"/>
              <a:defRPr/>
            </a:pPr>
            <a:r>
              <a:rPr lang="th-TH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 รายงาน หัวหน้าหน่วยงานของรัฐ</a:t>
            </a:r>
            <a:r>
              <a:rPr lang="th-TH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  <a:cs typeface="Angsana New" pitchFamily="18" charset="-34"/>
              </a:rPr>
              <a:t>ทราบ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496" y="3924345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กรณีตรวจพบว่าไม่ถูกต้อง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 </a:t>
            </a: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ทั้งหมด / เฉพาะงวดใด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2272" y="4542683"/>
            <a:ext cx="8674224" cy="176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chemeClr val="hlink"/>
              </a:buClr>
              <a:buSzPct val="70000"/>
              <a:buFont typeface="Wingdings 2" pitchFamily="18" charset="2"/>
              <a:buChar char=""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ให้รายงานหัวหน้าหน่วยงานของรัฐ ผ่าน หน.</a:t>
            </a:r>
            <a:r>
              <a:rPr lang="th-TH" sz="32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เพื่อทราบหรือสั่งการ</a:t>
            </a:r>
          </a:p>
          <a:p>
            <a:pPr>
              <a:lnSpc>
                <a:spcPct val="85000"/>
              </a:lnSpc>
              <a:buClr>
                <a:schemeClr val="hlink"/>
              </a:buClr>
              <a:buSzPct val="70000"/>
              <a:buFont typeface="Wingdings 2" pitchFamily="18" charset="2"/>
              <a:buChar char=""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ถ้าหัวหน้าหน่วยงานของรัฐสั่งให้รับไว้ ให้ทำใบรับรองผลการปฏิบัติงานได้</a:t>
            </a:r>
          </a:p>
          <a:p>
            <a:pPr>
              <a:lnSpc>
                <a:spcPct val="85000"/>
              </a:lnSpc>
              <a:buClr>
                <a:schemeClr val="hlink"/>
              </a:buClr>
              <a:buSzPct val="70000"/>
              <a:buFont typeface="Wingdings 2" pitchFamily="18" charset="2"/>
              <a:buChar char=""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หากกรรมการตรวจการรับพัสดุ</a:t>
            </a: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บางคนไม่ยอมรับงานให้</a:t>
            </a:r>
            <a:b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   ทำความเห็นแย้งไว้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แล้วเสนอหัวหน้าหน่วยงานของรัฐ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เพื่อสั่งการ</a:t>
            </a:r>
          </a:p>
        </p:txBody>
      </p:sp>
    </p:spTree>
    <p:extLst>
      <p:ext uri="{BB962C8B-B14F-4D97-AF65-F5344CB8AC3E}">
        <p14:creationId xmlns:p14="http://schemas.microsoft.com/office/powerpoint/2010/main" val="267132733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1629712" y="2709506"/>
            <a:ext cx="1241268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คณะกรรมการตรวจรับพัสดุ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งานจ้างก่อสร้าง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(องค์ประชุม)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สี่เหลี่ยมผืนผ้ามุมมน 2"/>
          <p:cNvSpPr/>
          <p:nvPr/>
        </p:nvSpPr>
        <p:spPr bwMode="auto">
          <a:xfrm>
            <a:off x="74584" y="2886056"/>
            <a:ext cx="1354144" cy="900134"/>
          </a:xfrm>
          <a:prstGeom prst="roundRect">
            <a:avLst/>
          </a:prstGeom>
          <a:solidFill>
            <a:srgbClr val="FFCC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ผู้ควบคุมงาน</a:t>
            </a: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เพื่อทราบ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ทำใบรับรองผลการปฏิบัติงาน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ให้ผู้รับจ้าง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 1 และ </a:t>
            </a:r>
            <a:r>
              <a:rPr kumimoji="0" lang="th-TH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จนท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. 1 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เห็นว่า ถูกต้อง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ทั้งหมด /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 เฉพาะงวด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รายงานหัวหน้าหน่วยงานของรัฐ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เพื่อทราบหรือสั่งการ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แจ้งคู่สัญญา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เสนอหัวหน้าหน่วยงาน</a:t>
            </a:r>
            <a:b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ของรัฐ </a:t>
            </a:r>
            <a:r>
              <a:rPr 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cxnSp>
        <p:nvCxnSpPr>
          <p:cNvPr id="23" name="ลูกศรเชื่อมต่อแบบตรง 22"/>
          <p:cNvCxnSpPr/>
          <p:nvPr/>
        </p:nvCxnSpPr>
        <p:spPr bwMode="auto">
          <a:xfrm>
            <a:off x="1414442" y="335756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903788" y="1541494"/>
            <a:ext cx="1514571" cy="821455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908273" y="4347136"/>
            <a:ext cx="1434163" cy="750017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รูปร่าง 64"/>
          <p:cNvCxnSpPr>
            <a:stCxn id="12" idx="2"/>
          </p:cNvCxnSpPr>
          <p:nvPr/>
        </p:nvCxnSpPr>
        <p:spPr bwMode="auto">
          <a:xfrm rot="5400000">
            <a:off x="7001649" y="1822401"/>
            <a:ext cx="677153" cy="821533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th-TH" sz="1600" i="1" dirty="0">
                <a:solidFill>
                  <a:schemeClr val="bg1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92280" y="536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171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251520" y="15719"/>
            <a:ext cx="7543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cs typeface="Angsana New" pitchFamily="18" charset="-34"/>
              </a:rPr>
              <a:t>คณะกรรมการตรวจรับพัสดุ </a:t>
            </a:r>
            <a:r>
              <a:rPr lang="en-US" sz="4000" b="1" dirty="0">
                <a:cs typeface="Angsana New" pitchFamily="18" charset="-34"/>
              </a:rPr>
              <a:t> </a:t>
            </a:r>
            <a:r>
              <a:rPr lang="th-TH" sz="4000" b="1" dirty="0">
                <a:cs typeface="Angsana New" pitchFamily="18" charset="-34"/>
              </a:rPr>
              <a:t>งานจ้างก่อสร้าง </a:t>
            </a:r>
          </a:p>
        </p:txBody>
      </p:sp>
    </p:spTree>
    <p:extLst>
      <p:ext uri="{BB962C8B-B14F-4D97-AF65-F5344CB8AC3E}">
        <p14:creationId xmlns:p14="http://schemas.microsoft.com/office/powerpoint/2010/main" val="390002907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งานจ้างที่ปรึกษา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7322" y="1742965"/>
            <a:ext cx="8280920" cy="19020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Clr>
                <a:srgbClr val="3366FF"/>
              </a:buClr>
              <a:buFont typeface="Arial" pitchFamily="34" charset="0"/>
              <a:buChar char="•"/>
              <a:defRPr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กำกับและติดตามงานให้เป็นไปตามเงื่อนไข</a:t>
            </a:r>
            <a:r>
              <a:rPr lang="th-TH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ตามที่ตกลง</a:t>
            </a:r>
          </a:p>
          <a:p>
            <a:pPr marL="457200" indent="-457200">
              <a:lnSpc>
                <a:spcPct val="110000"/>
              </a:lnSpc>
              <a:buClr>
                <a:srgbClr val="3366FF"/>
              </a:buClr>
              <a:buFont typeface="Arial" pitchFamily="34" charset="0"/>
              <a:buChar char="•"/>
              <a:defRPr/>
            </a:pP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ตรวจรับ ณ ที่ทำการของผู้ว่าจ้าง หรือตามที่กำหนดในสัญญา</a:t>
            </a: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  <a:sym typeface="Wingdings" pitchFamily="2" charset="2"/>
              </a:rPr>
              <a:t>ระยะเวลาตรวจรับ  </a:t>
            </a:r>
          </a:p>
          <a:p>
            <a:pPr>
              <a:lnSpc>
                <a:spcPct val="110000"/>
              </a:lnSpc>
              <a:defRPr/>
            </a:pP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        - </a:t>
            </a:r>
            <a:r>
              <a:rPr lang="th-TH" sz="2800" b="1" dirty="0">
                <a:cs typeface="AngsanaUPC" pitchFamily="18" charset="-34"/>
              </a:rPr>
              <a:t>ตรวจวันที่ที่ปรึกษานำผลงานมาส่ง  </a:t>
            </a:r>
          </a:p>
          <a:p>
            <a:pPr>
              <a:lnSpc>
                <a:spcPct val="90000"/>
              </a:lnSpc>
              <a:defRPr/>
            </a:pPr>
            <a:r>
              <a:rPr lang="th-TH" sz="2800" b="1" dirty="0">
                <a:cs typeface="AngsanaUPC" pitchFamily="18" charset="-34"/>
              </a:rPr>
              <a:t>         - ตรวจให้เสร็จสิ้นโดยเร็วที่สุด</a:t>
            </a: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       </a:t>
            </a:r>
            <a:endParaRPr lang="th-TH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496" y="364502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กรณีตรวจรับถูกต้อง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2272" y="4221088"/>
            <a:ext cx="8793134" cy="19636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</a:t>
            </a:r>
            <a:r>
              <a:rPr lang="th-TH" sz="3200" b="1" dirty="0">
                <a:solidFill>
                  <a:srgbClr val="CC00FF"/>
                </a:solidFill>
                <a:cs typeface="Angsana New" pitchFamily="18" charset="-34"/>
              </a:rPr>
              <a:t>รับงานจ้างที่ปรึกษาไว้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และถือว่าที่ปรึกษาได้ส่งมอบถูกต้องครบถ้วน</a:t>
            </a:r>
            <a:b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ณ วันที่นำผลงานมาส่ง  ทำใบตรวจรับโดยลงชื่อเป็นหลักฐานอย่างน้อย 2 ฉบับ </a:t>
            </a:r>
          </a:p>
          <a:p>
            <a:pPr>
              <a:lnSpc>
                <a:spcPct val="95000"/>
              </a:lnSpc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(ให้ที่ปรึกษา 1 ฉบับ เจ้าหน้าที่ 1 ฉบับ เพื่อประกอบการเบิกจ่ายเงิน ) 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รายงานผลให้หัวหน้าหน่วยงานของรัฐ เพื่อทราบ</a:t>
            </a:r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12542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 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2743200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งานจ้างที่ปรึกษา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496" y="1700808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กรณีตรวจพบว่าไม่ถูกต้อง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26119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66FF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สั่งเปลี่ยนแปลง แก้ไข เพิ่มเติม ตัดทอน งานตามสัญญา หรือสั่งให้หยุดงาน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   ชั่วคราว หรือรายงานให้หัวหน้าหน่วยงานของรัฐ ผ่าน หน. </a:t>
            </a:r>
            <a:r>
              <a:rPr lang="th-TH" sz="32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. เพื่อทราบ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   หรือสั่งการ  แล้วแต่กรณี</a:t>
            </a:r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496" y="3789040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กรณีกรรมการตรวจรับบางคนไม่ยอมรับงาน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51520" y="4437112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66FF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3600" dirty="0"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ให้ทำความเห็นแย้งไว้ ให้เสนอหัวหน้าหน่วยงานของรัฐ เพื่อ</a:t>
            </a:r>
            <a:r>
              <a:rPr lang="th-TH" sz="3200" b="1" u="sng" dirty="0">
                <a:solidFill>
                  <a:srgbClr val="002060"/>
                </a:solidFill>
                <a:cs typeface="Angsana New" pitchFamily="18" charset="-34"/>
              </a:rPr>
              <a:t>สั่งการ</a:t>
            </a:r>
          </a:p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</a:t>
            </a: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หากหัวหน้าหน่วยงานของรัฐ สั่งการให้รับผลงานนั้นไว้</a:t>
            </a:r>
          </a:p>
          <a:p>
            <a:pPr>
              <a:buClr>
                <a:schemeClr val="hlink"/>
              </a:buClr>
              <a:buSzPct val="70000"/>
              <a:buFont typeface="Wingdings 2" pitchFamily="18" charset="2"/>
              <a:buChar char=""/>
              <a:defRPr/>
            </a:pP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    ให้ดำเนินการออกใบตรวจรับให้ที่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ปรึกษา </a:t>
            </a:r>
            <a:r>
              <a:rPr lang="en-US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ฉบับ  </a:t>
            </a: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และ </a:t>
            </a:r>
            <a:r>
              <a:rPr lang="th-TH" sz="3200" b="1" dirty="0" err="1">
                <a:solidFill>
                  <a:srgbClr val="7030A0"/>
                </a:solidFill>
                <a:cs typeface="Angsana New" pitchFamily="18" charset="-34"/>
              </a:rPr>
              <a:t>จนท</a:t>
            </a: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. </a:t>
            </a:r>
            <a:r>
              <a:rPr lang="en-US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ฉบับ</a:t>
            </a: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        </a:t>
            </a:r>
            <a:endParaRPr lang="th-TH" sz="32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721142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 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4399384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งานจ้างออกแบบหรือควบคุมงาน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8600" y="391303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กรณีตรวจรับถูกต้อง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98330" y="4564751"/>
            <a:ext cx="8712968" cy="1735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2800" b="1" dirty="0">
                <a:solidFill>
                  <a:srgbClr val="002060"/>
                </a:solidFill>
                <a:cs typeface="Angsana New" pitchFamily="18" charset="-34"/>
              </a:rPr>
              <a:t> </a:t>
            </a:r>
            <a:r>
              <a:rPr lang="th-TH" sz="2800" b="1" dirty="0">
                <a:solidFill>
                  <a:srgbClr val="7030A0"/>
                </a:solidFill>
                <a:cs typeface="Angsana New" pitchFamily="18" charset="-34"/>
              </a:rPr>
              <a:t>รับงานไว้ </a:t>
            </a: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และถือว่าผู้ให้บริการได้ส่งมอบถูกต้องครบถ้วน ณ วันที่นำผลงานมาส่ง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  ทำใบตรวจรับโดยลงชื่อเป็นหลักฐาน อย่างน้อย 2 ฉบับ </a:t>
            </a:r>
          </a:p>
          <a:p>
            <a:pPr>
              <a:lnSpc>
                <a:spcPct val="95000"/>
              </a:lnSpc>
              <a:defRPr/>
            </a:pP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   (ให้ผู้ให้บริการ 1 ฉบับ </a:t>
            </a:r>
            <a:r>
              <a:rPr lang="th-TH" sz="2800" b="1" dirty="0" err="1">
                <a:solidFill>
                  <a:schemeClr val="accent4"/>
                </a:solidFill>
                <a:cs typeface="Angsana New" pitchFamily="18" charset="-34"/>
              </a:rPr>
              <a:t>จนท</a:t>
            </a:r>
            <a:r>
              <a:rPr lang="en-US" sz="2800" b="1" dirty="0">
                <a:solidFill>
                  <a:schemeClr val="accent4"/>
                </a:solidFill>
                <a:cs typeface="Angsana New" pitchFamily="18" charset="-34"/>
              </a:rPr>
              <a:t>. </a:t>
            </a: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1 ฉบับ เพื่อประกอบการเบิกจ่ายเงิน ) 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th-TH" sz="2800" b="1" dirty="0">
                <a:solidFill>
                  <a:schemeClr val="accent4"/>
                </a:solidFill>
                <a:cs typeface="Angsana New" pitchFamily="18" charset="-34"/>
              </a:rPr>
              <a:t>  รายงานผลให้ หัวหน้าหน่วยงานของรัฐ เพื่อทราบ</a:t>
            </a:r>
            <a:endParaRPr lang="th-TH" sz="2800" b="1" dirty="0">
              <a:solidFill>
                <a:schemeClr val="accent4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5664" y="1739248"/>
            <a:ext cx="8432800" cy="238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3366FF"/>
              </a:buClr>
              <a:buFont typeface="Arial" pitchFamily="34" charset="0"/>
              <a:buChar char="•"/>
              <a:defRPr/>
            </a:pPr>
            <a:r>
              <a:rPr lang="th-TH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</a:t>
            </a:r>
            <a:r>
              <a:rPr lang="th-TH" sz="2800" b="1" dirty="0">
                <a:cs typeface="Angsana New" pitchFamily="18" charset="-34"/>
              </a:rPr>
              <a:t>ตรวจให้ถูกต้องตามที่กำหนดในสัญญาหรือข้อตกลง  </a:t>
            </a:r>
          </a:p>
          <a:p>
            <a:pPr marL="342900" indent="-342900">
              <a:lnSpc>
                <a:spcPct val="110000"/>
              </a:lnSpc>
              <a:buClr>
                <a:srgbClr val="3366FF"/>
              </a:buClr>
              <a:buFont typeface="Arial" pitchFamily="34" charset="0"/>
              <a:buChar char="•"/>
              <a:defRPr/>
            </a:pPr>
            <a:r>
              <a:rPr lang="th-TH" sz="2800" b="1" dirty="0">
                <a:cs typeface="Angsana New" pitchFamily="18" charset="-34"/>
              </a:rPr>
              <a:t>ตรวจรับ ณ ที่ทำการของผู้ว่าจ้าง หรือตามที่กำหนดในสัญญา </a:t>
            </a:r>
          </a:p>
          <a:p>
            <a:pPr marL="342900" indent="-342900">
              <a:lnSpc>
                <a:spcPct val="110000"/>
              </a:lnSpc>
              <a:buClr>
                <a:srgbClr val="3366FF"/>
              </a:buClr>
              <a:buFont typeface="Arial" pitchFamily="34" charset="0"/>
              <a:buChar char="•"/>
              <a:defRPr/>
            </a:pP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</a:t>
            </a:r>
            <a:r>
              <a:rPr lang="th-TH" sz="2800" b="1" dirty="0">
                <a:solidFill>
                  <a:srgbClr val="002060"/>
                </a:solidFill>
                <a:cs typeface="Angsana New" pitchFamily="18" charset="-34"/>
                <a:sym typeface="Wingdings" pitchFamily="2" charset="2"/>
              </a:rPr>
              <a:t>ระยะเวลาตรวจรับ  </a:t>
            </a:r>
          </a:p>
          <a:p>
            <a:pPr>
              <a:lnSpc>
                <a:spcPct val="110000"/>
              </a:lnSpc>
              <a:defRPr/>
            </a:pPr>
            <a:r>
              <a:rPr lang="th-TH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  <a:sym typeface="Wingdings" pitchFamily="2" charset="2"/>
              </a:rPr>
              <a:t>         -  </a:t>
            </a:r>
            <a:r>
              <a:rPr lang="th-TH" sz="2800" b="1" dirty="0">
                <a:cs typeface="AngsanaUPC" pitchFamily="18" charset="-34"/>
              </a:rPr>
              <a:t>ตรวจวันที่ผู้ให้บริการนำผลงานมาส่ง  </a:t>
            </a:r>
          </a:p>
          <a:p>
            <a:pPr>
              <a:lnSpc>
                <a:spcPct val="90000"/>
              </a:lnSpc>
              <a:defRPr/>
            </a:pPr>
            <a:r>
              <a:rPr lang="th-TH" sz="2800" b="1" dirty="0">
                <a:cs typeface="AngsanaUPC" pitchFamily="18" charset="-34"/>
              </a:rPr>
              <a:t>         -  ตรวจให้เสร็จสิ้นโดยเร็วที่สุด</a:t>
            </a:r>
            <a:r>
              <a:rPr lang="th-TH" sz="2800" b="1" dirty="0">
                <a:solidFill>
                  <a:srgbClr val="0066FF"/>
                </a:solidFill>
                <a:cs typeface="Angsana New" pitchFamily="18" charset="-34"/>
                <a:sym typeface="Wingdings" pitchFamily="2" charset="2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16101742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  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4399384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งานจ้างออกแบบหรือควบคุมงาน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496" y="3212976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กรณีตรวจพบว่า</a:t>
            </a: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ผลงานไม่เป็นไปตามสัญญา</a:t>
            </a: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5496" y="1703710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</a:t>
            </a: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ตรวจพบว่า ผลงานไม่เป็นไปตามหลักวิชาการทางสถาปัตยกรรม/วิศวกรรม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898" y="2420888"/>
            <a:ext cx="6832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- ให้รีบแจ้งผู้ให้บริการดำเนินการแก้ไขให้เรียบร้อยโดยเร็ว</a:t>
            </a:r>
            <a:endParaRPr lang="th-TH" sz="3200" dirty="0">
              <a:solidFill>
                <a:srgbClr val="00206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15365" y="42210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5022" y="3815309"/>
            <a:ext cx="88934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33CC"/>
              </a:buClr>
              <a:buSzPct val="80000"/>
              <a:defRPr/>
            </a:pP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-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สั่งเปลี่ยนแปลง แก้ไข เพิ่มเติม ตัดทอน งานตามสัญญา หรือสั่งให้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หยุดงานชั่วคราว หรือรายงานให้หัวหน้าหน่วยงานของรัฐ ผ่าน หน. </a:t>
            </a:r>
            <a:r>
              <a:rPr lang="th-TH" sz="32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. 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   </a:t>
            </a:r>
            <a:r>
              <a:rPr lang="th-TH" sz="32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เพื่อทราบหรือสั่งการ 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  <a:sym typeface="Wingdings 2" pitchFamily="18" charset="2"/>
              </a:rPr>
              <a:t>แล้วแต่กรณี</a:t>
            </a:r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45423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9710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0425" y="62057"/>
            <a:ext cx="7781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หน้าที่ของคณะกรรมการตรวจรับพัสดุ (ต่อ)   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600" y="1014216"/>
            <a:ext cx="4399384" cy="6145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งานจ้างออกแบบหรือควบคุมงาน</a:t>
            </a:r>
          </a:p>
          <a:p>
            <a:pPr algn="ctr">
              <a:defRPr/>
            </a:pPr>
            <a:endParaRPr lang="th-TH" sz="3600" i="1" dirty="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5496" y="1836113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กรณีกรรมการตรวจรับบางคนไม่ยอมรับงาน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gsana New" pitchFamily="18" charset="-34"/>
              </a:rPr>
              <a:t>:-</a:t>
            </a:r>
            <a:endParaRPr lang="th-TH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91898" y="2420888"/>
            <a:ext cx="6832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66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3200" dirty="0">
              <a:solidFill>
                <a:srgbClr val="00206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15365" y="42210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solidFill>
                <a:srgbClr val="FF0000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39552" y="272343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 ให้ทำความเห็นแย้งไว้ ให้เสนอหัวหน้าหน่วยงานของรัฐ </a:t>
            </a:r>
            <a:r>
              <a:rPr lang="th-TH" sz="3200" b="1" dirty="0">
                <a:solidFill>
                  <a:srgbClr val="7030A0"/>
                </a:solidFill>
                <a:cs typeface="Angsana New" pitchFamily="18" charset="-34"/>
              </a:rPr>
              <a:t>เพื่อสั่งการ</a:t>
            </a:r>
          </a:p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 ถ้าหัวหน้าหน่วยงานของรัฐ สั่งการให้รับผลงานนั้นไว้</a:t>
            </a:r>
          </a:p>
          <a:p>
            <a:pPr>
              <a:defRPr/>
            </a:pP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     ให้ดำเนินการออกใบตรวจรับให้ผู้ให้บริการ 1 ฉบับ   และ </a:t>
            </a:r>
            <a:r>
              <a:rPr lang="th-TH" sz="3200" b="1" dirty="0" err="1">
                <a:solidFill>
                  <a:srgbClr val="002060"/>
                </a:solidFill>
                <a:cs typeface="Angsana New" pitchFamily="18" charset="-34"/>
              </a:rPr>
              <a:t>จนท</a:t>
            </a:r>
            <a:r>
              <a:rPr lang="th-TH" sz="3200" b="1" dirty="0">
                <a:solidFill>
                  <a:srgbClr val="002060"/>
                </a:solidFill>
                <a:cs typeface="Angsana New" pitchFamily="18" charset="-34"/>
              </a:rPr>
              <a:t>.  1 ฉบับ</a:t>
            </a:r>
          </a:p>
        </p:txBody>
      </p:sp>
      <p:sp>
        <p:nvSpPr>
          <p:cNvPr id="11" name="ดาว 5 แฉก 10"/>
          <p:cNvSpPr/>
          <p:nvPr/>
        </p:nvSpPr>
        <p:spPr bwMode="auto">
          <a:xfrm>
            <a:off x="395536" y="2780928"/>
            <a:ext cx="288032" cy="29238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ดาว 5 แฉก 12"/>
          <p:cNvSpPr/>
          <p:nvPr/>
        </p:nvSpPr>
        <p:spPr bwMode="auto">
          <a:xfrm>
            <a:off x="395536" y="3284984"/>
            <a:ext cx="288032" cy="29238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ดาว 5 แฉก 13"/>
          <p:cNvSpPr/>
          <p:nvPr/>
        </p:nvSpPr>
        <p:spPr bwMode="auto">
          <a:xfrm>
            <a:off x="395536" y="3856692"/>
            <a:ext cx="288032" cy="29238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205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338625" y="2732057"/>
            <a:ext cx="2544944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คณะกรรมการตรวจรับพัสดุ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</a:b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งานจ้างที่ปรึกษา/ออกแบบ/คุมงาน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(องค์ประชุม)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เพื่อทราบ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ทำใบรับรองผลการปฏิบัติงาน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ให้คู่สัญญา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 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1 และ </a:t>
            </a:r>
            <a:r>
              <a:rPr kumimoji="0" lang="th-TH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จนท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. 1 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เห็นว่า </a:t>
            </a:r>
            <a:r>
              <a:rPr lang="th-TH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ถูกต้อง</a:t>
            </a:r>
            <a:endParaRPr lang="th-TH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รายงานหัวหน้าหน่วยงานของรัฐ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เพื่อทราบหรือสั่งการ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แจ้งคู่สัญญา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UPC" pitchFamily="18" charset="-34"/>
                <a:cs typeface="AngsanaUPC" pitchFamily="18" charset="-34"/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เสนอหัวหน้าหน่วยงาน</a:t>
            </a:r>
            <a:b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ของรัฐ </a:t>
            </a:r>
            <a:r>
              <a:rPr lang="th-TH" b="1" u="sng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UPC" pitchFamily="18" charset="-34"/>
              <a:cs typeface="AngsanaUPC" pitchFamily="18" charset="-34"/>
            </a:endParaRPr>
          </a:p>
        </p:txBody>
      </p: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572888" y="1233144"/>
            <a:ext cx="1537122" cy="146070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599924" y="4038788"/>
            <a:ext cx="1411612" cy="1389266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รูปร่าง 64"/>
          <p:cNvCxnSpPr>
            <a:stCxn id="12" idx="2"/>
          </p:cNvCxnSpPr>
          <p:nvPr/>
        </p:nvCxnSpPr>
        <p:spPr bwMode="auto">
          <a:xfrm rot="5400000">
            <a:off x="7001649" y="1822401"/>
            <a:ext cx="677153" cy="821533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th-TH" sz="1600" i="1" dirty="0">
                <a:solidFill>
                  <a:schemeClr val="bg1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177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="" xmlns:a16="http://schemas.microsoft.com/office/drawing/2014/main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dirty="0">
                <a:cs typeface="Angsana New" pitchFamily="18" charset="-34"/>
              </a:rPr>
              <a:t>คณะกรรมการตรวจรับ</a:t>
            </a:r>
            <a:r>
              <a:rPr lang="th-TH" sz="2800" b="1" dirty="0" smtClean="0">
                <a:cs typeface="Angsana New" pitchFamily="18" charset="-34"/>
              </a:rPr>
              <a:t>พัสดุงานจ้างที่ปรึกษา/ออกแบบหรือควบคุมงาน</a:t>
            </a:r>
            <a:endParaRPr lang="th-TH" sz="2800" b="1" dirty="0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18982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33079"/>
            <a:ext cx="2822823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16"/>
          <p:cNvSpPr/>
          <p:nvPr/>
        </p:nvSpPr>
        <p:spPr>
          <a:xfrm>
            <a:off x="755576" y="2060848"/>
            <a:ext cx="7704856" cy="201622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การบริหารพัสดุ</a:t>
            </a:r>
            <a:endParaRPr lang="th-TH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4333080"/>
            <a:ext cx="2773673" cy="21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58427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การเก็บ การบันทึก การเบิกจ่าย</a:t>
            </a:r>
          </a:p>
        </p:txBody>
      </p:sp>
      <p:sp>
        <p:nvSpPr>
          <p:cNvPr id="3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179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3" y="910033"/>
            <a:ext cx="7595349" cy="95410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การบริหารพัสดุในหมวดนี้ ไม่ใช้บังคับกับงานบริการ งานก่อสร้าง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งานจ้างที่ปรึกษา และงานจ้างออกแบบหรือควบคุมงาน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832843" y="939220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816873" y="1677644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48922" y="905863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29510" y="1728997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6478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3270715" y="1864140"/>
            <a:ext cx="2423586" cy="1149560"/>
            <a:chOff x="2380361" y="-168047"/>
            <a:chExt cx="2423586" cy="1149560"/>
          </a:xfrm>
        </p:grpSpPr>
        <p:sp>
          <p:nvSpPr>
            <p:cNvPr id="23" name="สี่เหลี่ยมผืนผ้ามุมมน 22"/>
            <p:cNvSpPr/>
            <p:nvPr/>
          </p:nvSpPr>
          <p:spPr>
            <a:xfrm>
              <a:off x="2380361" y="-168047"/>
              <a:ext cx="2423586" cy="1149560"/>
            </a:xfrm>
            <a:prstGeom prst="roundRect">
              <a:avLst/>
            </a:prstGeom>
            <a:solidFill>
              <a:srgbClr val="CC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สี่เหลี่ยมผืนผ้ามุมมน 4"/>
            <p:cNvSpPr/>
            <p:nvPr/>
          </p:nvSpPr>
          <p:spPr>
            <a:xfrm>
              <a:off x="2436478" y="-111930"/>
              <a:ext cx="2311352" cy="1037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การเก็บ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และการบันทึก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5723453" y="3253252"/>
            <a:ext cx="2699480" cy="1344663"/>
            <a:chOff x="4223693" y="1219764"/>
            <a:chExt cx="2699480" cy="1344663"/>
          </a:xfrm>
        </p:grpSpPr>
        <p:sp>
          <p:nvSpPr>
            <p:cNvPr id="27" name="สี่เหลี่ยมผืนผ้ามุมมน 26"/>
            <p:cNvSpPr/>
            <p:nvPr/>
          </p:nvSpPr>
          <p:spPr>
            <a:xfrm>
              <a:off x="4223693" y="1219764"/>
              <a:ext cx="2699480" cy="1344663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สี่เหลี่ยมผืนผ้ามุมมน 4"/>
            <p:cNvSpPr/>
            <p:nvPr/>
          </p:nvSpPr>
          <p:spPr>
            <a:xfrm>
              <a:off x="4289334" y="1351046"/>
              <a:ext cx="2568198" cy="1213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การเบิกจ่าย</a:t>
              </a:r>
            </a:p>
          </p:txBody>
        </p:sp>
      </p:grpSp>
      <p:grpSp>
        <p:nvGrpSpPr>
          <p:cNvPr id="29" name="กลุ่ม 28"/>
          <p:cNvGrpSpPr/>
          <p:nvPr/>
        </p:nvGrpSpPr>
        <p:grpSpPr>
          <a:xfrm>
            <a:off x="5694301" y="4869160"/>
            <a:ext cx="2592288" cy="1381302"/>
            <a:chOff x="3645667" y="2521837"/>
            <a:chExt cx="2403001" cy="138130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3645667" y="2521837"/>
              <a:ext cx="2403001" cy="138130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สี่เหลี่ยมผืนผ้ามุมมน 4"/>
            <p:cNvSpPr/>
            <p:nvPr/>
          </p:nvSpPr>
          <p:spPr>
            <a:xfrm>
              <a:off x="3713097" y="2589267"/>
              <a:ext cx="2268141" cy="1246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>
                  <a:solidFill>
                    <a:srgbClr val="5E0209"/>
                  </a:solidFill>
                </a:rPr>
                <a:t>การยืม</a:t>
              </a: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899592" y="4817716"/>
            <a:ext cx="2736304" cy="1412822"/>
            <a:chOff x="-295178" y="2502561"/>
            <a:chExt cx="2933991" cy="1192876"/>
          </a:xfrm>
        </p:grpSpPr>
        <p:sp>
          <p:nvSpPr>
            <p:cNvPr id="33" name="สี่เหลี่ยมผืนผ้ามุมมน 32"/>
            <p:cNvSpPr/>
            <p:nvPr/>
          </p:nvSpPr>
          <p:spPr>
            <a:xfrm>
              <a:off x="-295178" y="2543347"/>
              <a:ext cx="2933991" cy="115209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-182698" y="2502561"/>
              <a:ext cx="2821511" cy="1186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การบำรุงรักษา 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การตรวจสอบ</a:t>
              </a: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043608" y="3318892"/>
            <a:ext cx="2592288" cy="1344663"/>
            <a:chOff x="427706" y="1166833"/>
            <a:chExt cx="2427825" cy="1152168"/>
          </a:xfrm>
        </p:grpSpPr>
        <p:sp>
          <p:nvSpPr>
            <p:cNvPr id="36" name="สี่เหลี่ยมผืนผ้ามุมมน 35"/>
            <p:cNvSpPr/>
            <p:nvPr/>
          </p:nvSpPr>
          <p:spPr>
            <a:xfrm>
              <a:off x="427706" y="1166833"/>
              <a:ext cx="2427825" cy="1152168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สี่เหลี่ยมผืนผ้ามุมมน 4"/>
            <p:cNvSpPr/>
            <p:nvPr/>
          </p:nvSpPr>
          <p:spPr>
            <a:xfrm>
              <a:off x="483950" y="1223077"/>
              <a:ext cx="2315337" cy="1039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การจำหน่ายพัสดุ</a:t>
              </a:r>
            </a:p>
          </p:txBody>
        </p:sp>
      </p:grpSp>
      <p:pic>
        <p:nvPicPr>
          <p:cNvPr id="3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165304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25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209504" y="188640"/>
            <a:ext cx="7410496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th-TH" sz="4800" b="1" dirty="0">
                <a:ln w="11430"/>
                <a:solidFill>
                  <a:srgbClr val="E200A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สมรรถนะบุคลากรด้านพัสดุ</a:t>
            </a:r>
          </a:p>
        </p:txBody>
      </p:sp>
      <p:pic>
        <p:nvPicPr>
          <p:cNvPr id="11268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08713"/>
            <a:ext cx="11906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9750" y="1981200"/>
            <a:ext cx="8215313" cy="609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ความรู้ความสามารถด้านกฎหมายระเบียบพัสดุ และอื่นๆที่เกี่ยวข้อง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9750" y="2895600"/>
            <a:ext cx="8215313" cy="60960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ความสามารถบริหารงบประมาณ สำหรับจัดซื้อจัดจ้าง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9750" y="3810000"/>
            <a:ext cx="8215313" cy="609600"/>
          </a:xfrm>
          <a:prstGeom prst="roundRect">
            <a:avLst/>
          </a:prstGeom>
          <a:gradFill flip="none" rotWithShape="1">
            <a:gsLst>
              <a:gs pos="0">
                <a:srgbClr val="9966FF">
                  <a:shade val="30000"/>
                  <a:satMod val="115000"/>
                </a:srgbClr>
              </a:gs>
              <a:gs pos="50000">
                <a:srgbClr val="9966FF">
                  <a:shade val="67500"/>
                  <a:satMod val="115000"/>
                </a:srgbClr>
              </a:gs>
              <a:gs pos="100000">
                <a:srgbClr val="99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ความรู้ความสามารถด้าน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IT</a:t>
            </a:r>
          </a:p>
        </p:txBody>
      </p:sp>
      <p:pic>
        <p:nvPicPr>
          <p:cNvPr id="11272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741863"/>
            <a:ext cx="21955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4795838"/>
            <a:ext cx="13700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261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80728"/>
            <a:ext cx="2376264" cy="1771978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pPr lvl="0"/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180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1560" y="1700808"/>
            <a:ext cx="2736304" cy="757770"/>
            <a:chOff x="611560" y="1700808"/>
            <a:chExt cx="2736304" cy="757770"/>
          </a:xfrm>
        </p:grpSpPr>
        <p:sp>
          <p:nvSpPr>
            <p:cNvPr id="47" name="สี่เหลี่ยมผืนผ้ามุมมน 46"/>
            <p:cNvSpPr/>
            <p:nvPr/>
          </p:nvSpPr>
          <p:spPr>
            <a:xfrm>
              <a:off x="611560" y="1700808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683568" y="1755832"/>
              <a:ext cx="2592288" cy="70274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การบำรุงรักษา</a:t>
              </a:r>
            </a:p>
          </p:txBody>
        </p:sp>
      </p:grp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160124" y="2961828"/>
            <a:ext cx="3835812" cy="3896172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endParaRPr lang="th-TH" altLang="th-TH" sz="24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2" name="Freeform 6"/>
          <p:cNvSpPr>
            <a:spLocks/>
          </p:cNvSpPr>
          <p:nvPr/>
        </p:nvSpPr>
        <p:spPr bwMode="gray">
          <a:xfrm>
            <a:off x="3897489" y="2864992"/>
            <a:ext cx="746519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>
            <a:off x="5127350" y="2965757"/>
            <a:ext cx="3973033" cy="389224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h-TH" altLang="th-TH" sz="2400">
              <a:latin typeface="Verdana" panose="020B0604030504040204" pitchFamily="34" charset="0"/>
            </a:endParaRPr>
          </a:p>
        </p:txBody>
      </p:sp>
      <p:sp>
        <p:nvSpPr>
          <p:cNvPr id="46" name="Freeform 8"/>
          <p:cNvSpPr>
            <a:spLocks/>
          </p:cNvSpPr>
          <p:nvPr/>
        </p:nvSpPr>
        <p:spPr bwMode="gray">
          <a:xfrm flipH="1">
            <a:off x="4788024" y="2864992"/>
            <a:ext cx="678653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6040302" y="1800796"/>
            <a:ext cx="2736304" cy="682257"/>
            <a:chOff x="6275027" y="1766076"/>
            <a:chExt cx="2736304" cy="682257"/>
          </a:xfrm>
        </p:grpSpPr>
        <p:sp>
          <p:nvSpPr>
            <p:cNvPr id="48" name="สี่เหลี่ยมผืนผ้ามุมมน 47"/>
            <p:cNvSpPr/>
            <p:nvPr/>
          </p:nvSpPr>
          <p:spPr>
            <a:xfrm>
              <a:off x="6275027" y="1766076"/>
              <a:ext cx="2736304" cy="68225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" name="สี่เหลี่ยมผืนผ้า 2"/>
            <p:cNvSpPr/>
            <p:nvPr/>
          </p:nvSpPr>
          <p:spPr>
            <a:xfrm>
              <a:off x="6506489" y="1847605"/>
              <a:ext cx="2273379" cy="547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3200" b="1" dirty="0">
                  <a:solidFill>
                    <a:srgbClr val="5E02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การตรวจสอบพัสดุ</a:t>
              </a: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251520" y="3084626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จัดให้มีผู้ควบคุมดูแลพัสดุที่อยู่ในความครอบครองให้อยู่ในสภาพที่พร้อมใช้งานได้ตลอดเวลา </a:t>
            </a:r>
            <a:br>
              <a:rPr lang="th-TH" sz="2400" b="1" dirty="0">
                <a:latin typeface="Angsana New" pitchFamily="18" charset="-34"/>
                <a:cs typeface="Angsana New" pitchFamily="18" charset="-34"/>
              </a:rPr>
            </a:b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ให้มีการจัดทำแผนการซ่อมบำรุงที่เหมาะสมและระยะเวลาในการซ่อมบำรุงด้วย</a:t>
            </a:r>
            <a:br>
              <a:rPr lang="th-TH" sz="2400" b="1" dirty="0">
                <a:latin typeface="Angsana New" pitchFamily="18" charset="-34"/>
                <a:cs typeface="Angsana New" pitchFamily="18" charset="-34"/>
              </a:rPr>
            </a:b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ณีที่พัสดุเกิดการชำรุดให้หน่วยงานของรัฐดำเนินการซ่อมแซมให้กลับมาอยู่ในสภาพพร้อมใช้งานโดยเร็ว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92080" y="3084626"/>
            <a:ext cx="3808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ก่อนสิ้นปีงบประมาณของทุกปี แต่งตั้งผู้รับผิดชอบในการตรวจสอบพัสดุซึ่งมิเป็นเจ้าหน้าที่  ตรวจสอบการรับจ่ายพัสดุในงวด 1 ปีที่ผ่านมา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รายงานผลการตรวจสอบต่อผู้แต่งตั้งภายใน 30 วันทำการ นับแต่วันเริ่มดำเนินการตรวจสอบพัสดุนั้น </a:t>
            </a:r>
          </a:p>
          <a:p>
            <a:pPr marL="90488" indent="-90488">
              <a:buFontTx/>
              <a:buChar char="-"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หากผลการตรวจสอบปรากฏเห็นได้อย่างชัดเจนว่าพัสดุชำรุด เสื่อมสภาพ เนื่องมาจากการใช้งานตามปกติ หรือสูญไปตามธรรมชาติ ให้หัวหน้าหน่วยงานของรัฐพิจารณาสั่งการให้ดำเนินการจำหน่ายต่อไปได้</a:t>
            </a:r>
            <a:endParaRPr lang="en-US" sz="20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	</a:t>
            </a:r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69264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181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3D34F6"/>
                </a:solidFill>
              </a:rPr>
              <a:t>ขาย</a:t>
            </a:r>
            <a:endParaRPr lang="th-TH" sz="3600" u="sng" dirty="0">
              <a:solidFill>
                <a:srgbClr val="3D34F6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2800" b="1" dirty="0"/>
              <a:t> </a:t>
            </a:r>
            <a:r>
              <a:rPr lang="th-TH" sz="2800" b="1" dirty="0">
                <a:solidFill>
                  <a:srgbClr val="002060"/>
                </a:solidFill>
              </a:rPr>
              <a:t>ให้ดำเนินการขายโดยวิธีทอดตลาดก่อน </a:t>
            </a:r>
            <a:r>
              <a:rPr lang="th-TH" sz="2800" b="1" dirty="0"/>
              <a:t>แต่ถ้าขายโดยวิธีทอดตลาดแล้วไม่ได้ผลดี </a:t>
            </a:r>
            <a:br>
              <a:rPr lang="th-TH" sz="2800" b="1" dirty="0"/>
            </a:br>
            <a:r>
              <a:rPr lang="th-TH" sz="2800" b="1" dirty="0"/>
              <a:t>ให้นำวิธีที่กำหนดเกี่ยวกับการซื้อมาใช้โดยอนุโลม </a:t>
            </a:r>
            <a:r>
              <a:rPr lang="th-TH" sz="2800" b="1" dirty="0">
                <a:solidFill>
                  <a:srgbClr val="FF0000"/>
                </a:solidFill>
              </a:rPr>
              <a:t>เว้นแต่</a:t>
            </a:r>
            <a:endParaRPr lang="th-TH" sz="28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การขายพัสดุครั้งหนึ่งซึ่งมีราคาซื้อหรือได้มารวมกันไม่เกิน 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500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en-US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000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บาท จะขายโดยวิธีเฉพาะเจาะจง   โดยไม่ต้องทอดตลาดก่อนก็ได้ โดยตกลงราคา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การขายให้แก่หน่วยงานของรัฐ หรือองค์การสถานสาธารณกุศลตามมาตรา 47 </a:t>
            </a:r>
            <a:r>
              <a:rPr lang="x-none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x-none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แห่งประมวลรัษฎากร   ให้ขายโดยวิธีเฉพาะเจาะจง</a:t>
            </a:r>
          </a:p>
          <a:p>
            <a:pPr marL="358775">
              <a:buFont typeface="+mj-lt"/>
              <a:buAutoNum type="arabicPeriod"/>
              <a:tabLst>
                <a:tab pos="449263" algn="l"/>
              </a:tabLst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การขายอุปกรณ์อิเล็กทรอนิกส์  เช่น  โทรศัพท์เคลื่อนที่ 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แท็บเล็ต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ให้แก่เจ้าหน้าที่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ของรัฐที่หน่วยงานของรัฐ   มอบให้ไว้ใช้งานในหน้าที่ เมื่อบุคคลดังกล่าวพ้นจาก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หน้าที่ หรืออุปกรณ์ดังกล่าวพ้นระยะเวลาการใช้งานแล้ว ให้ขายให้แก่บุคคลดังกล่าว</a:t>
            </a:r>
            <a:b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โดยวิธีเฉพาะเจาะจง</a:t>
            </a:r>
          </a:p>
          <a:p>
            <a:endParaRPr lang="th-TH" sz="28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93634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182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43808" y="96868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600" b="1" u="sng" dirty="0">
                <a:solidFill>
                  <a:srgbClr val="3D34F6"/>
                </a:solidFill>
              </a:rPr>
              <a:t>ขาย</a:t>
            </a:r>
            <a:endParaRPr lang="th-TH" sz="3600" u="sng" dirty="0">
              <a:solidFill>
                <a:srgbClr val="3D34F6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8574" y="1602454"/>
            <a:ext cx="87548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การขายโดยวิธีทอดตลาด ให้ถือปฏิบัติตามประมวลกฎหมายแพ่งและพาณิชย์ 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โดยให้ผู้ที่ได้รับมอบหมายทำการประเมินราคาทรัพย์สินก่อนการประกาศ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ขายทอดตลาด กรณีที่เป็นพัสดุที่มีการจำหน่ายเป็นการทั่วไปให้พิจารณาราคา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ที่ซื้อขายกันตามปกติในท้องตลาด หรือราคาท้องถิ่นของสภาพปัจจุบันของพัสดุนั้น ณ  เวลาที่จะทำการขาย  และควรมีการเปรียบเทียบราคา ตามความเหมาะสม กรณีที่เป็นพัสดุที่ไม่มีการจำหน่ายทั่วไป ให้พิจารณาราคาตามลักษณะ ประเภท ชนิดของพัสดุ และอายุการใช้งาน รวมทั้งสภาพและสถานที่ตั้งของพัสดุด้วย ทั้งนี้ ให้เสนอหัวหน้าหน่วยงานของรัฐพิจารณาให้ความเห็นชอบราคาประเมินดังกล่าว 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โดยคำนึงถึงประโยชน์ของหน่วยงานของรัฐด้วย</a:t>
            </a:r>
            <a:endParaRPr lang="en-US" sz="30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/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หน่วยงานของรัฐจะจ้างผู้ประกอบการที่ให้บริการขายทอดตลาดเป็น</a:t>
            </a:r>
            <a:b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ผู้ดำเนินการก็ได้ 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86319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183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8600" y="980728"/>
            <a:ext cx="2671192" cy="614583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การจำหน่ายพัสดุ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: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4687" y="1915091"/>
            <a:ext cx="84202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แลกเปลี่ยน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ให้ดำเนินการตามวิธีการแลกเปลี่ยนที่กำหนดไว้ในระเบียบนี้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โอน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ให้โอนแก่หน่วยงานของรัฐ หรือองค์การสถานสาธารณกุศลตามมาตรา 47 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7</a:t>
            </a:r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แห่งประมวลรัษฎากร ทั้งนี้ ให้มีหลักฐานการส่งมอบไว้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ต่อกันด้วย</a:t>
            </a:r>
          </a:p>
          <a:p>
            <a:pPr indent="358775">
              <a:buFont typeface="Wingdings" pitchFamily="2" charset="2"/>
              <a:buChar char="v"/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แปรสภาพหรือทำลาย</a:t>
            </a:r>
            <a:r>
              <a:rPr lang="th-TH" sz="3200" b="1" dirty="0">
                <a:solidFill>
                  <a:srgbClr val="5E020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ตามหลักเกณฑ์และวิธีการที่หน่วยงานของรัฐกำหนดการดำเนินการตามวรรคหนึ่ง โดยปกติให้แล้วเสร็จภายใน 60 วัน 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นับถัดจากวันที่หัวหน้าหน่วยงานของรัฐสั่งการ </a:t>
            </a:r>
            <a:endParaRPr lang="en-US" sz="3200" b="1" dirty="0">
              <a:latin typeface="Angsana New" pitchFamily="18" charset="-34"/>
              <a:cs typeface="Angsana New" pitchFamily="18" charset="-34"/>
            </a:endParaRPr>
          </a:p>
          <a:p>
            <a:endParaRPr lang="th-TH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>
              <a:buAutoNum type="thaiAlphaParenR"/>
            </a:pPr>
            <a:endParaRPr lang="en-US" sz="3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indent="358775"/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pPr indent="358775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9792" y="980728"/>
            <a:ext cx="62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3D34F6"/>
                </a:solidFill>
              </a:rPr>
              <a:t>แลกเปลี่ยน  โอน  แปรสภาพหรือทำลาย </a:t>
            </a:r>
            <a:endParaRPr lang="th-TH" sz="3600" dirty="0">
              <a:solidFill>
                <a:srgbClr val="3D34F6"/>
              </a:solidFill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506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20071" y="227112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41660" y="2602937"/>
            <a:ext cx="8822828" cy="3202327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CC99FF"/>
            </a:solidFill>
            <a:round/>
            <a:headEnd/>
            <a:tailEnd/>
          </a:ln>
          <a:effectLst/>
        </p:spPr>
        <p:txBody>
          <a:bodyPr wrap="none" anchor="t"/>
          <a:lstStyle/>
          <a:p>
            <a:pPr algn="thaiDist">
              <a:defRPr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</a:t>
            </a: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ห้ามหน่วยงานของรัฐก่อนิติสัมพันธ์กับผู้ทิ้งงานที่ถูกระบุชื่อไว้ในบัญชีรายชื่อ</a:t>
            </a:r>
            <a:br>
              <a:rPr lang="th-TH" sz="2800" b="1" dirty="0"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>
                <a:latin typeface="Angsana New" pitchFamily="18" charset="-34"/>
                <a:cs typeface="Angsana New" pitchFamily="18" charset="-34"/>
              </a:rPr>
              <a:t>ผู้ทิ้งงาน และได้แจ้งเวียนชื่อแล้ว เว้นแต่  จะได้มีการเพิกถอนการเป็นผู้ทิ้งงาน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  <a:p>
            <a:pPr algn="thaiDist">
              <a:defRPr/>
            </a:pPr>
            <a:r>
              <a:rPr lang="th-TH" sz="200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     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กรณีปรากฏว่า ผู้ยื่นข้อเสนอ หรือคู่สัญญาของหน่วยงานของรัฐ กระทำการอันมีลักษณะ</a:t>
            </a:r>
            <a:b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เป็นการทิ้งงาน ตามความในมาตรา </a:t>
            </a:r>
            <a:r>
              <a:rPr lang="en-US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109 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ให้หัวหน้าหน่วยงานของรัฐพิจารณาให้ผู้ยื่นข้อเสนอคู่สัญญา </a:t>
            </a:r>
            <a:b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หรือผู้รับจ้างช่วงที่หน่วยงานของรัฐอนุญาตให้รับช่วงงานได้ หรือที่ปรึกษา หรือผู้ให้บริการออกแบบ</a:t>
            </a:r>
            <a:b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หรือควบคุมงาน เป็นผู้ทิ้งงาน แล้วแต่กรณี พร้อมความเห็นของตนเสนอไปยังปลัดกระทรวงการคลัง</a:t>
            </a:r>
            <a:b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เพื่อพิจารณาสั่งให้เป็นผู้ทิ้งงานโดยเร็ว</a:t>
            </a:r>
          </a:p>
          <a:p>
            <a:pPr>
              <a:defRPr/>
            </a:pPr>
            <a:endParaRPr lang="th-TH" sz="20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0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กระจาย 1 10"/>
          <p:cNvSpPr/>
          <p:nvPr/>
        </p:nvSpPr>
        <p:spPr>
          <a:xfrm rot="303665">
            <a:off x="4876957" y="962867"/>
            <a:ext cx="2936676" cy="1733415"/>
          </a:xfrm>
          <a:prstGeom prst="irregularSeal1">
            <a:avLst/>
          </a:prstGeom>
          <a:solidFill>
            <a:srgbClr val="C000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ctr">
              <a:defRPr/>
            </a:pPr>
            <a:r>
              <a:rPr lang="th-TH" sz="4400" b="1" dirty="0">
                <a:solidFill>
                  <a:schemeClr val="bg1"/>
                </a:solidFill>
                <a:latin typeface="Cordia New" pitchFamily="34" charset="-34"/>
              </a:rPr>
              <a:t>ข้อห้าม </a:t>
            </a:r>
            <a:r>
              <a:rPr lang="en-US" sz="44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!!</a:t>
            </a:r>
            <a:endParaRPr lang="th-TH" sz="4400" b="1" dirty="0">
              <a:solidFill>
                <a:schemeClr val="bg1"/>
              </a:solidFill>
              <a:latin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075860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347292815"/>
              </p:ext>
            </p:extLst>
          </p:nvPr>
        </p:nvGraphicFramePr>
        <p:xfrm>
          <a:off x="611560" y="1917625"/>
          <a:ext cx="7874272" cy="5039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01" y="3645024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 </a:t>
            </a:r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185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1114872"/>
            <a:ext cx="830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     ม.</a:t>
            </a:r>
            <a:r>
              <a:rPr lang="en-US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109 </a:t>
            </a:r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ในกรณีปรากฏว่าผู้ยื่นข้อเสนอหรือคู่สัญญาของหน่วยงานของรัฐกระทำการดังต่อไปนี้ </a:t>
            </a:r>
            <a:b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โดยไม่มีเหตุอันควร ให้ถือว่ากระทำการอันมีลักษณะเป็นการทิ้งงาน</a:t>
            </a:r>
            <a:r>
              <a:rPr lang="en-US" sz="2400" b="1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endParaRPr lang="th-TH" sz="24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89473"/>
      </p:ext>
    </p:extLst>
  </p:cSld>
  <p:clrMapOvr>
    <a:masterClrMapping/>
  </p:clrMapOvr>
  <p:transition spd="slow">
    <p:diamond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3738840614"/>
              </p:ext>
            </p:extLst>
          </p:nvPr>
        </p:nvGraphicFramePr>
        <p:xfrm>
          <a:off x="852984" y="2105471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16" y="378904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186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9676" y="1700808"/>
            <a:ext cx="4057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สามารถกระทำได้ตามหลักเกณฑ์ ดังต่อไปนี้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07504" y="1086225"/>
            <a:ext cx="8136384" cy="614583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110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ผู้ที่สั่งให้เป็นผู้ทิ้งงานตาม ม.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109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อาจร้องขอให้ได้รับการเพิกถอนการเป็นผู้ทิ้งงาน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: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458098"/>
      </p:ext>
    </p:extLst>
  </p:cSld>
  <p:clrMapOvr>
    <a:masterClrMapping/>
  </p:clrMapOvr>
  <p:transition spd="slow">
    <p:diamond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2683613890"/>
              </p:ext>
            </p:extLst>
          </p:nvPr>
        </p:nvGraphicFramePr>
        <p:xfrm>
          <a:off x="852984" y="2010885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912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187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31080" y="939220"/>
            <a:ext cx="8517384" cy="90261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ผู้ที่ถูกสั่งให้เป็นผู้ทิ้งงาน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ามารถยื่นคำร้องขอเพิกถอนการเป็นผู้ทิ้งงานได้ 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โดยต้องแสดงหลักฐานประกอบการพิจารณา ตามหลักเกณฑ์ดังนี้ 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807000"/>
      </p:ext>
    </p:extLst>
  </p:cSld>
  <p:clrMapOvr>
    <a:masterClrMapping/>
  </p:clrMapOvr>
  <p:transition spd="slow">
    <p:diamond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val="2550508455"/>
              </p:ext>
            </p:extLst>
          </p:nvPr>
        </p:nvGraphicFramePr>
        <p:xfrm>
          <a:off x="899592" y="1556792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32" y="3356992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188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31379"/>
      </p:ext>
    </p:extLst>
  </p:cSld>
  <p:clrMapOvr>
    <a:masterClrMapping/>
  </p:clrMapOvr>
  <p:transition spd="slow">
    <p:diamond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331640" y="333375"/>
            <a:ext cx="6869385" cy="860425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พ.ร.บ. หมวด 14 การอุทธรณ์</a:t>
            </a:r>
            <a:endParaRPr lang="en-US" altLang="ko-K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08013" y="1700213"/>
            <a:ext cx="8064500" cy="4824412"/>
          </a:xfrm>
        </p:spPr>
        <p:txBody>
          <a:bodyPr/>
          <a:lstStyle/>
          <a:p>
            <a:pPr indent="0" algn="thaiDist">
              <a:spcBef>
                <a:spcPct val="0"/>
              </a:spcBef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36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</a:t>
            </a:r>
            <a:r>
              <a:rPr lang="th-TH" sz="3600" b="1" u="sng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มาตรา 114</a:t>
            </a:r>
            <a:r>
              <a:rPr lang="th-TH" sz="36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6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ผู้ซึ่งได้ยื่นข้อเสนอ</a:t>
            </a: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เพื่อทำการจัดซื้อจัดจ้างพัสดุกับหน่วยงานของรัฐ </a:t>
            </a:r>
            <a:r>
              <a:rPr lang="th-TH" sz="36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มีสิทธิอุทธรณ์เกี่ยวกับการจัดซื้อจัดจ้างพัสดุ </a:t>
            </a:r>
            <a:r>
              <a:rPr lang="th-TH" sz="3600" b="1" i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ในกรณีที่เห็นว่าหน่วยงานของรัฐมิได้ปฏิบัติให้เป็นไปตามหลักเกณฑ์และวิธีการที่กำหนดในพระราชบัญญัตินี้ กฎกระทรวง ระเบียบ หรือประกาศที่ออกตามความในพระราชบัญญัตินี้</a:t>
            </a: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ป็นเหตุให้ตนไม่ได้รับการประกาศผลเป็นผู้ชนะหรือไม่ได้รับการคัดเลือกเป็นคู่สัญญากับหน่วยงานของรัฐ</a:t>
            </a:r>
            <a:endParaRPr lang="en-US" sz="3600" b="1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13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43538"/>
            <a:ext cx="8651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6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3132138" y="2822575"/>
            <a:ext cx="5816600" cy="3775075"/>
          </a:xfrm>
          <a:prstGeom prst="roundRect">
            <a:avLst>
              <a:gd name="adj" fmla="val 719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r>
              <a:rPr lang="th-TH" sz="2600" b="1">
                <a:latin typeface="DilleniaUPC" pitchFamily="18" charset="-34"/>
                <a:cs typeface="DilleniaUPC" pitchFamily="18" charset="-34"/>
              </a:rPr>
              <a:t>หัวหน้าหน่วยงานของรัฐสามารถพิจารณาจัดเช่า หรือจัดจ้างโดยวิธี</a:t>
            </a:r>
          </a:p>
          <a:p>
            <a:pPr algn="ctr"/>
            <a:r>
              <a:rPr lang="th-TH" sz="2600" b="1">
                <a:latin typeface="DilleniaUPC" pitchFamily="18" charset="-34"/>
                <a:cs typeface="DilleniaUPC" pitchFamily="18" charset="-34"/>
              </a:rPr>
              <a:t>เฉพาะเจาะจง ตามระเบียบกระทรวงการคลังฯ พ.ศ. ๒๕๖๐ </a:t>
            </a:r>
          </a:p>
          <a:p>
            <a:pPr algn="ctr"/>
            <a:r>
              <a:rPr lang="th-TH" sz="2600" b="1">
                <a:latin typeface="DilleniaUPC" pitchFamily="18" charset="-34"/>
                <a:cs typeface="DilleniaUPC" pitchFamily="18" charset="-34"/>
              </a:rPr>
              <a:t>ข้อ ๗๘ (ค)</a:t>
            </a:r>
          </a:p>
          <a:p>
            <a:pPr algn="ctr"/>
            <a:r>
              <a:rPr lang="th-TH" sz="2600" b="1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(กรณีตามมาตรา ๕๖</a:t>
            </a:r>
            <a:r>
              <a:rPr lang="en-US" sz="2600" b="1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2600" b="1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วรรค ๑ (๒) (จ) ให้เจรจากับผู้ประกอบการรายเดิมตามสัญญา หรือข้อตกลงซึ่งยังไม่สิ้นสุดระยะเวลาส่งมอบ </a:t>
            </a:r>
          </a:p>
          <a:p>
            <a:pPr algn="ctr"/>
            <a:r>
              <a:rPr lang="th-TH" sz="2600" b="1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เพื่อขอให้ชื้อหรือจ้างตามรายละเอียดและราคาที่ต่ำกว่า หรือ</a:t>
            </a:r>
          </a:p>
          <a:p>
            <a:pPr algn="ctr"/>
            <a:r>
              <a:rPr lang="th-TH" sz="2600" b="1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ราคาเดิมภายใต้เงื่อนไขที่ดีกว่าเดิม หรือเงื่อนไขเดิม โดยคำนึงถึงราคาต่อหน่วย (ถ้ามี) เพื่อให้เกิดประโยชน์สูงสุดต่อหน่วยงานของรัฐ)</a:t>
            </a: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r>
              <a:rPr lang="th-TH" sz="2600" b="1">
                <a:latin typeface="DilleniaUPC" pitchFamily="18" charset="-34"/>
                <a:cs typeface="DilleniaUPC" pitchFamily="18" charset="-34"/>
              </a:rPr>
              <a:t>   </a:t>
            </a: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12725" y="2822575"/>
            <a:ext cx="2487613" cy="3775075"/>
          </a:xfrm>
          <a:prstGeom prst="roundRect">
            <a:avLst>
              <a:gd name="adj" fmla="val 423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กรณีที่มีเหตุผล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ความจำเป็นที่จะต้อง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เช่าพัสดุจากผู้ให้เช่า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รายเดิม หรือจ้าง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ผู้ให้บริการรายเดิม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ต่อเนื่องเพื่อประโยชน์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แก่ทางราชการ</a:t>
            </a:r>
          </a:p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th-TH" altLang="ko-KR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79388" y="160338"/>
            <a:ext cx="8769350" cy="1397000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หนังสือคณะกรรมการวินิจฉัยปัญหาการจัดซื้อจัดจ้างฯ (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กวจ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.) ว ๓๔๗ 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ลว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. ๘ ก.ย. ๖๐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การเช่าและการจ้างเหมาบริการที่มีความจำเป็นต่อเนื่อง</a:t>
            </a:r>
          </a:p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2" name="ลูกศรลง 31"/>
          <p:cNvSpPr/>
          <p:nvPr/>
        </p:nvSpPr>
        <p:spPr>
          <a:xfrm rot="16200000">
            <a:off x="2666207" y="4533106"/>
            <a:ext cx="601662" cy="35242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79512" y="1628801"/>
            <a:ext cx="8737476" cy="1008112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มีความจำเป็นต้องเช่าพัสดุจากผู้เช่า</a:t>
            </a:r>
            <a:r>
              <a:rPr lang="th-TH" sz="3200" b="1" u="sng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รายเดิม</a:t>
            </a:r>
            <a:r>
              <a:rPr lang="th-TH" sz="3200" b="1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 หรือจ้างผู้ให้บริการ</a:t>
            </a:r>
            <a:r>
              <a:rPr lang="th-TH" sz="3200" b="1" u="sng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รายเดิม</a:t>
            </a:r>
            <a:r>
              <a:rPr lang="th-TH" sz="3200" b="1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ต่อเนื่องไปอีก</a:t>
            </a:r>
          </a:p>
        </p:txBody>
      </p:sp>
    </p:spTree>
    <p:extLst>
      <p:ext uri="{BB962C8B-B14F-4D97-AF65-F5344CB8AC3E}">
        <p14:creationId xmlns:p14="http://schemas.microsoft.com/office/powerpoint/2010/main" val="7532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403648" y="116632"/>
            <a:ext cx="6515100" cy="860425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พ.ร.บ. หมวด 14 การอุทธรณ์</a:t>
            </a:r>
            <a:endParaRPr lang="en-US" altLang="ko-K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1438"/>
            <a:ext cx="8277225" cy="5183187"/>
          </a:xfrm>
        </p:spPr>
        <p:txBody>
          <a:bodyPr/>
          <a:lstStyle/>
          <a:p>
            <a:pPr indent="0" algn="thaiDist">
              <a:spcBef>
                <a:spcPts val="0"/>
              </a:spcBef>
              <a:buFont typeface="Wingdings 3" pitchFamily="18" charset="2"/>
              <a:buNone/>
              <a:tabLst>
                <a:tab pos="1530350" algn="l"/>
              </a:tabLst>
              <a:defRPr/>
            </a:pPr>
            <a:r>
              <a:rPr lang="th-TH" sz="3400" b="1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itchFamily="18" charset="-34"/>
              </a:rPr>
              <a:t>มาตรา 115 </a:t>
            </a:r>
            <a:r>
              <a:rPr lang="th-TH" sz="3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itchFamily="18" charset="-34"/>
              </a:rPr>
              <a:t> </a:t>
            </a: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ผู้มีสิทธิอุทธรณ์จะยื่นอุทธรณ์ในเรื่องดังต่อไปนี้ </a:t>
            </a:r>
            <a:r>
              <a:rPr lang="th-TH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itchFamily="18" charset="-34"/>
              </a:rPr>
              <a:t>ไม่ได้</a:t>
            </a:r>
            <a:r>
              <a:rPr lang="th-TH" sz="40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itchFamily="18" charset="-34"/>
              </a:rPr>
              <a:t> </a:t>
            </a:r>
            <a:endParaRPr lang="en-US" sz="4000" b="1" i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tabLst>
                <a:tab pos="1530350" algn="l"/>
              </a:tabLst>
              <a:defRPr/>
            </a:pP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       	(1) การเลือกใช้</a:t>
            </a:r>
            <a:r>
              <a:rPr lang="th-TH" sz="34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วิธีการจัดซื้อจัดจ้าง</a:t>
            </a: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หรือ</a:t>
            </a:r>
            <a:r>
              <a:rPr lang="th-TH" sz="34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เกณฑ์ที่ใช้ในการพิจารณาผล</a:t>
            </a: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การจัดซื้อจัดจ้างตามพระราชบัญญัตินี้ของหน่วยงานของรัฐ</a:t>
            </a:r>
            <a:endParaRPr lang="en-US" sz="3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tabLst>
                <a:tab pos="1530350" algn="l"/>
              </a:tabLst>
              <a:defRPr/>
            </a:pP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	(2) </a:t>
            </a:r>
            <a:r>
              <a:rPr lang="th-TH" sz="34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การยกเลิกการจัดซื้อจัดจ้างตามมาตรา 67</a:t>
            </a:r>
            <a:endParaRPr lang="en-US" sz="3400" b="1" u="sng" dirty="0" smtClean="0">
              <a:solidFill>
                <a:srgbClr val="FF0000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tabLst>
                <a:tab pos="1530350" algn="l"/>
              </a:tabLst>
              <a:defRPr/>
            </a:pP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	(3) </a:t>
            </a:r>
            <a:r>
              <a:rPr lang="th-TH" sz="34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การละเว้นการอ้างถึงพระราชบัญญัตินี้ กฎกระทรวง ระเบียบ หรือประกาศที่ออกตามพระราชบัญญัตินี้</a:t>
            </a: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ในส่วนที่เกี่ยวข้องโดยตรงกับการจัดซื้อจัดจ้างในประกาศ เอกสาร หรือหนังสือเชิญชวนของหน่วยงานของรัฐ</a:t>
            </a:r>
            <a:endParaRPr lang="en-US" sz="3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itchFamily="18" charset="-34"/>
            </a:endParaRPr>
          </a:p>
          <a:p>
            <a:pPr indent="0" algn="thaiDist">
              <a:spcBef>
                <a:spcPts val="0"/>
              </a:spcBef>
              <a:buFont typeface="Wingdings 3" pitchFamily="18" charset="2"/>
              <a:buNone/>
              <a:tabLst>
                <a:tab pos="1530350" algn="l"/>
              </a:tabLst>
              <a:defRPr/>
            </a:pP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	(4) </a:t>
            </a:r>
            <a:r>
              <a:rPr lang="th-TH" sz="3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itchFamily="18" charset="-34"/>
              </a:rPr>
              <a:t>กรณีอื่น</a:t>
            </a:r>
            <a:r>
              <a:rPr lang="th-TH" sz="3400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itchFamily="18" charset="-34"/>
              </a:rPr>
              <a:t>ตามที่กำหนดในกฎกระทรวง </a:t>
            </a:r>
            <a:endParaRPr lang="en-US" sz="34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itchFamily="18" charset="-34"/>
            </a:endParaRPr>
          </a:p>
        </p:txBody>
      </p:sp>
      <p:pic>
        <p:nvPicPr>
          <p:cNvPr id="1024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61050"/>
            <a:ext cx="8651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9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1547813" y="3213100"/>
            <a:ext cx="7491412" cy="1368425"/>
          </a:xfrm>
          <a:prstGeom prst="roundRect">
            <a:avLst>
              <a:gd name="adj" fmla="val 8427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คุณสมบัติของผู้เสนอราคา</a:t>
            </a:r>
            <a:r>
              <a:rPr lang="th-TH" sz="3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รายอื่น</a:t>
            </a: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ที่เข้าร่วมการจัดซื้อจัดจ้างในครั้งนั้น โดยวิธีประกาศเชิญชวนทั่วไป ด้วยวิธี </a:t>
            </a: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e-Market</a:t>
            </a:r>
            <a:endParaRPr lang="th-TH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>
              <a:defRPr/>
            </a:pPr>
            <a:endParaRPr kumimoji="1" lang="th-TH" altLang="ko-KR" sz="2800" b="1" dirty="0">
              <a:solidFill>
                <a:schemeClr val="bg1"/>
              </a:solidFill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312738" y="195263"/>
            <a:ext cx="8580437" cy="1944687"/>
          </a:xfrm>
          <a:prstGeom prst="roundRect">
            <a:avLst>
              <a:gd name="adj" fmla="val 11051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กฎกระทรวง  </a:t>
            </a:r>
          </a:p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กำหนดกรณีการอุทธรณ์ไม่ได้ กรณีอื่นเพิ่มเติม</a:t>
            </a:r>
          </a:p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ตามมาตรา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115 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4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) 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325438" y="2276475"/>
            <a:ext cx="5470525" cy="815975"/>
          </a:xfrm>
          <a:prstGeom prst="roundRect">
            <a:avLst>
              <a:gd name="adj" fmla="val 1271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ผู้ซึ่งได้ยื่นข้องเสนอ ไม่มีสิทธิอุทธรณ์</a:t>
            </a:r>
          </a:p>
        </p:txBody>
      </p:sp>
      <p:sp>
        <p:nvSpPr>
          <p:cNvPr id="103430" name="AutoShape 2"/>
          <p:cNvSpPr>
            <a:spLocks noChangeArrowheads="1"/>
          </p:cNvSpPr>
          <p:nvPr/>
        </p:nvSpPr>
        <p:spPr bwMode="auto">
          <a:xfrm>
            <a:off x="1547813" y="4724400"/>
            <a:ext cx="7491412" cy="1944688"/>
          </a:xfrm>
          <a:prstGeom prst="roundRect">
            <a:avLst>
              <a:gd name="adj" fmla="val 9463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sz="4000" b="1">
                <a:latin typeface="DilleniaUPC" pitchFamily="18" charset="-34"/>
                <a:cs typeface="DilleniaUPC" pitchFamily="18" charset="-34"/>
              </a:rPr>
              <a:t>ขอบเขตของงาน หรือรายละเอียดของพัสดุของหน่วยงาน </a:t>
            </a:r>
          </a:p>
          <a:p>
            <a:r>
              <a:rPr lang="th-TH" sz="4000" b="1">
                <a:latin typeface="DilleniaUPC" pitchFamily="18" charset="-34"/>
                <a:cs typeface="DilleniaUPC" pitchFamily="18" charset="-34"/>
              </a:rPr>
              <a:t>กรณีที่ </a:t>
            </a:r>
            <a:r>
              <a:rPr lang="th-TH" sz="4000" b="1" u="sng">
                <a:latin typeface="DilleniaUPC" pitchFamily="18" charset="-34"/>
                <a:cs typeface="DilleniaUPC" pitchFamily="18" charset="-34"/>
              </a:rPr>
              <a:t>ผู้นั้น</a:t>
            </a:r>
            <a:r>
              <a:rPr lang="th-TH" sz="4000" b="1">
                <a:latin typeface="DilleniaUPC" pitchFamily="18" charset="-34"/>
                <a:cs typeface="DilleniaUPC" pitchFamily="18" charset="-34"/>
              </a:rPr>
              <a:t> มิได้วิจารณ์ หรือเสนอแนะร่างขอบเขตของ</a:t>
            </a:r>
          </a:p>
          <a:p>
            <a:r>
              <a:rPr lang="th-TH" sz="4000" b="1">
                <a:latin typeface="DilleniaUPC" pitchFamily="18" charset="-34"/>
                <a:cs typeface="DilleniaUPC" pitchFamily="18" charset="-34"/>
              </a:rPr>
              <a:t>งาน หรือรายละเอียดของพัสดุนั้น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684213" y="3429000"/>
            <a:ext cx="863600" cy="7921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1.</a:t>
            </a:r>
            <a:endParaRPr lang="th-TH" sz="4400" b="1" dirty="0">
              <a:solidFill>
                <a:schemeClr val="tx1"/>
              </a:solidFill>
              <a:latin typeface="DilleniaUPC" pitchFamily="18" charset="-34"/>
            </a:endParaRPr>
          </a:p>
        </p:txBody>
      </p:sp>
      <p:sp>
        <p:nvSpPr>
          <p:cNvPr id="26" name="วงรี 25"/>
          <p:cNvSpPr/>
          <p:nvPr/>
        </p:nvSpPr>
        <p:spPr>
          <a:xfrm>
            <a:off x="684213" y="5170488"/>
            <a:ext cx="863600" cy="7921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2.</a:t>
            </a:r>
            <a:endParaRPr lang="th-TH" sz="4400" b="1" dirty="0">
              <a:solidFill>
                <a:schemeClr val="tx1"/>
              </a:solidFill>
              <a:latin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88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99592" y="332656"/>
            <a:ext cx="6515100" cy="792163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พ.ร.บ. หมวด 14 การอุทธรณ์ (ต่อ)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684213" y="1341438"/>
            <a:ext cx="8064500" cy="5327650"/>
          </a:xfrm>
        </p:spPr>
        <p:txBody>
          <a:bodyPr/>
          <a:lstStyle/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3000" b="1" u="sng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มาตรา 116</a:t>
            </a:r>
            <a:r>
              <a:rPr lang="th-TH" sz="30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การอุทธรณ์ต้องทำ</a:t>
            </a: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เป็นหนังสือลงลายมือชื่อผู้อุทธรณ์</a:t>
            </a:r>
          </a:p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3000" b="1" u="sng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มาตรา 117</a:t>
            </a:r>
            <a:r>
              <a:rPr lang="th-TH" sz="30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ให้ผู้มีสิทธิอุทธรณ์ยื่น</a:t>
            </a: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อุทธรณ์ต่อหน่วยงานของรัฐนั้น</a:t>
            </a:r>
            <a:r>
              <a:rPr lang="th-TH" sz="30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ภายใน</a:t>
            </a: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            </a:t>
            </a:r>
            <a:r>
              <a:rPr lang="th-TH" sz="30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7 วันทำการ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นับแต่วันประกาศผลการจัดซื้อจัดจ้างในระบบเครือข่ายสารสนเทศของกรมบัญชีกลาง</a:t>
            </a:r>
            <a:endParaRPr lang="en-US" sz="3000" b="1" smtClean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Font typeface="Wingdings 3" pitchFamily="18" charset="2"/>
              <a:buNone/>
              <a:tabLst>
                <a:tab pos="1530350" algn="l"/>
              </a:tabLst>
            </a:pPr>
            <a:r>
              <a:rPr lang="en-US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 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3000" b="1" u="sng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มาตรา 118</a:t>
            </a:r>
            <a:r>
              <a:rPr lang="th-TH" sz="30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ให้หน่วยงานของรัฐ</a:t>
            </a: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พิจารณาและวินิจฉัยอุทธรณ์ให้แล้วเสร็จ</a:t>
            </a:r>
            <a:r>
              <a:rPr lang="th-TH" sz="30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ภายใน  7 วันทำการ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นับแต่วันที่ได้รับอุทธรณ์ ในกรณีที่เห็นด้วยกับอุทธรณ์ก็ให้ดำเนินการตามความเห็นนั้นภายในกำหนดเวลาดังกล่าว</a:t>
            </a:r>
            <a:endParaRPr lang="en-US" sz="3000" b="1" smtClean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spcBef>
                <a:spcPct val="0"/>
              </a:spcBef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	ในกรณีที่หน่วยงานของรัฐ</a:t>
            </a: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ไม่เห็นด้วยกับอุทธรณ์ ไม่ว่าทั้งหมด</a:t>
            </a:r>
            <a:b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000" b="1" u="sng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หรือบางส่วนให้เร่งรายงานความเห็นพร้อมเหตุผลไปยังคณะกรรมการพิจารณาอุทธรณ์ตามมาตรา 119 </a:t>
            </a:r>
            <a:r>
              <a:rPr lang="th-TH" sz="30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ภายใน  3 วันทำการ</a:t>
            </a:r>
            <a:r>
              <a:rPr lang="th-TH" sz="30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นับแต่วันที่ครบกำหนดตามวรรคหนึ่ง </a:t>
            </a:r>
            <a:endParaRPr lang="en-US" sz="3000" b="1" smtClean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spcBef>
                <a:spcPct val="0"/>
              </a:spcBef>
              <a:buClr>
                <a:srgbClr val="A53010"/>
              </a:buClr>
              <a:buFont typeface="Wingdings 3" pitchFamily="18" charset="2"/>
              <a:buNone/>
              <a:tabLst>
                <a:tab pos="1530350" algn="l"/>
              </a:tabLst>
            </a:pPr>
            <a:endParaRPr lang="en-US" sz="3000" smtClean="0">
              <a:solidFill>
                <a:srgbClr val="0C03BD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3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6"/>
            <a:ext cx="7489329" cy="129614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th-TH" altLang="ko-KR" sz="3600" b="1" dirty="0" smtClean="0">
                <a:solidFill>
                  <a:schemeClr val="tx1"/>
                </a:solidFill>
                <a:latin typeface="AngsanaUPC" pitchFamily="18" charset="-34"/>
                <a:ea typeface="Gulim" panose="020B0600000101010101" pitchFamily="34" charset="-127"/>
                <a:cs typeface="AngsanaUPC" pitchFamily="18" charset="-34"/>
              </a:rPr>
              <a:t>คณะกรรมการพิจารณาอุทธรณ์และข้อร้องเรียน</a:t>
            </a:r>
            <a:br>
              <a:rPr lang="th-TH" altLang="ko-KR" sz="3600" b="1" dirty="0" smtClean="0">
                <a:solidFill>
                  <a:schemeClr val="tx1"/>
                </a:solidFill>
                <a:latin typeface="AngsanaUPC" pitchFamily="18" charset="-34"/>
                <a:ea typeface="Gulim" panose="020B0600000101010101" pitchFamily="34" charset="-127"/>
                <a:cs typeface="AngsanaUPC" pitchFamily="18" charset="-34"/>
              </a:rPr>
            </a:br>
            <a:r>
              <a:rPr lang="th-TH" altLang="ko-KR" sz="3600" b="1" dirty="0" smtClean="0">
                <a:solidFill>
                  <a:schemeClr val="tx1"/>
                </a:solidFill>
                <a:latin typeface="AngsanaUPC" pitchFamily="18" charset="-34"/>
                <a:ea typeface="Gulim" panose="020B0600000101010101" pitchFamily="34" charset="-127"/>
                <a:cs typeface="AngsanaUPC" pitchFamily="18" charset="-34"/>
              </a:rPr>
              <a:t>(มาตรา 43)</a:t>
            </a:r>
            <a:endParaRPr lang="en-US" altLang="ko-KR" sz="3600" b="1" dirty="0" smtClean="0">
              <a:solidFill>
                <a:schemeClr val="tx1"/>
              </a:solidFill>
              <a:latin typeface="AngsanaUPC" pitchFamily="18" charset="-34"/>
              <a:ea typeface="Gulim" panose="020B0600000101010101" pitchFamily="34" charset="-127"/>
              <a:cs typeface="AngsanaUPC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92859737"/>
              </p:ext>
            </p:extLst>
          </p:nvPr>
        </p:nvGraphicFramePr>
        <p:xfrm>
          <a:off x="2852" y="1972023"/>
          <a:ext cx="867645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40881"/>
            <a:ext cx="1782762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605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755650" y="2133600"/>
            <a:ext cx="7920038" cy="4608513"/>
          </a:xfrm>
        </p:spPr>
        <p:txBody>
          <a:bodyPr/>
          <a:lstStyle/>
          <a:p>
            <a:pPr marL="0" indent="0" defTabSz="914400" eaLnBrk="1" hangingPunct="1">
              <a:spcBef>
                <a:spcPct val="20000"/>
              </a:spcBef>
              <a:buClrTx/>
              <a:buFont typeface="Wingdings 3" pitchFamily="18" charset="2"/>
              <a:buNone/>
            </a:pPr>
            <a:r>
              <a:rPr lang="th-TH" altLang="th-TH" sz="2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ให้คณะกรรมการพิจารณาอุทธรณ์ </a:t>
            </a:r>
            <a:r>
              <a:rPr lang="th-TH" altLang="th-TH" sz="2800" b="1" u="sng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พิจารณาอุทธรณ์ให้แล้วเสร็จ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ภายใน  30  วัน</a:t>
            </a:r>
            <a:r>
              <a:rPr lang="th-TH" altLang="th-TH" sz="28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นับแต่วันที่ได้รับรายงานตามมาตรา 118 หากเรื่องใดไม่อาจพิจารณาได้ทันในกำหนดนั้น ให้คณะกรรมการพิจารณาอุทธรณ์</a:t>
            </a:r>
            <a:r>
              <a:rPr lang="th-TH" altLang="th-TH" sz="2800" b="1" u="sng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ขยายระยะเวลาออกไปได้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ไม่เกิน 2 ครั้ง ครั้งละไม่เกิน 15 วัน</a:t>
            </a:r>
          </a:p>
          <a:p>
            <a:pPr marL="0" indent="0" defTabSz="914400" eaLnBrk="1" hangingPunct="1">
              <a:spcBef>
                <a:spcPct val="20000"/>
              </a:spcBef>
              <a:buClrTx/>
              <a:buFont typeface="Wingdings 3" pitchFamily="18" charset="2"/>
              <a:buNone/>
            </a:pPr>
            <a:r>
              <a:rPr lang="th-TH" altLang="th-TH" sz="2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 การวินิจฉัยของคณะกรรมการพิจารณาอุทธรณ์ให้ </a:t>
            </a:r>
            <a:r>
              <a:rPr lang="th-TH" altLang="th-TH" sz="3600" b="1" i="1" u="sng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เป็นที่สุด</a:t>
            </a:r>
          </a:p>
          <a:p>
            <a:pPr marL="0" indent="0" defTabSz="914400" eaLnBrk="1" hangingPunct="1">
              <a:spcBef>
                <a:spcPct val="20000"/>
              </a:spcBef>
              <a:buClrTx/>
              <a:buFont typeface="Wingdings 3" pitchFamily="18" charset="2"/>
              <a:buNone/>
            </a:pPr>
            <a:r>
              <a:rPr lang="th-TH" altLang="th-TH" sz="2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altLang="th-TH" sz="2800" b="1" u="sng" dirty="0" smtClean="0">
                <a:solidFill>
                  <a:srgbClr val="0C03BD"/>
                </a:solidFill>
                <a:latin typeface="Angsana New" pitchFamily="18" charset="-34"/>
                <a:cs typeface="Angsana New" pitchFamily="18" charset="-34"/>
              </a:rPr>
              <a:t>ผู้อุทธรณ์ผู้ใดไม่พอใจคำวินิจฉัย</a:t>
            </a:r>
            <a:r>
              <a:rPr lang="th-TH" altLang="th-TH" sz="2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ของคณะกรรมการพิจารณาอุทธรณ์ หรือการยุติเรื่อง และเห็นว่าหน่วยงานของรัฐต้องรับผิดชดใช้ค่าเสียหาย ผู้นั้น</a:t>
            </a:r>
            <a:r>
              <a:rPr lang="th-TH" altLang="th-TH" sz="2800" b="1" u="sng" dirty="0" smtClean="0">
                <a:solidFill>
                  <a:srgbClr val="0C03BD"/>
                </a:solidFill>
                <a:latin typeface="Angsana New" pitchFamily="18" charset="-34"/>
                <a:cs typeface="Angsana New" pitchFamily="18" charset="-34"/>
              </a:rPr>
              <a:t>มีสิทธิฟ้องคดีต่อศาลเพื่อเรียกให้หน่วยงานของรัฐชดใช้ค่าเสียหายได้ 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ต่การฟ้องคดีดังกล่าวไม่มีผลกระทบต่อการจัดซื้อจัดจ้างที่หน่วยงานของรัฐได้ลงนามในสัญญาจัดซื้อจัดจ้างนั้นแล้ว</a:t>
            </a:r>
            <a:endParaRPr lang="en-US" altLang="th-TH" sz="2800" b="1" u="sng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defTabSz="914400" eaLnBrk="1" hangingPunct="1">
              <a:spcBef>
                <a:spcPct val="20000"/>
              </a:spcBef>
              <a:buClrTx/>
              <a:buFont typeface="Wingdings 3" pitchFamily="18" charset="2"/>
              <a:buNone/>
            </a:pPr>
            <a:endParaRPr lang="th-TH" altLang="th-TH" sz="2800" b="1" dirty="0" smtClean="0">
              <a:solidFill>
                <a:srgbClr val="0C03BD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59632" y="258010"/>
            <a:ext cx="6515100" cy="74453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พ.ร.บ. หมวด 14 การอุทธรณ์ (ต่อ)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pic>
        <p:nvPicPr>
          <p:cNvPr id="1054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2663"/>
            <a:ext cx="16097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27088" y="1450975"/>
            <a:ext cx="1978025" cy="644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h-TH" sz="3200" b="1" u="sng" dirty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มาตรา 119</a:t>
            </a:r>
          </a:p>
        </p:txBody>
      </p:sp>
    </p:spTree>
    <p:extLst>
      <p:ext uri="{BB962C8B-B14F-4D97-AF65-F5344CB8AC3E}">
        <p14:creationId xmlns:p14="http://schemas.microsoft.com/office/powerpoint/2010/main" val="2192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 txBox="1">
            <a:spLocks noGrp="1" noChangeArrowheads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44CB870-2BC6-4B2C-8902-23B7216F075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541338" y="115888"/>
            <a:ext cx="8186737" cy="585787"/>
          </a:xfrm>
          <a:prstGeom prst="rect">
            <a:avLst/>
          </a:prstGeom>
          <a:solidFill>
            <a:srgbClr val="FFCCFF"/>
          </a:solidFill>
          <a:ln w="12700" algn="ctr">
            <a:solidFill>
              <a:srgbClr val="FF99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sz="3200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ระหว่างอุทธรณ์ หน่วยงานของรัฐ </a:t>
            </a:r>
            <a:r>
              <a:rPr lang="th-TH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ระงับการดำเนินการไว้ก่อน รอผลอุทธรณ์ </a:t>
            </a:r>
            <a:endParaRPr lang="th-TH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541338" y="768350"/>
            <a:ext cx="8226425" cy="5795963"/>
            <a:chOff x="958" y="770"/>
            <a:chExt cx="4522" cy="3161"/>
          </a:xfrm>
        </p:grpSpPr>
        <p:sp>
          <p:nvSpPr>
            <p:cNvPr id="106514" name="Text Box 3"/>
            <p:cNvSpPr txBox="1">
              <a:spLocks noChangeArrowheads="1"/>
            </p:cNvSpPr>
            <p:nvPr/>
          </p:nvSpPr>
          <p:spPr bwMode="auto">
            <a:xfrm>
              <a:off x="958" y="770"/>
              <a:ext cx="4498" cy="252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ผู้มีสิทธิ อุทธรณ์ต่อหน่วยงานของรัฐ ภายใน  </a:t>
              </a:r>
              <a:r>
                <a:rPr lang="en-US" b="1">
                  <a:latin typeface="DilleniaUPC" pitchFamily="18" charset="-34"/>
                  <a:cs typeface="DilleniaUPC" pitchFamily="18" charset="-34"/>
                </a:rPr>
                <a:t>7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 วันทำการ</a:t>
              </a:r>
            </a:p>
          </p:txBody>
        </p:sp>
        <p:sp>
          <p:nvSpPr>
            <p:cNvPr id="106515" name="Text Box 6"/>
            <p:cNvSpPr txBox="1">
              <a:spLocks noChangeArrowheads="1"/>
            </p:cNvSpPr>
            <p:nvPr/>
          </p:nvSpPr>
          <p:spPr bwMode="auto">
            <a:xfrm>
              <a:off x="2503" y="1806"/>
              <a:ext cx="2942" cy="453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รายงานความเห็น เหตุผลไปยัง คกก.พิจารณาอุทธรณ์                     ภายใน 3 วันทำการ </a:t>
              </a:r>
            </a:p>
          </p:txBody>
        </p:sp>
        <p:sp>
          <p:nvSpPr>
            <p:cNvPr id="106516" name="Text Box 9"/>
            <p:cNvSpPr txBox="1">
              <a:spLocks noChangeArrowheads="1"/>
            </p:cNvSpPr>
            <p:nvPr/>
          </p:nvSpPr>
          <p:spPr bwMode="auto">
            <a:xfrm>
              <a:off x="2503" y="2585"/>
              <a:ext cx="2942" cy="453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คกก. พิจารณาอุทธรณ์ขยายเวลาการพิจารณาได้ไม่เกิน </a:t>
              </a:r>
              <a:r>
                <a:rPr lang="en-US" b="1">
                  <a:latin typeface="DilleniaUPC" pitchFamily="18" charset="-34"/>
                  <a:cs typeface="DilleniaUPC" pitchFamily="18" charset="-34"/>
                </a:rPr>
                <a:t> 2 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ครั้ง           ครั้งละ </a:t>
              </a:r>
              <a:r>
                <a:rPr lang="en-US" b="1">
                  <a:latin typeface="DilleniaUPC" pitchFamily="18" charset="-34"/>
                  <a:cs typeface="DilleniaUPC" pitchFamily="18" charset="-34"/>
                </a:rPr>
                <a:t>15  </a:t>
              </a:r>
              <a:r>
                <a:rPr lang="th-TH" b="1">
                  <a:latin typeface="DilleniaUPC" pitchFamily="18" charset="-34"/>
                  <a:cs typeface="DilleniaUPC" pitchFamily="18" charset="-34"/>
                </a:rPr>
                <a:t>วัน</a:t>
              </a:r>
            </a:p>
          </p:txBody>
        </p:sp>
        <p:sp>
          <p:nvSpPr>
            <p:cNvPr id="106517" name="Text Box 12"/>
            <p:cNvSpPr txBox="1">
              <a:spLocks noChangeArrowheads="1"/>
            </p:cNvSpPr>
            <p:nvPr/>
          </p:nvSpPr>
          <p:spPr bwMode="auto">
            <a:xfrm>
              <a:off x="1813" y="3415"/>
              <a:ext cx="1763" cy="453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สั่งให้เริ่มจัดซื้อจัดจ้างใหม่ หรือเริ่มจากขั้นตอนใดก็ได้</a:t>
              </a:r>
            </a:p>
          </p:txBody>
        </p:sp>
        <p:sp>
          <p:nvSpPr>
            <p:cNvPr id="106518" name="Text Box 13"/>
            <p:cNvSpPr txBox="1">
              <a:spLocks noChangeArrowheads="1"/>
            </p:cNvSpPr>
            <p:nvPr/>
          </p:nvSpPr>
          <p:spPr bwMode="auto">
            <a:xfrm>
              <a:off x="2503" y="3065"/>
              <a:ext cx="1060" cy="252"/>
            </a:xfrm>
            <a:prstGeom prst="rect">
              <a:avLst/>
            </a:prstGeom>
            <a:solidFill>
              <a:srgbClr val="CCFF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อุทธรณ์ฟังขึ้น </a:t>
              </a:r>
            </a:p>
          </p:txBody>
        </p:sp>
        <p:sp>
          <p:nvSpPr>
            <p:cNvPr id="106519" name="Text Box 20"/>
            <p:cNvSpPr txBox="1">
              <a:spLocks noChangeArrowheads="1"/>
            </p:cNvSpPr>
            <p:nvPr/>
          </p:nvSpPr>
          <p:spPr bwMode="auto">
            <a:xfrm>
              <a:off x="3842" y="3411"/>
              <a:ext cx="1638" cy="520"/>
            </a:xfrm>
            <a:prstGeom prst="rect">
              <a:avLst/>
            </a:prstGeom>
            <a:solidFill>
              <a:srgbClr val="FFFF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sz="2800" b="1">
                  <a:latin typeface="DilleniaUPC" pitchFamily="18" charset="-34"/>
                  <a:cs typeface="DilleniaUPC" pitchFamily="18" charset="-34"/>
                </a:rPr>
                <a:t>ให้แจ้งหน่วยงานดำเนินการตามระเบียบฯ ต่อไป</a:t>
              </a:r>
            </a:p>
          </p:txBody>
        </p:sp>
        <p:sp>
          <p:nvSpPr>
            <p:cNvPr id="106520" name="Text Box 50"/>
            <p:cNvSpPr txBox="1">
              <a:spLocks noChangeArrowheads="1"/>
            </p:cNvSpPr>
            <p:nvPr/>
          </p:nvSpPr>
          <p:spPr bwMode="auto">
            <a:xfrm>
              <a:off x="4188" y="3065"/>
              <a:ext cx="1257" cy="252"/>
            </a:xfrm>
            <a:prstGeom prst="rect">
              <a:avLst/>
            </a:prstGeom>
            <a:solidFill>
              <a:srgbClr val="CCFF99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b="1">
                  <a:latin typeface="DilleniaUPC" pitchFamily="18" charset="-34"/>
                  <a:cs typeface="DilleniaUPC" pitchFamily="18" charset="-34"/>
                </a:rPr>
                <a:t>อุทธรณ์ฟังไม่ขึ้น </a:t>
              </a:r>
            </a:p>
          </p:txBody>
        </p:sp>
        <p:sp>
          <p:nvSpPr>
            <p:cNvPr id="106521" name="Line 13"/>
            <p:cNvSpPr>
              <a:spLocks noChangeShapeType="1"/>
            </p:cNvSpPr>
            <p:nvPr/>
          </p:nvSpPr>
          <p:spPr bwMode="auto">
            <a:xfrm flipH="1">
              <a:off x="1755" y="1714"/>
              <a:ext cx="0" cy="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th-TH"/>
            </a:p>
          </p:txBody>
        </p:sp>
        <p:sp>
          <p:nvSpPr>
            <p:cNvPr id="106522" name="Line 14"/>
            <p:cNvSpPr>
              <a:spLocks noChangeShapeType="1"/>
            </p:cNvSpPr>
            <p:nvPr/>
          </p:nvSpPr>
          <p:spPr bwMode="auto">
            <a:xfrm flipH="1">
              <a:off x="3282" y="1005"/>
              <a:ext cx="0" cy="1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th-TH"/>
            </a:p>
          </p:txBody>
        </p:sp>
        <p:sp>
          <p:nvSpPr>
            <p:cNvPr id="106523" name="Line 16"/>
            <p:cNvSpPr>
              <a:spLocks noChangeShapeType="1"/>
            </p:cNvSpPr>
            <p:nvPr/>
          </p:nvSpPr>
          <p:spPr bwMode="auto">
            <a:xfrm>
              <a:off x="3030" y="3329"/>
              <a:ext cx="0" cy="1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th-TH"/>
            </a:p>
          </p:txBody>
        </p:sp>
        <p:sp>
          <p:nvSpPr>
            <p:cNvPr id="106524" name="Line 20"/>
            <p:cNvSpPr>
              <a:spLocks noChangeShapeType="1"/>
            </p:cNvSpPr>
            <p:nvPr/>
          </p:nvSpPr>
          <p:spPr bwMode="auto">
            <a:xfrm>
              <a:off x="4817" y="3321"/>
              <a:ext cx="1" cy="1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th-TH"/>
            </a:p>
          </p:txBody>
        </p:sp>
        <p:sp>
          <p:nvSpPr>
            <p:cNvPr id="106525" name="Line 15"/>
            <p:cNvSpPr>
              <a:spLocks noChangeShapeType="1"/>
            </p:cNvSpPr>
            <p:nvPr/>
          </p:nvSpPr>
          <p:spPr bwMode="auto">
            <a:xfrm>
              <a:off x="4084" y="2490"/>
              <a:ext cx="0" cy="1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th-TH"/>
            </a:p>
          </p:txBody>
        </p:sp>
      </p:grpSp>
      <p:sp>
        <p:nvSpPr>
          <p:cNvPr id="106501" name="Text Box 3"/>
          <p:cNvSpPr txBox="1">
            <a:spLocks noChangeArrowheads="1"/>
          </p:cNvSpPr>
          <p:nvPr/>
        </p:nvSpPr>
        <p:spPr bwMode="auto">
          <a:xfrm>
            <a:off x="539750" y="1354138"/>
            <a:ext cx="8147050" cy="461962"/>
          </a:xfrm>
          <a:prstGeom prst="rect">
            <a:avLst/>
          </a:prstGeom>
          <a:solidFill>
            <a:srgbClr val="FFCC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b="1">
                <a:latin typeface="DilleniaUPC" pitchFamily="18" charset="-34"/>
                <a:cs typeface="DilleniaUPC" pitchFamily="18" charset="-34"/>
              </a:rPr>
              <a:t>หน่วยงานของรัฐ พิจารณาให้แล้วเสร็จ ภายใน  </a:t>
            </a:r>
            <a:r>
              <a:rPr lang="en-US" b="1">
                <a:latin typeface="DilleniaUPC" pitchFamily="18" charset="-34"/>
                <a:cs typeface="DilleniaUPC" pitchFamily="18" charset="-34"/>
              </a:rPr>
              <a:t>7</a:t>
            </a:r>
            <a:r>
              <a:rPr lang="th-TH" b="1">
                <a:latin typeface="DilleniaUPC" pitchFamily="18" charset="-34"/>
                <a:cs typeface="DilleniaUPC" pitchFamily="18" charset="-34"/>
              </a:rPr>
              <a:t> วันทำการ</a:t>
            </a:r>
          </a:p>
        </p:txBody>
      </p:sp>
      <p:sp>
        <p:nvSpPr>
          <p:cNvPr id="106502" name="Text Box 50"/>
          <p:cNvSpPr txBox="1">
            <a:spLocks noChangeArrowheads="1"/>
          </p:cNvSpPr>
          <p:nvPr/>
        </p:nvSpPr>
        <p:spPr bwMode="auto">
          <a:xfrm>
            <a:off x="539750" y="2039938"/>
            <a:ext cx="2697163" cy="492125"/>
          </a:xfrm>
          <a:prstGeom prst="rect">
            <a:avLst/>
          </a:prstGeom>
          <a:solidFill>
            <a:srgbClr val="CC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600" b="1">
                <a:latin typeface="DilleniaUPC" pitchFamily="18" charset="-34"/>
                <a:cs typeface="DilleniaUPC" pitchFamily="18" charset="-34"/>
              </a:rPr>
              <a:t>เห็นด้วยกับอุทธรณ์ </a:t>
            </a:r>
          </a:p>
        </p:txBody>
      </p:sp>
      <p:sp>
        <p:nvSpPr>
          <p:cNvPr id="106503" name="Text Box 6"/>
          <p:cNvSpPr txBox="1">
            <a:spLocks noChangeArrowheads="1"/>
          </p:cNvSpPr>
          <p:nvPr/>
        </p:nvSpPr>
        <p:spPr bwMode="auto">
          <a:xfrm>
            <a:off x="539750" y="2690813"/>
            <a:ext cx="2674938" cy="492125"/>
          </a:xfrm>
          <a:prstGeom prst="rect">
            <a:avLst/>
          </a:prstGeom>
          <a:solidFill>
            <a:srgbClr val="FFCC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600" b="1">
                <a:latin typeface="DilleniaUPC" pitchFamily="18" charset="-34"/>
                <a:cs typeface="DilleniaUPC" pitchFamily="18" charset="-34"/>
              </a:rPr>
              <a:t> ดำเนินการตามความเห็น</a:t>
            </a:r>
          </a:p>
        </p:txBody>
      </p:sp>
      <p:sp>
        <p:nvSpPr>
          <p:cNvPr id="106504" name="Line 13"/>
          <p:cNvSpPr>
            <a:spLocks noChangeShapeType="1"/>
          </p:cNvSpPr>
          <p:nvPr/>
        </p:nvSpPr>
        <p:spPr bwMode="auto">
          <a:xfrm flipH="1">
            <a:off x="1990725" y="1878013"/>
            <a:ext cx="0" cy="184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h-TH"/>
          </a:p>
        </p:txBody>
      </p:sp>
      <p:sp>
        <p:nvSpPr>
          <p:cNvPr id="106505" name="Text Box 50"/>
          <p:cNvSpPr txBox="1">
            <a:spLocks noChangeArrowheads="1"/>
          </p:cNvSpPr>
          <p:nvPr/>
        </p:nvSpPr>
        <p:spPr bwMode="auto">
          <a:xfrm>
            <a:off x="4629150" y="2062163"/>
            <a:ext cx="4057650" cy="492125"/>
          </a:xfrm>
          <a:prstGeom prst="rect">
            <a:avLst/>
          </a:prstGeom>
          <a:solidFill>
            <a:srgbClr val="CC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sz="2600" b="1">
                <a:latin typeface="DilleniaUPC" pitchFamily="18" charset="-34"/>
                <a:cs typeface="DilleniaUPC" pitchFamily="18" charset="-34"/>
              </a:rPr>
              <a:t>ไม่เห็นด้วยกับอุทธรณ์ ทั้งหมด/บางส่วน </a:t>
            </a:r>
          </a:p>
        </p:txBody>
      </p:sp>
      <p:sp>
        <p:nvSpPr>
          <p:cNvPr id="106506" name="Line 14"/>
          <p:cNvSpPr>
            <a:spLocks noChangeShapeType="1"/>
          </p:cNvSpPr>
          <p:nvPr/>
        </p:nvSpPr>
        <p:spPr bwMode="auto">
          <a:xfrm flipH="1">
            <a:off x="6307138" y="1887538"/>
            <a:ext cx="0" cy="166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h-TH"/>
          </a:p>
        </p:txBody>
      </p:sp>
      <p:sp>
        <p:nvSpPr>
          <p:cNvPr id="106507" name="Line 14"/>
          <p:cNvSpPr>
            <a:spLocks noChangeShapeType="1"/>
          </p:cNvSpPr>
          <p:nvPr/>
        </p:nvSpPr>
        <p:spPr bwMode="auto">
          <a:xfrm flipH="1">
            <a:off x="6321425" y="2524125"/>
            <a:ext cx="0" cy="166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h-TH"/>
          </a:p>
        </p:txBody>
      </p:sp>
      <p:sp>
        <p:nvSpPr>
          <p:cNvPr id="106508" name="Text Box 50"/>
          <p:cNvSpPr txBox="1">
            <a:spLocks noChangeArrowheads="1"/>
          </p:cNvSpPr>
          <p:nvPr/>
        </p:nvSpPr>
        <p:spPr bwMode="auto">
          <a:xfrm>
            <a:off x="539750" y="4108450"/>
            <a:ext cx="2281238" cy="830263"/>
          </a:xfrm>
          <a:prstGeom prst="rect">
            <a:avLst/>
          </a:prstGeom>
          <a:solidFill>
            <a:srgbClr val="CC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b="1">
                <a:latin typeface="DilleniaUPC" pitchFamily="18" charset="-34"/>
                <a:cs typeface="DilleniaUPC" pitchFamily="18" charset="-34"/>
              </a:rPr>
              <a:t>พ้นกำหนดระยะเวลา คกก.พิจารณาไม่เสร็จ </a:t>
            </a:r>
          </a:p>
        </p:txBody>
      </p:sp>
      <p:cxnSp>
        <p:nvCxnSpPr>
          <p:cNvPr id="5" name="ลูกศรเชื่อมต่อแบบตรง 4"/>
          <p:cNvCxnSpPr>
            <a:stCxn id="106516" idx="1"/>
            <a:endCxn id="106508" idx="3"/>
          </p:cNvCxnSpPr>
          <p:nvPr/>
        </p:nvCxnSpPr>
        <p:spPr>
          <a:xfrm flipH="1">
            <a:off x="2820988" y="4511675"/>
            <a:ext cx="530225" cy="12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0" name="Text Box 12"/>
          <p:cNvSpPr txBox="1">
            <a:spLocks noChangeArrowheads="1"/>
          </p:cNvSpPr>
          <p:nvPr/>
        </p:nvSpPr>
        <p:spPr bwMode="auto">
          <a:xfrm>
            <a:off x="539750" y="5010150"/>
            <a:ext cx="2281238" cy="461963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b="1">
                <a:latin typeface="DilleniaUPC" pitchFamily="18" charset="-34"/>
                <a:cs typeface="DilleniaUPC" pitchFamily="18" charset="-34"/>
              </a:rPr>
              <a:t>ยุติเรื่อง</a:t>
            </a:r>
          </a:p>
        </p:txBody>
      </p:sp>
      <p:cxnSp>
        <p:nvCxnSpPr>
          <p:cNvPr id="10" name="ลูกศรเชื่อมต่อแบบตรง 9"/>
          <p:cNvCxnSpPr/>
          <p:nvPr/>
        </p:nvCxnSpPr>
        <p:spPr>
          <a:xfrm>
            <a:off x="755650" y="4838700"/>
            <a:ext cx="0" cy="2841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หักมุม 17"/>
          <p:cNvCxnSpPr/>
          <p:nvPr/>
        </p:nvCxnSpPr>
        <p:spPr>
          <a:xfrm>
            <a:off x="755650" y="5472113"/>
            <a:ext cx="5184775" cy="1066800"/>
          </a:xfrm>
          <a:prstGeom prst="bentConnector3">
            <a:avLst>
              <a:gd name="adj1" fmla="val -62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3" name="Text Box 6"/>
          <p:cNvSpPr txBox="1">
            <a:spLocks noChangeArrowheads="1"/>
          </p:cNvSpPr>
          <p:nvPr/>
        </p:nvSpPr>
        <p:spPr bwMode="auto">
          <a:xfrm>
            <a:off x="3379788" y="3554413"/>
            <a:ext cx="5343525" cy="460375"/>
          </a:xfrm>
          <a:prstGeom prst="rect">
            <a:avLst/>
          </a:prstGeom>
          <a:solidFill>
            <a:srgbClr val="FFCC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b="1">
                <a:latin typeface="DilleniaUPC" pitchFamily="18" charset="-34"/>
                <a:cs typeface="DilleniaUPC" pitchFamily="18" charset="-34"/>
              </a:rPr>
              <a:t> คกก. พิจารณาอุทธรณ์ พิจารณาให้แล้วเสร็จภายใน  30 วัน </a:t>
            </a:r>
          </a:p>
        </p:txBody>
      </p:sp>
    </p:spTree>
    <p:extLst>
      <p:ext uri="{BB962C8B-B14F-4D97-AF65-F5344CB8AC3E}">
        <p14:creationId xmlns:p14="http://schemas.microsoft.com/office/powerpoint/2010/main" val="7393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684213" y="1433513"/>
            <a:ext cx="7848600" cy="4824412"/>
          </a:xfrm>
        </p:spPr>
        <p:txBody>
          <a:bodyPr/>
          <a:lstStyle/>
          <a:p>
            <a:pPr indent="0" algn="thaiDist">
              <a:spcBef>
                <a:spcPct val="0"/>
              </a:spcBef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4400" b="1" smtClean="0">
                <a:latin typeface="Angsana New" pitchFamily="18" charset="-34"/>
                <a:cs typeface="Angsana New" pitchFamily="18" charset="-34"/>
              </a:rPr>
              <a:t>        ข้อ </a:t>
            </a:r>
            <a:r>
              <a:rPr lang="en-US" sz="4400" b="1" smtClean="0">
                <a:latin typeface="Angsana New" pitchFamily="18" charset="-34"/>
                <a:cs typeface="Angsana New" pitchFamily="18" charset="-34"/>
              </a:rPr>
              <a:t>220</a:t>
            </a:r>
            <a:r>
              <a:rPr lang="th-TH" sz="4400" b="1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44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ผู้ใดเห็นว่าหน่วยงานของรัฐ </a:t>
            </a:r>
            <a:r>
              <a:rPr lang="th-TH" sz="4400" b="1" i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มิได้ปฏิบัติให้เป็นไปตามหลักเกณฑ์และวิธีการที่กำหนดในกฎหมายว่าด้วยการจัดซื้อจัดจ้างและการบริหารพัสดุภาครัฐ  กฎกระทรวง ระเบียบ หรือประกาศที่ออกตามความในกฎหมาย </a:t>
            </a:r>
            <a:r>
              <a:rPr lang="th-TH" sz="44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มีสิทธิร้องเรียนไปยังหน่วยงานของรัฐนั้น หรือคณะกรรมการพิจารณาอุทธรณ์ แล้วแต่กรณี</a:t>
            </a:r>
            <a:endParaRPr lang="en-US" sz="4400" b="1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68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8651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313" y="333375"/>
            <a:ext cx="8496300" cy="719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ระเบียบกระทรวงการคลังฯ หมวด 1</a:t>
            </a:r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0</a:t>
            </a:r>
            <a:r>
              <a:rPr lang="th-TH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 การร้องเรียน</a:t>
            </a:r>
            <a:endParaRPr lang="en-US" altLang="ko-K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50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68313" y="333375"/>
            <a:ext cx="8496300" cy="792163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ระเบียบกระทรวงการคลังฯ หมวด 1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0</a:t>
            </a: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 การร้องเรียน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684213" y="1341438"/>
            <a:ext cx="8064500" cy="5327650"/>
          </a:xfrm>
        </p:spPr>
        <p:txBody>
          <a:bodyPr/>
          <a:lstStyle/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3" pitchFamily="18" charset="2"/>
              <a:buNone/>
              <a:tabLst>
                <a:tab pos="1530350" algn="l"/>
              </a:tabLst>
            </a:pP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220 </a:t>
            </a: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วรรค </a:t>
            </a:r>
            <a:r>
              <a:rPr lang="en-US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 การยื่นข้อร้องเรียนต้อง</a:t>
            </a:r>
            <a:r>
              <a:rPr lang="th-TH" sz="36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ดำเนินการภายใน </a:t>
            </a:r>
            <a:r>
              <a:rPr lang="en-US" sz="36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15 </a:t>
            </a:r>
            <a:r>
              <a:rPr lang="th-TH" sz="3600" b="1" u="sng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วัน นับแต่วันที่รู้ หรือควรรู้</a:t>
            </a:r>
            <a:r>
              <a:rPr lang="th-TH" sz="36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ว่า </a:t>
            </a:r>
            <a:r>
              <a:rPr lang="th-TH" sz="3600" b="1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หน่วยงานของรัฐ มิได้ปฏิบัติให้เป็นไปตามหลักเกณฑ์และวิธีการที่กำหนดในกฎหมายว่าด้วยการจัดซื้อจัดจ้างและการบริหารพัสดุภาครัฐ  กฎกระทรวง ระเบียบ หรือประกาศที่ออกตามความในกฎหมาย</a:t>
            </a:r>
          </a:p>
          <a:p>
            <a:pPr marL="0" indent="0" algn="thaiDist">
              <a:spcBef>
                <a:spcPts val="600"/>
              </a:spcBef>
              <a:buClr>
                <a:srgbClr val="A53010"/>
              </a:buClr>
              <a:buFont typeface="Wingdings 2" pitchFamily="18" charset="2"/>
              <a:buNone/>
              <a:tabLst>
                <a:tab pos="1530350" algn="l"/>
              </a:tabLst>
            </a:pPr>
            <a:r>
              <a:rPr lang="th-TH" sz="3000" b="1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3600" b="1" smtClean="0">
                <a:latin typeface="Angsana New" pitchFamily="18" charset="-34"/>
                <a:cs typeface="Angsana New" pitchFamily="18" charset="-34"/>
              </a:rPr>
              <a:t>221  </a:t>
            </a:r>
            <a:r>
              <a:rPr lang="th-TH" sz="3600" b="1" smtClean="0">
                <a:latin typeface="Angsana New" pitchFamily="18" charset="-34"/>
                <a:cs typeface="Angsana New" pitchFamily="18" charset="-34"/>
              </a:rPr>
              <a:t>การร้องเรียนต้องทำ</a:t>
            </a:r>
            <a:r>
              <a:rPr lang="th-TH" sz="3600" b="1" u="sng" smtClean="0">
                <a:latin typeface="Angsana New" pitchFamily="18" charset="-34"/>
                <a:cs typeface="Angsana New" pitchFamily="18" charset="-34"/>
              </a:rPr>
              <a:t>เป็นหนังสือลงลายมือชื่อผู้ร้องเรียน ต้องใช้ถ้อยคำสุภาพ และระบุข้อเท็จจริงและเหตุผลอันเป็นเหตุแห่งการร้องเรียนให้ชัดเจน พร้อมแนบเอกสารหลักฐานที่เกี่ยวข้อง</a:t>
            </a:r>
          </a:p>
          <a:p>
            <a:pPr marL="0" indent="0" algn="thaiDist">
              <a:buFont typeface="Wingdings 3" pitchFamily="18" charset="2"/>
              <a:buNone/>
              <a:tabLst>
                <a:tab pos="1530350" algn="l"/>
              </a:tabLst>
            </a:pPr>
            <a:r>
              <a:rPr lang="en-US" sz="3000" b="1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 </a:t>
            </a:r>
            <a:endParaRPr lang="en-US" sz="3000" smtClean="0">
              <a:solidFill>
                <a:srgbClr val="0C03BD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7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68313" y="333375"/>
            <a:ext cx="8496300" cy="792163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ระเบียบกระทรวงการคลังฯ หมวด 1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0</a:t>
            </a: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Gulim" panose="020B0600000101010101" pitchFamily="34" charset="-127"/>
                <a:cs typeface="Angsana New" pitchFamily="18" charset="-34"/>
              </a:rPr>
              <a:t> การร้องเรียน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Gulim" panose="020B0600000101010101" pitchFamily="34" charset="-127"/>
              <a:cs typeface="Angsana New" pitchFamily="18" charset="-34"/>
            </a:endParaRP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755650" y="2133600"/>
            <a:ext cx="7920038" cy="4608513"/>
          </a:xfrm>
        </p:spPr>
        <p:txBody>
          <a:bodyPr/>
          <a:lstStyle/>
          <a:p>
            <a:pPr eaLnBrk="1" hangingPunct="1">
              <a:buClrTx/>
              <a:buFontTx/>
              <a:buChar char="-"/>
              <a:defRPr/>
            </a:pPr>
            <a:r>
              <a:rPr lang="th-TH" altLang="th-TH" sz="2800" b="1" dirty="0" smtClean="0">
                <a:latin typeface="Angsana New" pitchFamily="18" charset="-34"/>
                <a:cs typeface="Angsana New" pitchFamily="18" charset="-34"/>
              </a:rPr>
              <a:t>ให้หน่วยงานของรัฐ พิจารณาข้อร้องเรียนให้แล้วเสร็จโดยเร็ว แล้วแจ้งผลให้ผู้ร้องเรียนทราบโดยไม่ชักช้า พร้อมทั้งแจ้งคณะกรรมการพิจารณาอุทธรณ์ </a:t>
            </a:r>
            <a:r>
              <a:rPr lang="th-TH" altLang="th-TH" sz="2800" b="1" u="sng" dirty="0" smtClean="0">
                <a:latin typeface="Angsana New" pitchFamily="18" charset="-34"/>
                <a:cs typeface="Angsana New" pitchFamily="18" charset="-34"/>
              </a:rPr>
              <a:t>ทราบด้วย</a:t>
            </a:r>
          </a:p>
          <a:p>
            <a:pPr marL="0" indent="0" eaLnBrk="1" hangingPunct="1">
              <a:buClrTx/>
              <a:buFont typeface="Wingdings 2" pitchFamily="18" charset="2"/>
              <a:buNone/>
              <a:defRPr/>
            </a:pPr>
            <a:endParaRPr lang="th-TH" altLang="th-TH" sz="2800" b="1" u="sng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eaLnBrk="1" hangingPunct="1">
              <a:buClrTx/>
              <a:buFont typeface="Wingdings 2" pitchFamily="18" charset="2"/>
              <a:buNone/>
              <a:defRPr/>
            </a:pPr>
            <a:endParaRPr lang="th-TH" altLang="th-TH" sz="2800" b="1" u="sng" dirty="0" smtClean="0">
              <a:solidFill>
                <a:srgbClr val="0C03BD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 eaLnBrk="1" hangingPunct="1">
              <a:buClrTx/>
              <a:buFont typeface="Wingdings 2" pitchFamily="18" charset="2"/>
              <a:buNone/>
              <a:defRPr/>
            </a:pPr>
            <a:r>
              <a:rPr lang="en-US" altLang="th-TH" sz="2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altLang="th-TH" sz="2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กรณีคณะกรรมการพิจารณาอุทธรณ์รับเรื่องร้องเรียน </a:t>
            </a:r>
            <a:r>
              <a:rPr lang="en-US" altLang="th-TH" sz="2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2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ให้คณะกรรมการพิจารณาอุทธรณ์ พิจารณาข้อร้องเรียนให้แล้วเสร็จโดยเร็ว แล้วแจ้งผลให้ผู้ร้องเรียนและหน่วยงานของรัฐ</a:t>
            </a:r>
            <a:r>
              <a:rPr lang="th-TH" altLang="th-TH" sz="2800" b="1" u="sng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ทราบด้วย</a:t>
            </a:r>
          </a:p>
          <a:p>
            <a:pPr marL="0" indent="0" eaLnBrk="1" hangingPunct="1">
              <a:buClrTx/>
              <a:buFont typeface="Wingdings 3" pitchFamily="18" charset="2"/>
              <a:buNone/>
              <a:defRPr/>
            </a:pPr>
            <a:r>
              <a:rPr lang="th-TH" altLang="th-TH" sz="2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 การวินิจฉัยของคณะกรรมการพิจารณาอุทธรณ์ให้ </a:t>
            </a:r>
            <a:r>
              <a:rPr lang="th-TH" altLang="th-TH" sz="3600" b="1" i="1" u="sng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เป็นที่สุด</a:t>
            </a:r>
          </a:p>
          <a:p>
            <a:pPr marL="0" indent="0" eaLnBrk="1" hangingPunct="1">
              <a:buClrTx/>
              <a:buFont typeface="Wingdings 3" pitchFamily="18" charset="2"/>
              <a:buNone/>
              <a:defRPr/>
            </a:pPr>
            <a:endParaRPr lang="th-TH" altLang="th-TH" sz="2800" b="1" dirty="0" smtClean="0">
              <a:solidFill>
                <a:srgbClr val="0C03BD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2663"/>
            <a:ext cx="16097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825500" y="1476375"/>
            <a:ext cx="1978025" cy="644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h-TH" sz="3200" b="1" u="sng" dirty="0" smtClean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ข้อ </a:t>
            </a:r>
            <a:r>
              <a:rPr lang="en-US" sz="3200" b="1" u="sng" dirty="0" smtClean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222</a:t>
            </a:r>
            <a:endParaRPr lang="th-TH" sz="3200" b="1" u="sng" dirty="0">
              <a:solidFill>
                <a:schemeClr val="tx1"/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41375" y="3716338"/>
            <a:ext cx="1978025" cy="644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h-TH" sz="3200" b="1" u="sng" dirty="0" smtClean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ข้อ </a:t>
            </a:r>
            <a:r>
              <a:rPr lang="en-US" sz="3200" b="1" u="sng" dirty="0" smtClean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22</a:t>
            </a:r>
            <a:r>
              <a:rPr lang="en-US" sz="3200" b="1" u="sng" dirty="0">
                <a:solidFill>
                  <a:schemeClr val="tx1"/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3</a:t>
            </a:r>
            <a:endParaRPr lang="th-TH" sz="3200" b="1" u="sng" dirty="0">
              <a:solidFill>
                <a:schemeClr val="tx1"/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14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1979613" y="333375"/>
            <a:ext cx="6156325" cy="1289050"/>
          </a:xfrm>
          <a:solidFill>
            <a:srgbClr val="FFFF00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พ.ร.บ. หมวด 15 </a:t>
            </a:r>
            <a:b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</a:br>
            <a:r>
              <a:rPr lang="th-TH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บทกำหนดโทษ</a:t>
            </a:r>
            <a:endParaRPr lang="en-US" altLang="ko-K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Gulim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575"/>
            <a:ext cx="7848674" cy="4248150"/>
          </a:xfrm>
        </p:spPr>
        <p:txBody>
          <a:bodyPr/>
          <a:lstStyle/>
          <a:p>
            <a:pPr marL="0" indent="0" algn="thaiDist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itchFamily="18" charset="2"/>
              <a:buNone/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</a:t>
            </a:r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มาตรา 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120  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ผู้ใดเป็น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เจ้าหน้าที่หรือเป็นผู้มีอำนาจหน้าที่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ในการดำเนินการเกี่ยวกับการจัดซื้อจัดจ้างหรือการบริหารพัสดุ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ปฏิบัติหรือละเว้นการปฏิบัติ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หน้าที่ใน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การจัดซื้อจัดจ้างหรือการบริหารพัสดุตามพระราชบัญญัตินี้ กฎกระทรวง ระเบียบ หรือประกาศที่ออกตาม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ความใน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พระราชบัญญัตินี้</a:t>
            </a:r>
            <a:r>
              <a:rPr lang="th-TH" sz="28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โดยมิชอบ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เพื่อให้เกิดความเสียหายแก่ผู้หนึ่งผู้ใด 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ปฏิบัติหรือละเว้นการปฏิบัติ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หน้าที่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ตามพระราชบัญญัตินี้</a:t>
            </a:r>
            <a:r>
              <a:rPr lang="th-TH" sz="28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โดยทุจริต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</a:t>
            </a: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ระวางโทษจำคุกตั้งแต่</a:t>
            </a:r>
            <a:r>
              <a:rPr lang="th-TH" sz="2800" b="1" i="1" u="sng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หนึ่งปีถึงสิบปี </a:t>
            </a:r>
            <a:r>
              <a:rPr lang="th-TH" sz="28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หรือปรับตั้งแต่</a:t>
            </a:r>
            <a:r>
              <a:rPr lang="th-TH" sz="2800" b="1" i="1" u="sng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สองหมื่นบาทถึงสองแสนบาท หรือทั้งจำทั้งปรับ</a:t>
            </a:r>
            <a:endParaRPr lang="en-US" sz="2800" b="1" i="1" u="sng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itchFamily="18" charset="2"/>
              <a:buNone/>
              <a:defRPr/>
            </a:pPr>
            <a:r>
              <a:rPr lang="th-TH" sz="28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ผู้ใด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</a:t>
            </a:r>
            <a:r>
              <a:rPr lang="th-TH" sz="2800" b="1" u="sng" spc="-1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ผู้ใช้ หรือ ผู้สนับสนุน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ในการกระทำ</a:t>
            </a:r>
            <a:r>
              <a:rPr lang="th-TH" sz="2800" spc="-10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ความผิดตามวรรค</a:t>
            </a:r>
            <a:r>
              <a:rPr lang="th-TH" sz="2800" spc="-1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หนึ่ง ผู้นั้น</a:t>
            </a:r>
            <a:r>
              <a:rPr lang="th-TH" sz="2800" b="1" i="1" u="sng" spc="-100" dirty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ต้องระวางโทษตามที่กำหนดไว้สำหรับความผิดตามวรรคหนึ่ง</a:t>
            </a:r>
            <a:endParaRPr lang="en-US" sz="2800" b="1" i="1" u="sng" spc="-100" dirty="0">
              <a:solidFill>
                <a:srgbClr val="0C03B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 defTabSz="9144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Wingdings 3" pitchFamily="18" charset="2"/>
              <a:buNone/>
              <a:defRPr/>
            </a:pPr>
            <a:r>
              <a:rPr lang="en-US" sz="3000" spc="-100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</a:t>
            </a:r>
            <a:endParaRPr lang="th-TH" sz="3000" spc="-1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75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4382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625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8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739408353"/>
              </p:ext>
            </p:extLst>
          </p:nvPr>
        </p:nvGraphicFramePr>
        <p:xfrm>
          <a:off x="228600" y="15240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673541970"/>
              </p:ext>
            </p:extLst>
          </p:nvPr>
        </p:nvGraphicFramePr>
        <p:xfrm>
          <a:off x="251520" y="304800"/>
          <a:ext cx="864096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7305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769938" y="5229225"/>
            <a:ext cx="8123237" cy="1481138"/>
          </a:xfrm>
          <a:prstGeom prst="roundRect">
            <a:avLst>
              <a:gd name="adj" fmla="val 719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r>
              <a:rPr lang="th-TH" sz="2600" b="1">
                <a:latin typeface="DilleniaUPC" pitchFamily="18" charset="-34"/>
                <a:cs typeface="DilleniaUPC" pitchFamily="18" charset="-34"/>
              </a:rPr>
              <a:t>ทั้งนี้จะต้องปรากฏว่า หน่วยงานของรัฐรู้ตัวผู้ให้เช่า หรือผู้รับจ้างที่จะลงนานเป็นคู่สัญญา  และผู้มีอำนาจอนุมัติให้เช่า หรือจ้างจากรายที่จัดหาไว้แล้วก่อนสิ้นปีงบประมาณ เพียงแต่อยู่ในขั้นตอนที่ไม่อาจลงนามในสัญญาได้ทันภายในวันที่ ๑ ตุลาคม</a:t>
            </a: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  <a:p>
            <a:pPr algn="ctr"/>
            <a:r>
              <a:rPr lang="th-TH" sz="2600" b="1">
                <a:latin typeface="DilleniaUPC" pitchFamily="18" charset="-34"/>
                <a:cs typeface="DilleniaUPC" pitchFamily="18" charset="-34"/>
              </a:rPr>
              <a:t>   </a:t>
            </a:r>
          </a:p>
          <a:p>
            <a:pPr algn="ctr"/>
            <a:endParaRPr lang="th-TH" sz="2600" b="1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192088" y="1989138"/>
            <a:ext cx="8701087" cy="3095625"/>
          </a:xfrm>
          <a:prstGeom prst="roundRect">
            <a:avLst>
              <a:gd name="adj" fmla="val 423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      ให้การทำสัญญาเช่าหรือสัญญาจ้างที่หน่วยงานของรัฐมีความจำเป็นต้องเช่าหรือจ้างต่อเนื่องในปี</a:t>
            </a:r>
          </a:p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งบประมาณใหม่ภายหลังสัญญาสิ้นสุดลง ซึ่งหน่วยงานของรัฐได้ดำเนินการจัดหาไว้แล้ว แต่ไม่สามารถ</a:t>
            </a:r>
          </a:p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ลงนามในสัญญาได้ทันภายในวันที่ ๑ ตุลาคม หรือวันแรกของปีงบประมาณ อันเนื่องมาจาก พ.ร.บ.</a:t>
            </a:r>
          </a:p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งบประมาณรายจ่ายประจำปียังไม่มีผลบังคับใช้ หรือบังคับใช้แล้วแต่สำนักงบประมาณยังไม่อนุมัติ</a:t>
            </a:r>
          </a:p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เงินประจำงวด</a:t>
            </a:r>
          </a:p>
          <a:p>
            <a:pPr algn="thaiDist">
              <a:defRPr/>
            </a:pPr>
            <a:r>
              <a:rPr lang="th-TH" sz="2600" b="1" dirty="0">
                <a:latin typeface="DilleniaUPC" pitchFamily="18" charset="-34"/>
                <a:cs typeface="DilleniaUPC" pitchFamily="18" charset="-34"/>
              </a:rPr>
              <a:t>       </a:t>
            </a:r>
            <a:r>
              <a:rPr lang="th-TH" sz="2600" b="1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โดยให้สัญญาเช่าหรือสัญญาจ้างมีผลย้อนหลังไปตั้งแต่วันที่ ๑ ตุลาคม หรือวันอื่นอันเป็นเริ่มต้น</a:t>
            </a:r>
          </a:p>
          <a:p>
            <a:pPr algn="thaiDist">
              <a:defRPr/>
            </a:pPr>
            <a:r>
              <a:rPr lang="th-TH" sz="2600" b="1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ปีงบประมาณ หรือวันที่มีการเช่า หรือการจ้างจริง 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th-TH" altLang="ko-KR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79388" y="160338"/>
            <a:ext cx="8769350" cy="1625600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หนังสือคณะกรรมการวินิจฉัยปัญหาการจัดซื้อจัดจ้างฯ (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กวจ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.) ว ๓๔๖ 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ลว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. ๘ ก.ย. ๖๐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ยกเว้นให้การเช่าหรือการจ้างที่ต้องกระทำต่อเนื่องในปีงบประมาณใหม่ แต่ไม่อาจ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ลงนามในสัญญาได้ทัน ให้สัญญามีผลย้อนหลัง</a:t>
            </a:r>
          </a:p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2" name="ลูกศรลง 31"/>
          <p:cNvSpPr/>
          <p:nvPr/>
        </p:nvSpPr>
        <p:spPr>
          <a:xfrm rot="16200000">
            <a:off x="250032" y="5793581"/>
            <a:ext cx="601662" cy="35242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11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gray">
          <a:xfrm>
            <a:off x="1979712" y="836712"/>
            <a:ext cx="5881688" cy="7223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/>
            <a:r>
              <a:rPr 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59A1"/>
                    </a:gs>
                    <a:gs pos="100000">
                      <a:srgbClr val="6D77BF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B2B2B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  <a:endParaRPr lang="th-TH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959A1"/>
                  </a:gs>
                  <a:gs pos="100000">
                    <a:srgbClr val="6D77BF"/>
                  </a:gs>
                </a:gsLst>
                <a:lin ang="0" scaled="1"/>
              </a:gradFill>
              <a:effectLst>
                <a:outerShdw dist="53882" dir="2700000" algn="ctr" rotWithShape="0">
                  <a:srgbClr val="B2B2B2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200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966103" y="2823243"/>
            <a:ext cx="5982510" cy="1757885"/>
          </a:xfrm>
          <a:prstGeom prst="roundRect">
            <a:avLst>
              <a:gd name="adj" fmla="val 7188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th-TH" sz="2500" b="1" dirty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endParaRPr lang="th-TH" sz="2500" b="1" dirty="0" smtClean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ตาม</a:t>
            </a:r>
            <a:r>
              <a:rPr lang="th-TH" sz="2500" b="1" dirty="0">
                <a:latin typeface="DilleniaUPC" pitchFamily="18" charset="-34"/>
                <a:cs typeface="DilleniaUPC" pitchFamily="18" charset="-34"/>
              </a:rPr>
              <a:t>มาตรา </a:t>
            </a:r>
            <a:r>
              <a:rPr lang="en-US" sz="2500" b="1" dirty="0">
                <a:latin typeface="DilleniaUPC" pitchFamily="18" charset="-34"/>
                <a:cs typeface="DilleniaUPC" pitchFamily="18" charset="-34"/>
              </a:rPr>
              <a:t>56 </a:t>
            </a: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2500" b="1" dirty="0" smtClean="0">
                <a:latin typeface="DilleniaUPC" pitchFamily="18" charset="-34"/>
                <a:cs typeface="DilleniaUPC" pitchFamily="18" charset="-34"/>
              </a:rPr>
              <a:t>1</a:t>
            </a: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) </a:t>
            </a:r>
            <a:r>
              <a:rPr lang="th-TH" sz="2500" b="1" dirty="0">
                <a:latin typeface="DilleniaUPC" pitchFamily="18" charset="-34"/>
                <a:cs typeface="DilleniaUPC" pitchFamily="18" charset="-34"/>
              </a:rPr>
              <a:t>(ข</a:t>
            </a: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)</a:t>
            </a:r>
          </a:p>
          <a:p>
            <a:pPr algn="ctr">
              <a:defRPr/>
            </a:pPr>
            <a:r>
              <a:rPr lang="th-TH" altLang="th-TH" sz="2500" b="1" dirty="0" smtClean="0">
                <a:latin typeface="DilleniaUPC" pitchFamily="18" charset="-34"/>
                <a:cs typeface="DilleniaUPC" pitchFamily="18" charset="-34"/>
              </a:rPr>
              <a:t>พัสดุ</a:t>
            </a:r>
            <a:r>
              <a:rPr lang="th-TH" altLang="th-TH" sz="2500" b="1" dirty="0">
                <a:latin typeface="DilleniaUPC" pitchFamily="18" charset="-34"/>
                <a:cs typeface="DilleniaUPC" pitchFamily="18" charset="-34"/>
              </a:rPr>
              <a:t>ที่มี</a:t>
            </a:r>
            <a:r>
              <a:rPr lang="th-TH" altLang="th-TH" sz="2500" b="1" u="sng" dirty="0">
                <a:latin typeface="DilleniaUPC" pitchFamily="18" charset="-34"/>
                <a:cs typeface="DilleniaUPC" pitchFamily="18" charset="-34"/>
              </a:rPr>
              <a:t>คุณลักษณะเฉพาะเป็นพิเศษหรือซับซ้อน </a:t>
            </a:r>
            <a:r>
              <a:rPr lang="th-TH" altLang="th-TH" sz="2500" b="1" dirty="0">
                <a:latin typeface="DilleniaUPC" pitchFamily="18" charset="-34"/>
                <a:cs typeface="DilleniaUPC" pitchFamily="18" charset="-34"/>
              </a:rPr>
              <a:t>หรือต้อง</a:t>
            </a:r>
            <a:r>
              <a:rPr lang="th-TH" altLang="th-TH" sz="2500" b="1" dirty="0" smtClean="0">
                <a:latin typeface="DilleniaUPC" pitchFamily="18" charset="-34"/>
                <a:cs typeface="DilleniaUPC" pitchFamily="18" charset="-34"/>
              </a:rPr>
              <a:t>ผลิต จำหน่าย </a:t>
            </a:r>
            <a:r>
              <a:rPr lang="th-TH" altLang="th-TH" sz="2500" b="1" dirty="0">
                <a:latin typeface="DilleniaUPC" pitchFamily="18" charset="-34"/>
                <a:cs typeface="DilleniaUPC" pitchFamily="18" charset="-34"/>
              </a:rPr>
              <a:t>ก่อสร้าง หรือให้บริการโดยผู้ประกอบการที่มีฝีมือโดยเฉพาะ หรือมีความชำนาญเป็นพิเศษ หรือมีทักษะสูงและผู้ประกอบการมีจำนวนจำกัด</a:t>
            </a:r>
          </a:p>
          <a:p>
            <a:pPr algn="ctr">
              <a:defRPr/>
            </a:pP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   </a:t>
            </a:r>
            <a:endParaRPr lang="th-TH" sz="2500" b="1" dirty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endParaRPr lang="th-TH" sz="25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12131" y="3022265"/>
            <a:ext cx="2487661" cy="1427163"/>
          </a:xfrm>
          <a:prstGeom prst="roundRect">
            <a:avLst>
              <a:gd name="adj" fmla="val 423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จัดซื้อจัดจ้าง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โดยวิธีคัดเลือก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>
              <a:defRPr/>
            </a:pPr>
            <a:endParaRPr kumimoji="1" lang="th-TH" altLang="ko-KR" sz="2800" b="1" dirty="0">
              <a:solidFill>
                <a:schemeClr val="bg1"/>
              </a:solidFill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79512" y="160338"/>
            <a:ext cx="8769100" cy="1396454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 ๓๖๐ ลงวันที่ ๑๕ กันยายน ๒๕๖๐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มาตรการให้ความช่วยเหลือ ฟื้นฟูและพัฒนาเศรษฐกิจในเขตพัฒนาพิเศษ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เฉพาะกิจ (ยะลา นราธิวาส ปัตตานี สตูล สงขลา ๔ อำเภอ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)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5" name="ลูกศรลง 24"/>
          <p:cNvSpPr/>
          <p:nvPr/>
        </p:nvSpPr>
        <p:spPr>
          <a:xfrm rot="16200000">
            <a:off x="2572399" y="5623502"/>
            <a:ext cx="601663" cy="18574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2966103" y="4797152"/>
            <a:ext cx="5950886" cy="1838448"/>
          </a:xfrm>
          <a:prstGeom prst="roundRect">
            <a:avLst>
              <a:gd name="adj" fmla="val 10129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th-TH" sz="2500" b="1" dirty="0" smtClean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ตามมาตรา</a:t>
            </a:r>
            <a:r>
              <a:rPr lang="en-US" sz="2500" b="1" dirty="0" smtClean="0">
                <a:latin typeface="DilleniaUPC" pitchFamily="18" charset="-34"/>
                <a:cs typeface="DilleniaUPC" pitchFamily="18" charset="-34"/>
              </a:rPr>
              <a:t> 56 </a:t>
            </a: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2500" b="1" dirty="0" smtClean="0">
                <a:latin typeface="DilleniaUPC" pitchFamily="18" charset="-34"/>
                <a:cs typeface="DilleniaUPC" pitchFamily="18" charset="-34"/>
              </a:rPr>
              <a:t>2</a:t>
            </a:r>
            <a:r>
              <a:rPr lang="th-TH" sz="2500" b="1" dirty="0" smtClean="0">
                <a:latin typeface="DilleniaUPC" pitchFamily="18" charset="-34"/>
                <a:cs typeface="DilleniaUPC" pitchFamily="18" charset="-34"/>
              </a:rPr>
              <a:t>) (ง)</a:t>
            </a:r>
          </a:p>
          <a:p>
            <a:pPr algn="ctr">
              <a:defRPr/>
            </a:pPr>
            <a:r>
              <a:rPr lang="th-TH" altLang="th-TH" sz="2500" b="1" u="sng" spc="-10" dirty="0">
                <a:latin typeface="DilleniaUPC" pitchFamily="18" charset="-34"/>
                <a:cs typeface="DilleniaUPC" pitchFamily="18" charset="-34"/>
              </a:rPr>
              <a:t>มีความจำเป็นต้องใช้พัสดุโดยฉุกเฉินเนื่องจากอุบัติภัยหรือธรรมชาติพิบัติภัย</a:t>
            </a:r>
            <a:r>
              <a:rPr lang="th-TH" altLang="th-TH" sz="2500" b="1" spc="-10" dirty="0">
                <a:latin typeface="DilleniaUPC" pitchFamily="18" charset="-34"/>
                <a:cs typeface="DilleniaUPC" pitchFamily="18" charset="-34"/>
              </a:rPr>
              <a:t>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 </a:t>
            </a:r>
            <a:endParaRPr lang="en-US" altLang="th-TH" sz="2500" b="1" spc="-10" dirty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endParaRPr lang="th-TH" sz="25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2" name="ลูกศรลง 31"/>
          <p:cNvSpPr/>
          <p:nvPr/>
        </p:nvSpPr>
        <p:spPr>
          <a:xfrm rot="16200000">
            <a:off x="2572400" y="3649782"/>
            <a:ext cx="601662" cy="185741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212131" y="4959932"/>
            <a:ext cx="2487661" cy="1512888"/>
          </a:xfrm>
          <a:prstGeom prst="roundRect">
            <a:avLst>
              <a:gd name="adj" fmla="val 6744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จัดซื้อจัดจ้าง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โดย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วิธีเฉพาะเจาะจง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79512" y="1628801"/>
            <a:ext cx="8737476" cy="1008112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200" b="1" dirty="0" smtClean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ให้หัวหน้าหน่วยงานของรัฐในภูมิภาค หรือในส่วนกลางที่มีที่ตั้งอยู่ในภูมิภาคนั้น 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หรือผู้ว่าราชการจังหวัด</a:t>
            </a:r>
            <a:endParaRPr lang="th-TH" sz="3200" b="1" dirty="0">
              <a:solidFill>
                <a:srgbClr val="C00000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72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727564"/>
            <a:ext cx="8928992" cy="1067106"/>
          </a:xfrm>
        </p:spPr>
        <p:txBody>
          <a:bodyPr/>
          <a:lstStyle/>
          <a:p>
            <a:r>
              <a:rPr lang="th-TH" sz="40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</a:t>
            </a:r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กระทรวงการคลัง</a:t>
            </a:r>
            <a:b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0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ว่าด้วยการจัดซื้อจัดจ้างและการบริหารพัสดุภาครัฐ พ.ศ. </a:t>
            </a:r>
            <a:r>
              <a:rPr lang="th-TH" sz="40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2560</a:t>
            </a:r>
            <a:endParaRPr lang="ko-KR" altLang="en-US" sz="40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altLang="ko-KR" sz="36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กรมบัญชีกลาง  กองการพัสดุภาครัฐ</a:t>
            </a:r>
            <a:endParaRPr lang="ko-KR" altLang="en-US" sz="36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3"/>
          <a:stretch/>
        </p:blipFill>
        <p:spPr bwMode="auto">
          <a:xfrm>
            <a:off x="7308304" y="188640"/>
            <a:ext cx="1475656" cy="1077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9592" y="1484784"/>
            <a:ext cx="7586240" cy="4896544"/>
            <a:chOff x="899592" y="148478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3651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43528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การบังคับใช้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84609" y="2334823"/>
            <a:ext cx="6901223" cy="309634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h-TH" sz="4000" b="1" dirty="0"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 ระเบียบนี้ให้ใช้บังคับตั้งแต่วันถัดจาก</a:t>
            </a:r>
            <a:br>
              <a:rPr lang="th-TH" sz="4000" b="1" dirty="0"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</a:br>
            <a:r>
              <a:rPr lang="th-TH" sz="4000" b="1" dirty="0"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  วันประกาศในราชกิจจานุเบกษาเป็นต้นไป </a:t>
            </a:r>
            <a:endParaRPr lang="th-TH" sz="4000" b="1" dirty="0" smtClean="0">
              <a:latin typeface="AngsanaUPC" pitchFamily="18" charset="-34"/>
              <a:ea typeface="Cordia New" panose="020B0304020202020204" pitchFamily="34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th-TH" sz="4000" b="1" dirty="0"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 </a:t>
            </a:r>
            <a:r>
              <a:rPr lang="th-TH" sz="4000" b="1" dirty="0" smtClean="0"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     </a:t>
            </a:r>
            <a:r>
              <a:rPr lang="th-TH" sz="4000" b="1" dirty="0" smtClean="0">
                <a:solidFill>
                  <a:srgbClr val="FF0000"/>
                </a:solidFill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(มีผลบังคับใช้ตั้งแต่ </a:t>
            </a:r>
            <a:r>
              <a:rPr lang="en-US" sz="4000" b="1" dirty="0" smtClean="0">
                <a:solidFill>
                  <a:srgbClr val="FF0000"/>
                </a:solidFill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24 </a:t>
            </a:r>
            <a:r>
              <a:rPr lang="th-TH" sz="4000" b="1" dirty="0" smtClean="0">
                <a:solidFill>
                  <a:srgbClr val="FF0000"/>
                </a:solidFill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สิงหาคม </a:t>
            </a:r>
            <a:r>
              <a:rPr lang="en-US" sz="4000" b="1" dirty="0" smtClean="0">
                <a:solidFill>
                  <a:srgbClr val="FF0000"/>
                </a:solidFill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2560</a:t>
            </a:r>
            <a:r>
              <a:rPr lang="th-TH" sz="4000" b="1" dirty="0" smtClean="0">
                <a:solidFill>
                  <a:srgbClr val="FF0000"/>
                </a:solidFill>
                <a:latin typeface="AngsanaUPC" pitchFamily="18" charset="-34"/>
                <a:ea typeface="Cordia New" panose="020B0304020202020204" pitchFamily="34" charset="-34"/>
                <a:cs typeface="AngsanaUPC" pitchFamily="18" charset="-34"/>
              </a:rPr>
              <a:t>)</a:t>
            </a:r>
            <a:endParaRPr lang="th-TH" sz="4000" b="1" dirty="0">
              <a:solidFill>
                <a:srgbClr val="FF0000"/>
              </a:solidFill>
              <a:latin typeface="AngsanaUPC" pitchFamily="18" charset="-34"/>
              <a:ea typeface="Cordia New" panose="020B0304020202020204" pitchFamily="34" charset="-34"/>
              <a:cs typeface="AngsanaUPC" pitchFamily="18" charset="-3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h-TH" sz="4000" b="1" dirty="0">
                <a:latin typeface="AngsanaUPC" pitchFamily="18" charset="-34"/>
                <a:cs typeface="AngsanaUPC" pitchFamily="18" charset="-34"/>
              </a:rPr>
              <a:t> ให้รัฐมนตรีว่าการกระทรวงการคลัง </a:t>
            </a:r>
            <a:br>
              <a:rPr lang="th-TH" sz="4000" b="1" dirty="0">
                <a:latin typeface="AngsanaUPC" pitchFamily="18" charset="-34"/>
                <a:cs typeface="AngsanaUPC" pitchFamily="18" charset="-34"/>
              </a:rPr>
            </a:br>
            <a:r>
              <a:rPr lang="th-TH" sz="4000" b="1" dirty="0">
                <a:latin typeface="AngsanaUPC" pitchFamily="18" charset="-34"/>
                <a:cs typeface="AngsanaUPC" pitchFamily="18" charset="-34"/>
              </a:rPr>
              <a:t>  เป็นผู้รักษาการตามระเบียบนี้</a:t>
            </a:r>
          </a:p>
          <a:p>
            <a:pPr marL="0" indent="0" algn="ctr">
              <a:lnSpc>
                <a:spcPct val="100000"/>
              </a:lnSpc>
              <a:buNone/>
            </a:pPr>
            <a:endParaRPr lang="th-TH" sz="4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103615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23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4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ระเบียบ</a:t>
            </a:r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มี 10 หมวด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gray">
          <a:xfrm>
            <a:off x="1762125" y="171542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2.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การซื้อหรือจ้าง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gray">
          <a:xfrm>
            <a:off x="1747838" y="225681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3.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งานจ้างที่ปรึกษา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gray">
          <a:xfrm>
            <a:off x="1747838" y="2795545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4.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งานจ้างออกแบบหรือควบคุมงานก่อสร้าง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1747838" y="3328476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5.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การทำสัญญาและหลักประกัน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1762125" y="385641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6.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การบริหารสัญญาและการตรวจรับพัสดุ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1747838" y="4393979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7.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การประเมินผลการปฏิบัติงานของผู้ประกอบการ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1747838" y="493190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8.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การทิ้งงาน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1755863" y="5479091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9.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9058" y="1188412"/>
            <a:ext cx="5851191" cy="5316648"/>
            <a:chOff x="1770150" y="1188412"/>
            <a:chExt cx="5578537" cy="5316648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gray">
            <a:xfrm>
              <a:off x="1874987" y="118841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ข้อความทั่วไป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gray">
            <a:xfrm>
              <a:off x="1770150" y="603833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10.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การร้องเรียน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843013" y="174206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2.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การซื้อหรือจ้าง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828726" y="228345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3.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งานจ้างที่ปรึกษา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828726" y="282218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4.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0" name="AutoShape 3"/>
            <p:cNvSpPr>
              <a:spLocks noChangeArrowheads="1"/>
            </p:cNvSpPr>
            <p:nvPr/>
          </p:nvSpPr>
          <p:spPr bwMode="gray">
            <a:xfrm>
              <a:off x="1828726" y="3355116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5.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การทำสัญญาและหลักประกัน</a:t>
              </a:r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gray">
            <a:xfrm>
              <a:off x="1843013" y="388305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6.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การบริหารสัญญาและการตรวจรับพัสดุ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gray">
            <a:xfrm>
              <a:off x="1828726" y="4420619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7.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1828726" y="495854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8.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การทิ้งงาน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gray">
            <a:xfrm>
              <a:off x="1836751" y="5505731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9.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การบริหารพัสดุ</a:t>
              </a:r>
            </a:p>
          </p:txBody>
        </p:sp>
      </p:grp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24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" y="3645024"/>
            <a:ext cx="1348409" cy="15644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53667"/>
            <a:ext cx="7886700" cy="63111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หัวหน้าหน่วยงานของรัฐ</a:t>
            </a:r>
            <a:endParaRPr lang="ko-KR" altLang="en-US" sz="48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80356209"/>
              </p:ext>
            </p:extLst>
          </p:nvPr>
        </p:nvGraphicFramePr>
        <p:xfrm>
          <a:off x="966044" y="1406029"/>
          <a:ext cx="784887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01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400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dirty="0">
                <a:solidFill>
                  <a:srgbClr val="1C4C80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dirty="0">
              <a:solidFill>
                <a:srgbClr val="1C4C80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54732715"/>
              </p:ext>
            </p:extLst>
          </p:nvPr>
        </p:nvGraphicFramePr>
        <p:xfrm>
          <a:off x="827584" y="1412776"/>
          <a:ext cx="712879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74754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5680" y="3501008"/>
            <a:ext cx="1718320" cy="1718321"/>
          </a:xfrm>
          <a:prstGeom prst="rect">
            <a:avLst/>
          </a:prstGeom>
          <a:noFill/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8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ผลการค้นหารูปภาพสำหรับ ผู้บริหาร การ์ตู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5607"/>
            <a:ext cx="1575098" cy="19377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764704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latin typeface="Angsana New" pitchFamily="18" charset="-34"/>
                <a:cs typeface="Angsana New" pitchFamily="18" charset="-34"/>
              </a:rPr>
              <a:t>หัวหน้าหน่วยงานของรัฐ (ต่อ)</a:t>
            </a:r>
            <a:endParaRPr lang="ko-KR" altLang="en-US" sz="4800" dirty="0">
              <a:solidFill>
                <a:srgbClr val="09029A"/>
              </a:solidFill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81554281"/>
              </p:ext>
            </p:extLst>
          </p:nvPr>
        </p:nvGraphicFramePr>
        <p:xfrm>
          <a:off x="1259632" y="1412776"/>
          <a:ext cx="748883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276872"/>
            <a:ext cx="171450" cy="190500"/>
          </a:xfrm>
          <a:prstGeom prst="rect">
            <a:avLst/>
          </a:prstGeom>
        </p:spPr>
      </p:pic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0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 (1)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28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38545547"/>
              </p:ext>
            </p:extLst>
          </p:nvPr>
        </p:nvGraphicFramePr>
        <p:xfrm>
          <a:off x="179512" y="1083236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94" y="6000329"/>
            <a:ext cx="1140702" cy="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0000"/>
                </a:solidFill>
              </a:rPr>
              <a:t>กองการพัสดุภาครัฐ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/>
          <p:cNvSpPr>
            <a:spLocks noChangeArrowheads="1"/>
          </p:cNvSpPr>
          <p:nvPr/>
        </p:nvSpPr>
        <p:spPr bwMode="auto">
          <a:xfrm>
            <a:off x="2987675" y="1844675"/>
            <a:ext cx="5616575" cy="1584325"/>
          </a:xfrm>
          <a:prstGeom prst="wedgeRoundRectCallout">
            <a:avLst>
              <a:gd name="adj1" fmla="val -35190"/>
              <a:gd name="adj2" fmla="val 42685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มอบอำนาจให้แก่ ผู้ว่าราชการจังหวัด </a:t>
            </a:r>
            <a:b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ผู้ว่าฯ สามารถมอบอำนาจ</a:t>
            </a:r>
            <a:r>
              <a:rPr lang="th-TH" sz="3600" b="1" dirty="0" smtClean="0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ต่อไปได้</a:t>
            </a:r>
            <a:endParaRPr lang="th-TH" sz="3600" b="1" dirty="0">
              <a:solidFill>
                <a:srgbClr val="000099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179388" y="1700213"/>
            <a:ext cx="1798637" cy="2520950"/>
          </a:xfrm>
          <a:prstGeom prst="octagon">
            <a:avLst>
              <a:gd name="adj" fmla="val 2928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ผู้มอบ</a:t>
            </a:r>
          </a:p>
          <a:p>
            <a:pPr algn="ctr" eaLnBrk="1" hangingPunct="1"/>
            <a:r>
              <a:rPr lang="th-TH" sz="44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อำนาจ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2124075" y="2349500"/>
            <a:ext cx="792163" cy="719138"/>
          </a:xfrm>
          <a:prstGeom prst="rightArrow">
            <a:avLst>
              <a:gd name="adj1" fmla="val 50000"/>
              <a:gd name="adj2" fmla="val 275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6" name="AutoShape 7"/>
          <p:cNvSpPr>
            <a:spLocks noChangeArrowheads="1"/>
          </p:cNvSpPr>
          <p:nvPr/>
        </p:nvSpPr>
        <p:spPr bwMode="auto">
          <a:xfrm>
            <a:off x="3492500" y="3429000"/>
            <a:ext cx="792163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8" name="AutoShape 9"/>
          <p:cNvSpPr>
            <a:spLocks noChangeArrowheads="1"/>
          </p:cNvSpPr>
          <p:nvPr/>
        </p:nvSpPr>
        <p:spPr bwMode="auto">
          <a:xfrm>
            <a:off x="7092950" y="3429000"/>
            <a:ext cx="863600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369" name="AutoShape 10"/>
          <p:cNvSpPr>
            <a:spLocks noChangeArrowheads="1"/>
          </p:cNvSpPr>
          <p:nvPr/>
        </p:nvSpPr>
        <p:spPr bwMode="auto">
          <a:xfrm>
            <a:off x="1978025" y="3404394"/>
            <a:ext cx="1655763" cy="649288"/>
          </a:xfrm>
          <a:prstGeom prst="leftArrow">
            <a:avLst>
              <a:gd name="adj1" fmla="val 50000"/>
              <a:gd name="adj2" fmla="val 6375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2400" b="1">
                <a:solidFill>
                  <a:srgbClr val="FFFF00"/>
                </a:solidFill>
                <a:latin typeface="AngsanaUPC" pitchFamily="18" charset="-34"/>
                <a:cs typeface="AngsanaUPC" pitchFamily="18" charset="-34"/>
              </a:rPr>
              <a:t>แจ้ง</a:t>
            </a:r>
          </a:p>
        </p:txBody>
      </p:sp>
      <p:sp>
        <p:nvSpPr>
          <p:cNvPr id="15370" name="AutoShape 11"/>
          <p:cNvSpPr>
            <a:spLocks noChangeArrowheads="1"/>
          </p:cNvSpPr>
          <p:nvPr/>
        </p:nvSpPr>
        <p:spPr bwMode="auto">
          <a:xfrm rot="-5400000">
            <a:off x="-288131" y="4904582"/>
            <a:ext cx="2447925" cy="1081087"/>
          </a:xfrm>
          <a:prstGeom prst="rightArrow">
            <a:avLst>
              <a:gd name="adj1" fmla="val 18741"/>
              <a:gd name="adj2" fmla="val 75215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234508" name="AutoShape 12"/>
          <p:cNvSpPr>
            <a:spLocks noChangeArrowheads="1"/>
          </p:cNvSpPr>
          <p:nvPr/>
        </p:nvSpPr>
        <p:spPr bwMode="auto">
          <a:xfrm>
            <a:off x="1042988" y="6021388"/>
            <a:ext cx="7485159" cy="647700"/>
          </a:xfrm>
          <a:custGeom>
            <a:avLst/>
            <a:gdLst>
              <a:gd name="G0" fmla="+- 15568 0 0"/>
              <a:gd name="G1" fmla="+- 21600 0 0"/>
              <a:gd name="G2" fmla="+- 13935 0 0"/>
              <a:gd name="G3" fmla="*/ 15568 1 2"/>
              <a:gd name="G4" fmla="+- G3 10800 0"/>
              <a:gd name="G5" fmla="+- 21600 15568 21600"/>
              <a:gd name="G6" fmla="+- 21600 13935 0"/>
              <a:gd name="G7" fmla="*/ G6 1 2"/>
              <a:gd name="G8" fmla="*/ 21600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21600 1 2"/>
              <a:gd name="G15" fmla="+- G5 0 G4"/>
              <a:gd name="G16" fmla="+- G0 0 G4"/>
              <a:gd name="G17" fmla="*/ G2 G15 G16"/>
              <a:gd name="T0" fmla="*/ 18584 w 21600"/>
              <a:gd name="T1" fmla="*/ 0 h 21600"/>
              <a:gd name="T2" fmla="*/ 15568 w 21600"/>
              <a:gd name="T3" fmla="*/ 13935 h 21600"/>
              <a:gd name="T4" fmla="*/ 0 w 21600"/>
              <a:gd name="T5" fmla="*/ 18584 h 21600"/>
              <a:gd name="T6" fmla="*/ 10800 w 21600"/>
              <a:gd name="T7" fmla="*/ 21600 h 21600"/>
              <a:gd name="T8" fmla="*/ 21600 w 21600"/>
              <a:gd name="T9" fmla="*/ 17768 h 21600"/>
              <a:gd name="T10" fmla="*/ 21600 w 21600"/>
              <a:gd name="T11" fmla="*/ 1393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584" y="0"/>
                </a:moveTo>
                <a:lnTo>
                  <a:pt x="15568" y="13935"/>
                </a:lnTo>
                <a:lnTo>
                  <a:pt x="15568" y="13935"/>
                </a:lnTo>
                <a:lnTo>
                  <a:pt x="15568" y="15568"/>
                </a:lnTo>
                <a:lnTo>
                  <a:pt x="0" y="1556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3935"/>
                </a:lnTo>
                <a:lnTo>
                  <a:pt x="21600" y="1393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th-TH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                                              </a:t>
            </a:r>
            <a:r>
              <a:rPr lang="th-TH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                </a:t>
            </a:r>
            <a:r>
              <a:rPr lang="th-TH" sz="2400" b="1" dirty="0" smtClean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ได้รับ</a:t>
            </a:r>
            <a:r>
              <a:rPr lang="th-TH" sz="2400" b="1" dirty="0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ความเห็นชอบ</a:t>
            </a:r>
          </a:p>
        </p:txBody>
      </p:sp>
      <p:sp>
        <p:nvSpPr>
          <p:cNvPr id="15372" name="AutoShape 13"/>
          <p:cNvSpPr>
            <a:spLocks noChangeArrowheads="1"/>
          </p:cNvSpPr>
          <p:nvPr/>
        </p:nvSpPr>
        <p:spPr bwMode="auto">
          <a:xfrm>
            <a:off x="2916238" y="914400"/>
            <a:ext cx="5770562" cy="785813"/>
          </a:xfrm>
          <a:prstGeom prst="flowChartAlternateProcess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sz="3600" b="1">
                <a:solidFill>
                  <a:srgbClr val="0000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มอบอำนาจต่อตามระเบียบกระทรวงกลาโหม</a:t>
            </a:r>
          </a:p>
        </p:txBody>
      </p:sp>
      <p:sp>
        <p:nvSpPr>
          <p:cNvPr id="15373" name="AutoShape 14"/>
          <p:cNvSpPr>
            <a:spLocks noChangeArrowheads="1"/>
          </p:cNvSpPr>
          <p:nvPr/>
        </p:nvSpPr>
        <p:spPr bwMode="auto">
          <a:xfrm rot="-1985403">
            <a:off x="1957388" y="1498600"/>
            <a:ext cx="720725" cy="642938"/>
          </a:xfrm>
          <a:prstGeom prst="rightArrow">
            <a:avLst>
              <a:gd name="adj1" fmla="val 50000"/>
              <a:gd name="adj2" fmla="val 280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sz="180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Grp="1"/>
          </p:cNvSpPr>
          <p:nvPr>
            <p:ph type="title"/>
          </p:nvPr>
        </p:nvSpPr>
        <p:spPr>
          <a:xfrm>
            <a:off x="179388" y="-28575"/>
            <a:ext cx="7467600" cy="1039813"/>
          </a:xfrm>
        </p:spPr>
        <p:txBody>
          <a:bodyPr/>
          <a:lstStyle/>
          <a:p>
            <a:r>
              <a:rPr lang="th-TH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การมอบอำนาจ (</a:t>
            </a:r>
            <a:r>
              <a:rPr lang="en-US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4000" dirty="0" smtClean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2" name="สี่เหลี่ยมผืนผ้ามุมมน 1"/>
          <p:cNvSpPr/>
          <p:nvPr/>
        </p:nvSpPr>
        <p:spPr bwMode="auto">
          <a:xfrm>
            <a:off x="2105050" y="4134830"/>
            <a:ext cx="4083024" cy="18865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28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รองผู้ว่าฯ , ผู้ช่วยผู้ว่าฯ </a:t>
            </a:r>
            <a:r>
              <a:rPr lang="th-TH" sz="2800" b="1" dirty="0" smtClean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,ปลัด</a:t>
            </a:r>
            <a:r>
              <a:rPr lang="th-TH" sz="28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จังหวัด , หัวหน้าส่วน</a:t>
            </a:r>
            <a:r>
              <a:rPr lang="th-TH" sz="2800" b="1" dirty="0" smtClean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ราชการประจำ</a:t>
            </a:r>
            <a:r>
              <a:rPr lang="th-TH" sz="28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จังหวัด </a:t>
            </a:r>
            <a:endParaRPr lang="th-TH" sz="2800" b="1" dirty="0" smtClean="0">
              <a:solidFill>
                <a:srgbClr val="3D34F6"/>
              </a:solidFill>
              <a:latin typeface="AngsanaUPC" pitchFamily="18" charset="-34"/>
              <a:cs typeface="Angsan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th-TH" sz="2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ผู้ว่าฯ แจ้งผู้มอบอำนาจชั้นต้นทราบด้วย)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6511924" y="4126583"/>
            <a:ext cx="2016224" cy="18463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3600" b="1" dirty="0">
                <a:solidFill>
                  <a:srgbClr val="3D34F6"/>
                </a:solidFill>
              </a:rPr>
              <a:t> </a:t>
            </a:r>
            <a:r>
              <a:rPr lang="th-TH" sz="3600" b="1" dirty="0" smtClean="0">
                <a:solidFill>
                  <a:srgbClr val="3D34F6"/>
                </a:solidFill>
              </a:rPr>
              <a:t> </a:t>
            </a:r>
            <a:br>
              <a:rPr lang="th-TH" sz="3600" b="1" dirty="0" smtClean="0">
                <a:solidFill>
                  <a:srgbClr val="3D34F6"/>
                </a:solidFill>
              </a:rPr>
            </a:br>
            <a:r>
              <a:rPr lang="th-TH" sz="3600" b="1" dirty="0" smtClean="0">
                <a:solidFill>
                  <a:srgbClr val="3D34F6"/>
                </a:solidFill>
              </a:rPr>
              <a:t>  บุคคล</a:t>
            </a:r>
            <a:r>
              <a:rPr lang="th-TH" sz="3600" b="1" dirty="0">
                <a:solidFill>
                  <a:srgbClr val="3D34F6"/>
                </a:solidFill>
              </a:rPr>
              <a:t>อื่น</a:t>
            </a:r>
          </a:p>
        </p:txBody>
      </p:sp>
    </p:spTree>
    <p:extLst>
      <p:ext uri="{BB962C8B-B14F-4D97-AF65-F5344CB8AC3E}">
        <p14:creationId xmlns:p14="http://schemas.microsoft.com/office/powerpoint/2010/main" val="26152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29977614"/>
              </p:ext>
            </p:extLst>
          </p:nvPr>
        </p:nvGraphicFramePr>
        <p:xfrm>
          <a:off x="395536" y="1124744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3213" y="188913"/>
            <a:ext cx="3386137" cy="6492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หลักการและเหตุผล</a:t>
            </a:r>
          </a:p>
        </p:txBody>
      </p:sp>
      <p:pic>
        <p:nvPicPr>
          <p:cNvPr id="29700" name="Picture 20" descr="http://www.theiiat.or.th/media/km/thumbnail/27/90210172927/nw-902101729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381">
            <a:off x="6989763" y="431800"/>
            <a:ext cx="189706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9096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38902"/>
            <a:ext cx="6911975" cy="609600"/>
          </a:xfrm>
        </p:spPr>
        <p:txBody>
          <a:bodyPr/>
          <a:lstStyle/>
          <a:p>
            <a:r>
              <a:rPr lang="th-TH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การมอบอำนาจ</a:t>
            </a:r>
            <a:r>
              <a:rPr lang="en-US" altLang="ko-KR" sz="5400" dirty="0" smtClean="0">
                <a:solidFill>
                  <a:srgbClr val="3D34F6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(3)</a:t>
            </a:r>
            <a:endParaRPr lang="ko-KR" altLang="en-US" sz="5400" dirty="0">
              <a:solidFill>
                <a:srgbClr val="3D34F6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51363110"/>
              </p:ext>
            </p:extLst>
          </p:nvPr>
        </p:nvGraphicFramePr>
        <p:xfrm>
          <a:off x="179512" y="1011228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097"/>
            <a:ext cx="210695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0000"/>
                </a:solidFill>
              </a:rPr>
              <a:t>กองการพัสดุภาครัฐ</a:t>
            </a:r>
            <a:endParaRPr lang="th-TH" b="1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ห้าเหลี่ยม 6"/>
          <p:cNvSpPr/>
          <p:nvPr/>
        </p:nvSpPr>
        <p:spPr>
          <a:xfrm flipH="1">
            <a:off x="381000" y="228600"/>
            <a:ext cx="8610600" cy="990600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4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อำนาจของหัวหน้าหน่วยงานของรัฐตามระเบียบกระทรวงการคลังฯ</a:t>
            </a:r>
            <a:endParaRPr lang="en-US" sz="3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แผนผังลําดับงาน: กระบวนการสำรอง 8"/>
          <p:cNvSpPr/>
          <p:nvPr/>
        </p:nvSpPr>
        <p:spPr>
          <a:xfrm>
            <a:off x="381000" y="1752599"/>
            <a:ext cx="1676400" cy="1645354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อำนาจดำเนินการ</a:t>
            </a:r>
            <a:endParaRPr lang="th-TH" sz="36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3" name="แผนผังลําดับงาน: กระบวนการสำรอง 32"/>
          <p:cNvSpPr/>
          <p:nvPr/>
        </p:nvSpPr>
        <p:spPr>
          <a:xfrm>
            <a:off x="381000" y="3789040"/>
            <a:ext cx="35052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36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อำนาจอนุมัติสั่งซื้อสั่งจ้าง</a:t>
            </a:r>
            <a:endParaRPr lang="th-TH" sz="36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4" name="แผนผังลําดับงาน: กระบวนการสำรอง 33"/>
          <p:cNvSpPr/>
          <p:nvPr/>
        </p:nvSpPr>
        <p:spPr>
          <a:xfrm>
            <a:off x="391136" y="5105400"/>
            <a:ext cx="1981200" cy="1371600"/>
          </a:xfrm>
          <a:prstGeom prst="flowChartAlternateProcess">
            <a:avLst/>
          </a:prstGeom>
          <a:solidFill>
            <a:srgbClr val="CCFF99"/>
          </a:solidFill>
          <a:ln>
            <a:solidFill>
              <a:srgbClr val="00B050"/>
            </a:solidFill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srgbClr val="270B08"/>
                </a:solidFill>
                <a:latin typeface="AngsanaUPC" pitchFamily="18" charset="-34"/>
                <a:cs typeface="AngsanaUPC" pitchFamily="18" charset="-34"/>
              </a:rPr>
              <a:t>อำนาจลงนามในสัญญา</a:t>
            </a:r>
            <a:endParaRPr lang="th-TH" sz="3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5" name="เครื่องหมายบั้ง 34"/>
          <p:cNvSpPr/>
          <p:nvPr/>
        </p:nvSpPr>
        <p:spPr>
          <a:xfrm>
            <a:off x="2521056" y="4953000"/>
            <a:ext cx="2279544" cy="1676400"/>
          </a:xfrm>
          <a:prstGeom prst="chevron">
            <a:avLst>
              <a:gd name="adj" fmla="val 33905"/>
            </a:avLst>
          </a:prstGeom>
          <a:solidFill>
            <a:schemeClr val="accent5">
              <a:lumMod val="75000"/>
            </a:schemeClr>
          </a:solidFill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แก้ไขสัญญา</a:t>
            </a:r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6" name="เครื่องหมายบั้ง 35"/>
          <p:cNvSpPr/>
          <p:nvPr/>
        </p:nvSpPr>
        <p:spPr>
          <a:xfrm>
            <a:off x="4499992" y="4971582"/>
            <a:ext cx="2438400" cy="1676400"/>
          </a:xfrm>
          <a:prstGeom prst="chevron">
            <a:avLst>
              <a:gd name="adj" fmla="val 33905"/>
            </a:avLst>
          </a:prstGeom>
          <a:solidFill>
            <a:schemeClr val="accent5">
              <a:lumMod val="75000"/>
            </a:schemeClr>
          </a:solidFill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ลด งดค่าปรับ ขยายระยะเวลา</a:t>
            </a:r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8" name="เครื่องหมายบั้ง 37"/>
          <p:cNvSpPr/>
          <p:nvPr/>
        </p:nvSpPr>
        <p:spPr>
          <a:xfrm>
            <a:off x="6661355" y="4960700"/>
            <a:ext cx="2133600" cy="1676400"/>
          </a:xfrm>
          <a:prstGeom prst="chevron">
            <a:avLst>
              <a:gd name="adj" fmla="val 33905"/>
            </a:avLst>
          </a:prstGeom>
          <a:solidFill>
            <a:schemeClr val="accent5">
              <a:lumMod val="75000"/>
            </a:schemeClr>
          </a:solidFill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บอกเลิกสัญญา</a:t>
            </a:r>
            <a:endParaRPr lang="th-TH" sz="2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28676" name="กลุ่ม 76"/>
          <p:cNvGrpSpPr>
            <a:grpSpLocks/>
          </p:cNvGrpSpPr>
          <p:nvPr/>
        </p:nvGrpSpPr>
        <p:grpSpPr bwMode="auto">
          <a:xfrm>
            <a:off x="2286487" y="2257393"/>
            <a:ext cx="6400313" cy="508000"/>
            <a:chOff x="1258888" y="1484313"/>
            <a:chExt cx="4884748" cy="508000"/>
          </a:xfrm>
        </p:grpSpPr>
        <p:sp>
          <p:nvSpPr>
            <p:cNvPr id="28691" name="AutoShape 10"/>
            <p:cNvSpPr>
              <a:spLocks noChangeArrowheads="1"/>
            </p:cNvSpPr>
            <p:nvPr/>
          </p:nvSpPr>
          <p:spPr bwMode="gray">
            <a:xfrm>
              <a:off x="1576388" y="1484313"/>
              <a:ext cx="4567248" cy="50800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h-TH" sz="2400" b="1" dirty="0">
                  <a:latin typeface="AngsanaUPC" pitchFamily="18" charset="-34"/>
                  <a:cs typeface="AngsanaUPC" pitchFamily="18" charset="-34"/>
                </a:rPr>
                <a:t>อำนาจในการให้ความเห็นชอบในการซื้อ/จ้าง</a:t>
              </a:r>
              <a:endParaRPr lang="en-US" sz="2400" b="1" dirty="0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28692" name="Group 11"/>
            <p:cNvGrpSpPr>
              <a:grpSpLocks/>
            </p:cNvGrpSpPr>
            <p:nvPr/>
          </p:nvGrpSpPr>
          <p:grpSpPr bwMode="auto">
            <a:xfrm>
              <a:off x="1258888" y="1573217"/>
              <a:ext cx="381000" cy="382588"/>
              <a:chOff x="2078" y="1680"/>
              <a:chExt cx="1615" cy="1615"/>
            </a:xfrm>
          </p:grpSpPr>
          <p:sp>
            <p:nvSpPr>
              <p:cNvPr id="28693" name="Oval 1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28694" name="Oval 1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2253" y="1854"/>
                <a:ext cx="1267" cy="126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28696" name="Oval 1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  <p:sp>
            <p:nvSpPr>
              <p:cNvPr id="19" name="Oval 16"/>
              <p:cNvSpPr>
                <a:spLocks noChangeArrowheads="1"/>
              </p:cNvSpPr>
              <p:nvPr/>
            </p:nvSpPr>
            <p:spPr bwMode="gray">
              <a:xfrm>
                <a:off x="2335" y="1941"/>
                <a:ext cx="1098" cy="109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28698" name="Oval 17"/>
              <p:cNvSpPr>
                <a:spLocks noChangeArrowheads="1"/>
              </p:cNvSpPr>
              <p:nvPr/>
            </p:nvSpPr>
            <p:spPr bwMode="gray">
              <a:xfrm>
                <a:off x="2337" y="1938"/>
                <a:ext cx="1096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</p:grpSp>
      </p:grpSp>
      <p:grpSp>
        <p:nvGrpSpPr>
          <p:cNvPr id="28677" name="กลุ่ม 76"/>
          <p:cNvGrpSpPr>
            <a:grpSpLocks/>
          </p:cNvGrpSpPr>
          <p:nvPr/>
        </p:nvGrpSpPr>
        <p:grpSpPr bwMode="auto">
          <a:xfrm>
            <a:off x="2292350" y="2968628"/>
            <a:ext cx="6394450" cy="508000"/>
            <a:chOff x="1258888" y="1484313"/>
            <a:chExt cx="4884748" cy="508000"/>
          </a:xfrm>
        </p:grpSpPr>
        <p:sp>
          <p:nvSpPr>
            <p:cNvPr id="28683" name="AutoShape 10"/>
            <p:cNvSpPr>
              <a:spLocks noChangeArrowheads="1"/>
            </p:cNvSpPr>
            <p:nvPr/>
          </p:nvSpPr>
          <p:spPr bwMode="gray">
            <a:xfrm>
              <a:off x="1576388" y="1484313"/>
              <a:ext cx="4567248" cy="508000"/>
            </a:xfrm>
            <a:prstGeom prst="roundRect">
              <a:avLst>
                <a:gd name="adj" fmla="val 50000"/>
              </a:avLst>
            </a:prstGeom>
            <a:solidFill>
              <a:srgbClr val="FDFDA9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h-TH" sz="2400" b="1" dirty="0">
                  <a:latin typeface="AngsanaUPC" pitchFamily="18" charset="-34"/>
                  <a:cs typeface="AngsanaUPC" pitchFamily="18" charset="-34"/>
                </a:rPr>
                <a:t>อำนาจในการแต่งตั้งคณะกรรมการ</a:t>
              </a:r>
              <a:endParaRPr lang="en-US" sz="2400" b="1" dirty="0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28684" name="Group 11"/>
            <p:cNvGrpSpPr>
              <a:grpSpLocks/>
            </p:cNvGrpSpPr>
            <p:nvPr/>
          </p:nvGrpSpPr>
          <p:grpSpPr bwMode="auto">
            <a:xfrm>
              <a:off x="1258888" y="1573217"/>
              <a:ext cx="381000" cy="382588"/>
              <a:chOff x="2078" y="1680"/>
              <a:chExt cx="1615" cy="1615"/>
            </a:xfrm>
          </p:grpSpPr>
          <p:sp>
            <p:nvSpPr>
              <p:cNvPr id="28685" name="Oval 1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28686" name="Oval 1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253" y="1854"/>
                <a:ext cx="1267" cy="126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28688" name="Oval 1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  <p:sp>
            <p:nvSpPr>
              <p:cNvPr id="31" name="Oval 16"/>
              <p:cNvSpPr>
                <a:spLocks noChangeArrowheads="1"/>
              </p:cNvSpPr>
              <p:nvPr/>
            </p:nvSpPr>
            <p:spPr bwMode="gray">
              <a:xfrm>
                <a:off x="2335" y="1941"/>
                <a:ext cx="1098" cy="109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28690" name="Oval 17"/>
              <p:cNvSpPr>
                <a:spLocks noChangeArrowheads="1"/>
              </p:cNvSpPr>
              <p:nvPr/>
            </p:nvSpPr>
            <p:spPr bwMode="gray">
              <a:xfrm>
                <a:off x="2337" y="1938"/>
                <a:ext cx="1096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</p:grpSp>
      </p:grpSp>
      <p:grpSp>
        <p:nvGrpSpPr>
          <p:cNvPr id="29" name="กลุ่ม 76"/>
          <p:cNvGrpSpPr>
            <a:grpSpLocks/>
          </p:cNvGrpSpPr>
          <p:nvPr/>
        </p:nvGrpSpPr>
        <p:grpSpPr bwMode="auto">
          <a:xfrm>
            <a:off x="2279164" y="1554840"/>
            <a:ext cx="6407636" cy="508000"/>
            <a:chOff x="1258888" y="1484313"/>
            <a:chExt cx="4884748" cy="508000"/>
          </a:xfrm>
        </p:grpSpPr>
        <p:sp>
          <p:nvSpPr>
            <p:cNvPr id="30" name="AutoShape 10"/>
            <p:cNvSpPr>
              <a:spLocks noChangeArrowheads="1"/>
            </p:cNvSpPr>
            <p:nvPr/>
          </p:nvSpPr>
          <p:spPr bwMode="gray">
            <a:xfrm>
              <a:off x="1576388" y="1484313"/>
              <a:ext cx="4567248" cy="508000"/>
            </a:xfrm>
            <a:prstGeom prst="roundRect">
              <a:avLst>
                <a:gd name="adj" fmla="val 50000"/>
              </a:avLst>
            </a:prstGeom>
            <a:solidFill>
              <a:srgbClr val="FDFDA9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h-TH" sz="2400" b="1" dirty="0">
                  <a:latin typeface="AngsanaUPC" pitchFamily="18" charset="-34"/>
                  <a:cs typeface="AngsanaUPC" pitchFamily="18" charset="-34"/>
                </a:rPr>
                <a:t>อำนาจในการให้ความ</a:t>
              </a:r>
              <a:r>
                <a:rPr lang="th-TH" sz="2400" b="1" dirty="0" smtClean="0">
                  <a:latin typeface="AngsanaUPC" pitchFamily="18" charset="-34"/>
                  <a:cs typeface="AngsanaUPC" pitchFamily="18" charset="-34"/>
                </a:rPr>
                <a:t>เห็นชอบ/เปลี่ยนแปลงแผนจัดซื้อจัดจ้างประจำปี</a:t>
              </a:r>
              <a:endParaRPr lang="en-US" sz="2400" b="1" dirty="0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32" name="Group 11"/>
            <p:cNvGrpSpPr>
              <a:grpSpLocks/>
            </p:cNvGrpSpPr>
            <p:nvPr/>
          </p:nvGrpSpPr>
          <p:grpSpPr bwMode="auto">
            <a:xfrm>
              <a:off x="1258888" y="1573217"/>
              <a:ext cx="381000" cy="382588"/>
              <a:chOff x="2078" y="1680"/>
              <a:chExt cx="1615" cy="1615"/>
            </a:xfrm>
          </p:grpSpPr>
          <p:sp>
            <p:nvSpPr>
              <p:cNvPr id="37" name="Oval 1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39" name="Oval 1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40" name="Oval 14"/>
              <p:cNvSpPr>
                <a:spLocks noChangeArrowheads="1"/>
              </p:cNvSpPr>
              <p:nvPr/>
            </p:nvSpPr>
            <p:spPr bwMode="gray">
              <a:xfrm>
                <a:off x="2253" y="1854"/>
                <a:ext cx="1267" cy="126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41" name="Oval 1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  <p:sp>
            <p:nvSpPr>
              <p:cNvPr id="42" name="Oval 16"/>
              <p:cNvSpPr>
                <a:spLocks noChangeArrowheads="1"/>
              </p:cNvSpPr>
              <p:nvPr/>
            </p:nvSpPr>
            <p:spPr bwMode="gray">
              <a:xfrm>
                <a:off x="2335" y="1941"/>
                <a:ext cx="1098" cy="109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43" name="Oval 17"/>
              <p:cNvSpPr>
                <a:spLocks noChangeArrowheads="1"/>
              </p:cNvSpPr>
              <p:nvPr/>
            </p:nvSpPr>
            <p:spPr bwMode="gray">
              <a:xfrm>
                <a:off x="2337" y="1938"/>
                <a:ext cx="1096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</p:grpSp>
      </p:grpSp>
      <p:grpSp>
        <p:nvGrpSpPr>
          <p:cNvPr id="44" name="กลุ่ม 76"/>
          <p:cNvGrpSpPr>
            <a:grpSpLocks/>
          </p:cNvGrpSpPr>
          <p:nvPr/>
        </p:nvGrpSpPr>
        <p:grpSpPr bwMode="auto">
          <a:xfrm>
            <a:off x="4038601" y="3992240"/>
            <a:ext cx="4648200" cy="508000"/>
            <a:chOff x="1258888" y="1484313"/>
            <a:chExt cx="3783618" cy="508000"/>
          </a:xfrm>
        </p:grpSpPr>
        <p:sp>
          <p:nvSpPr>
            <p:cNvPr id="45" name="AutoShape 10"/>
            <p:cNvSpPr>
              <a:spLocks noChangeArrowheads="1"/>
            </p:cNvSpPr>
            <p:nvPr/>
          </p:nvSpPr>
          <p:spPr bwMode="gray">
            <a:xfrm>
              <a:off x="1576388" y="1484313"/>
              <a:ext cx="3466118" cy="508000"/>
            </a:xfrm>
            <a:prstGeom prst="roundRect">
              <a:avLst>
                <a:gd name="adj" fmla="val 50000"/>
              </a:avLst>
            </a:prstGeom>
            <a:solidFill>
              <a:srgbClr val="FDFDA9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h-TH" sz="2400" b="1" dirty="0" smtClean="0">
                  <a:latin typeface="AngsanaUPC" pitchFamily="18" charset="-34"/>
                  <a:cs typeface="AngsanaUPC" pitchFamily="18" charset="-34"/>
                </a:rPr>
                <a:t>ตามวงเงิน แต่ละวิธี</a:t>
              </a:r>
              <a:endParaRPr lang="en-US" sz="2400" b="1" dirty="0"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46" name="Group 11"/>
            <p:cNvGrpSpPr>
              <a:grpSpLocks/>
            </p:cNvGrpSpPr>
            <p:nvPr/>
          </p:nvGrpSpPr>
          <p:grpSpPr bwMode="auto">
            <a:xfrm>
              <a:off x="1258888" y="1573217"/>
              <a:ext cx="381000" cy="382588"/>
              <a:chOff x="2078" y="1680"/>
              <a:chExt cx="1615" cy="1615"/>
            </a:xfrm>
          </p:grpSpPr>
          <p:sp>
            <p:nvSpPr>
              <p:cNvPr id="47" name="Oval 1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48" name="Oval 13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49" name="Oval 14"/>
              <p:cNvSpPr>
                <a:spLocks noChangeArrowheads="1"/>
              </p:cNvSpPr>
              <p:nvPr/>
            </p:nvSpPr>
            <p:spPr bwMode="gray">
              <a:xfrm>
                <a:off x="2253" y="1854"/>
                <a:ext cx="1267" cy="126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50" name="Oval 15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  <p:sp>
            <p:nvSpPr>
              <p:cNvPr id="51" name="Oval 16"/>
              <p:cNvSpPr>
                <a:spLocks noChangeArrowheads="1"/>
              </p:cNvSpPr>
              <p:nvPr/>
            </p:nvSpPr>
            <p:spPr bwMode="gray">
              <a:xfrm>
                <a:off x="2335" y="1941"/>
                <a:ext cx="1098" cy="109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52" name="Oval 17"/>
              <p:cNvSpPr>
                <a:spLocks noChangeArrowheads="1"/>
              </p:cNvSpPr>
              <p:nvPr/>
            </p:nvSpPr>
            <p:spPr bwMode="gray">
              <a:xfrm>
                <a:off x="2337" y="1938"/>
                <a:ext cx="1096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/>
                <a:endParaRPr lang="th-TH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00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1124744"/>
            <a:ext cx="8856984" cy="4968552"/>
            <a:chOff x="899592" y="112474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0050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39927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97" y="116632"/>
            <a:ext cx="6911975" cy="609600"/>
          </a:xfrm>
        </p:spPr>
        <p:txBody>
          <a:bodyPr>
            <a:normAutofit fontScale="90000"/>
          </a:bodyPr>
          <a:lstStyle/>
          <a:p>
            <a:r>
              <a:rPr lang="th-TH" altLang="ko-KR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การดำเนินการด้วยวิธีการทางอิเล็กทรอนิกส์</a:t>
            </a:r>
            <a:endParaRPr lang="ko-KR" altLang="en-US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11560" y="1714501"/>
            <a:ext cx="7767975" cy="3856092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การดำเนินการจัดซื้อจัดจ้างและการบริหารพัสดุ  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ตามระเบียบนี้ ด้วยวิธีการทางอิเล็กทรอนิกส์ ให้หน่วยงานของรัฐดำเนินการในระบบเครือข่ายสารสนเทศของกรมบัญชีกลางผ่านทางระบบจัดซื้อจัดจ้างภาครัฐด้วยอิเล็กทรอนิกส์ (</a:t>
            </a:r>
            <a:r>
              <a:rPr lang="en-US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Electronic </a:t>
            </a:r>
            <a:r>
              <a:rPr lang="en-US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Government Procurement : e - GP</a:t>
            </a:r>
            <a:r>
              <a:rPr lang="th-TH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) ตามวิธีการที่กรมบัญชีกลางกำหนด </a:t>
            </a:r>
          </a:p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ให้หน่วยงานของรัฐใช้เอกสารที่จัดพิมพ์จาก</a:t>
            </a:r>
            <a:b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ระบบจัดซื้อจัดจ้างภาครัฐด้วยอิเล็กทรอนิกส์</a:t>
            </a:r>
            <a:b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เป็นเอกสารประกอบการดำเนินการจัดซื้อจัดจ้าง</a:t>
            </a:r>
          </a:p>
          <a:p>
            <a:pPr marL="0" indent="0" algn="ctr">
              <a:spcAft>
                <a:spcPts val="0"/>
              </a:spcAft>
              <a:buNone/>
              <a:tabLst>
                <a:tab pos="900430" algn="l"/>
              </a:tabLst>
            </a:pPr>
            <a:endParaRPr lang="en-US" sz="32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32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71682" name="Picture 2" descr="ผลการค้นหารูปภาพสำหรับ คอมพิ วเตอร์ การ์ตู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742" y="5733689"/>
            <a:ext cx="1368152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545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381000" y="304800"/>
            <a:ext cx="8497888" cy="1371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th-TH" sz="4400" b="1" dirty="0">
              <a:solidFill>
                <a:srgbClr val="3D34F6"/>
              </a:solidFill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ข้อยกเว้นไม่ต้องดำเนินการในระบบ </a:t>
            </a:r>
            <a:r>
              <a:rPr lang="en-US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e-GP</a:t>
            </a:r>
            <a:endParaRPr lang="th-TH" sz="4400" b="1" dirty="0">
              <a:solidFill>
                <a:srgbClr val="3D34F6"/>
              </a:solidFill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ตามหนังสือ ว 322 ลงวันที่  </a:t>
            </a:r>
            <a:r>
              <a:rPr lang="en-US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24  </a:t>
            </a:r>
            <a:r>
              <a:rPr lang="th-TH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สิงหาคม </a:t>
            </a:r>
            <a:r>
              <a:rPr lang="en-US" sz="4400" b="1" dirty="0">
                <a:solidFill>
                  <a:srgbClr val="3D34F6"/>
                </a:solidFill>
                <a:latin typeface="AngsanaUPC" pitchFamily="18" charset="-34"/>
                <a:cs typeface="AngsanaUPC" pitchFamily="18" charset="-34"/>
              </a:rPr>
              <a:t>2560</a:t>
            </a:r>
          </a:p>
          <a:p>
            <a:pPr algn="ctr">
              <a:defRPr/>
            </a:pPr>
            <a:endParaRPr lang="th-TH" sz="4400" b="1" dirty="0">
              <a:solidFill>
                <a:srgbClr val="3D34F6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28600" y="1981200"/>
            <a:ext cx="2057400" cy="42672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การจัดซื้อจัดจ้าง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1.ราชการส่วนกลาง 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ส่วนภูมิภาค 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ส่วนท้องถิ่น วงเงิน</a:t>
            </a:r>
          </a:p>
          <a:p>
            <a:pPr algn="ctr">
              <a:defRPr/>
            </a:pPr>
            <a:r>
              <a:rPr lang="th-TH" sz="2600" b="1" u="sng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ต่ำกว่า 5,000 บาท</a:t>
            </a:r>
          </a:p>
          <a:p>
            <a:pPr algn="ctr">
              <a:defRPr/>
            </a:pPr>
            <a:endParaRPr lang="th-TH" sz="2600" b="1" u="sng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2. รัฐวิสาหกิจและ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หน่วยงานของรัฐอื่น</a:t>
            </a:r>
          </a:p>
          <a:p>
            <a:pPr algn="ctr">
              <a:defRPr/>
            </a:pPr>
            <a:r>
              <a:rPr lang="th-TH" sz="2600" b="1" u="sng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ไม่เกิน 100,000 บาท</a:t>
            </a: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2438400" y="2046288"/>
            <a:ext cx="1981200" cy="2906712"/>
          </a:xfrm>
          <a:prstGeom prst="roundRect">
            <a:avLst>
              <a:gd name="adj" fmla="val 16667"/>
            </a:avLst>
          </a:prstGeom>
          <a:solidFill>
            <a:srgbClr val="9FAB0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การจัดซื้อจัดจ้าง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ตามข้อ 79 วรรค 2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จำเป็นเร่งด่วน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ไม่อาจคาดหมายได้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6781800" y="2095500"/>
            <a:ext cx="2209800" cy="2857500"/>
          </a:xfrm>
          <a:prstGeom prst="roundRect">
            <a:avLst>
              <a:gd name="adj" fmla="val 1271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กรณีซื้อน้ำมันเชื้อเพลิง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ไม่ถึง 10,000 ลิตร 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และ</a:t>
            </a:r>
          </a:p>
          <a:p>
            <a:pPr algn="ctr">
              <a:defRPr/>
            </a:pPr>
            <a:r>
              <a:rPr lang="th-TH" sz="2600" b="1" dirty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ไม่มีภาชนะเก็บรักษา</a:t>
            </a:r>
          </a:p>
        </p:txBody>
      </p:sp>
      <p:sp>
        <p:nvSpPr>
          <p:cNvPr id="23568" name="AutoShape 4"/>
          <p:cNvSpPr>
            <a:spLocks noChangeArrowheads="1"/>
          </p:cNvSpPr>
          <p:nvPr/>
        </p:nvSpPr>
        <p:spPr bwMode="auto">
          <a:xfrm>
            <a:off x="4495800" y="2095500"/>
            <a:ext cx="2209800" cy="2857500"/>
          </a:xfrm>
          <a:prstGeom prst="roundRect">
            <a:avLst>
              <a:gd name="adj" fmla="val 11685"/>
            </a:avLst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จ้างเหมาบุคคล</a:t>
            </a:r>
          </a:p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ธรรมดา</a:t>
            </a:r>
          </a:p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ตามหนังสือ ว 82</a:t>
            </a:r>
          </a:p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ลงวันที่ 28 </a:t>
            </a:r>
          </a:p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กุมภาพันธ์</a:t>
            </a:r>
          </a:p>
          <a:p>
            <a:pPr algn="ctr">
              <a:defRPr/>
            </a:pPr>
            <a:r>
              <a:rPr lang="th-TH" sz="2600" b="1" dirty="0">
                <a:latin typeface="AngsanaUPC" pitchFamily="18" charset="-34"/>
                <a:cs typeface="AngsanaUPC" pitchFamily="18" charset="-34"/>
              </a:rPr>
              <a:t>2556</a:t>
            </a:r>
          </a:p>
        </p:txBody>
      </p:sp>
    </p:spTree>
    <p:extLst>
      <p:ext uri="{BB962C8B-B14F-4D97-AF65-F5344CB8AC3E}">
        <p14:creationId xmlns:p14="http://schemas.microsoft.com/office/powerpoint/2010/main" val="10656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00063" y="404664"/>
            <a:ext cx="8229600" cy="130983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พระราชบัญญัติประกอบรัฐธรรมนูญว่าด้วย การป้องกันและปราบปรามการทุจริต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2143125"/>
            <a:ext cx="8229600" cy="4392613"/>
          </a:xfrm>
        </p:spPr>
        <p:txBody>
          <a:bodyPr>
            <a:normAutofit/>
          </a:bodyPr>
          <a:lstStyle/>
          <a:p>
            <a:pPr marL="6350" indent="20638" algn="thaiDist">
              <a:buFont typeface="Arial" pitchFamily="34" charset="0"/>
              <a:buNone/>
              <a:defRPr/>
            </a:pPr>
            <a:r>
              <a:rPr lang="th-TH" sz="44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มาตรา ๑๐๓/๗ </a:t>
            </a:r>
            <a:r>
              <a:rPr lang="th-TH" sz="4400" b="1" u="sng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400" b="1" u="sng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ให้หน่วยงานของรัฐดำเนินการจัดทำข้อมูลรายละเอียดค่าใช้จ่ายเกี่ยวกับการจัดซื้อจัดจ้างโดยเฉพาะราคากลางและการคำนวณราคากลางไว้ในระบบข้อมูลทางอิเล็กทรอนิกส์ เพื่อให้ประชาชนสามารถเข้าตรวจดูได้</a:t>
            </a:r>
          </a:p>
          <a:p>
            <a:pPr marL="6350" indent="20638" algn="thaiDist">
              <a:buFont typeface="Arial" pitchFamily="34" charset="0"/>
              <a:buNone/>
              <a:defRPr/>
            </a:pPr>
            <a:r>
              <a:rPr lang="th-TH" sz="44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	</a:t>
            </a:r>
            <a:endParaRPr lang="th-TH" sz="44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4928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7853FDF-C30D-47BF-A135-9CD7249B7484}" type="slidenum">
              <a:rPr lang="en-US" sz="2000">
                <a:latin typeface="TH SarabunIT๙" pitchFamily="34" charset="-34"/>
                <a:cs typeface="TH SarabunIT๙" pitchFamily="34" charset="-34"/>
              </a:rPr>
              <a:pPr algn="r" eaLnBrk="1" hangingPunct="1"/>
              <a:t>34</a:t>
            </a:fld>
            <a:endParaRPr lang="en-US" sz="200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211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395536" y="26064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th-TH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คำสั่งคณะรักษาความสงบแห่งชาติ</a:t>
            </a:r>
            <a:br>
              <a:rPr lang="th-TH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ฉบับที่ ๖๙/๒๕๕๗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7504" y="1916832"/>
            <a:ext cx="8786813" cy="4525963"/>
          </a:xfrm>
        </p:spPr>
        <p:txBody>
          <a:bodyPr>
            <a:normAutofit lnSpcReduction="10000"/>
          </a:bodyPr>
          <a:lstStyle/>
          <a:p>
            <a:pPr marL="69850" indent="1185863" algn="thaiDist">
              <a:buFont typeface="Arial" pitchFamily="34" charset="0"/>
              <a:buNone/>
              <a:defRPr/>
            </a:pPr>
            <a:r>
              <a:rPr lang="th-TH" sz="3200" b="1" spc="-50" dirty="0" smtClean="0">
                <a:solidFill>
                  <a:srgbClr val="FF0066"/>
                </a:solidFill>
                <a:latin typeface="AngsanaUPC" pitchFamily="18" charset="-34"/>
                <a:cs typeface="AngsanaUPC" pitchFamily="18" charset="-34"/>
              </a:rPr>
              <a:t>ข้อ ๓  </a:t>
            </a:r>
            <a:r>
              <a:rPr lang="th-TH" sz="3200" b="1" spc="-50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ในกรณีการจัดซื้อจัดจ้างของส่วนราชการและหน่วยงานของรัฐ</a:t>
            </a:r>
            <a:r>
              <a:rPr lang="th-TH" sz="3200" b="1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ให้หัวหน้าส่วนราชการและหัวหน้าหน่วยงานของรัฐมีหน้าที่ในการ</a:t>
            </a:r>
            <a:r>
              <a:rPr lang="th-TH" sz="3200" b="1" spc="-50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ควบคุม กำกับดูแล การดำเนินงานให้เป็นไปตามบทบัญญัติแห่งพระราชบัญญัติ</a:t>
            </a:r>
            <a:r>
              <a:rPr lang="th-TH" sz="3200" b="1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ประกอบรัฐธรรมนูญว่าด้วยการป้องกันและปราบปรามการทุจริต พ.ศ. ๒๕๔๒ อย่างเคร่งครัด</a:t>
            </a:r>
          </a:p>
          <a:p>
            <a:pPr marL="1588" indent="1254125" algn="thaiDist">
              <a:buFont typeface="Arial" pitchFamily="34" charset="0"/>
              <a:buNone/>
              <a:tabLst>
                <a:tab pos="95250" algn="l"/>
              </a:tabLst>
              <a:defRPr/>
            </a:pPr>
            <a:r>
              <a:rPr lang="th-TH" sz="3200" b="1" spc="-60" dirty="0" smtClean="0">
                <a:solidFill>
                  <a:srgbClr val="FF0066"/>
                </a:solidFill>
                <a:latin typeface="AngsanaUPC" pitchFamily="18" charset="-34"/>
                <a:cs typeface="AngsanaUPC" pitchFamily="18" charset="-34"/>
              </a:rPr>
              <a:t>ข้อ ๔  </a:t>
            </a:r>
            <a:r>
              <a:rPr lang="th-TH" sz="3200" b="1" spc="-60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กรณีที่หัวหน้าส่วนราชการหรือผู้บังคับบัญชาปล่อยปละ</a:t>
            </a:r>
            <a:r>
              <a:rPr lang="th-TH" sz="3200" b="1" dirty="0" smtClean="0">
                <a:solidFill>
                  <a:srgbClr val="0070C0"/>
                </a:solidFill>
                <a:latin typeface="AngsanaUPC" pitchFamily="18" charset="-34"/>
                <a:cs typeface="AngsanaUPC" pitchFamily="18" charset="-34"/>
              </a:rPr>
              <a:t>ละเลยไม่ดำเนินการ (กระทำการหรือเกี่ยวข้องกับการทุจริต หรือไม่ควบคุมกำกับดูแลการดำเนินงานเกี่ยวกับการจัดซื้อจัดจ้าง) ให้ถือเป็นความผิดวินัยหรือความผิดอาญาแล้วแต่กรณี</a:t>
            </a:r>
            <a:endParaRPr lang="th-TH" sz="3200" b="1" dirty="0">
              <a:solidFill>
                <a:srgbClr val="0070C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331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865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F448FBD-8EE4-424B-BC0C-BD652441B02D}" type="slidenum">
              <a:rPr lang="en-US" sz="2000">
                <a:latin typeface="TH SarabunIT๙" pitchFamily="34" charset="-34"/>
                <a:cs typeface="TH SarabunIT๙" pitchFamily="34" charset="-34"/>
              </a:rPr>
              <a:pPr algn="r" eaLnBrk="1" hangingPunct="1"/>
              <a:t>35</a:t>
            </a:fld>
            <a:endParaRPr lang="en-US" sz="200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32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3"/>
          <p:cNvSpPr txBox="1">
            <a:spLocks noGrp="1"/>
          </p:cNvSpPr>
          <p:nvPr>
            <p:ph type="title"/>
          </p:nvPr>
        </p:nvSpPr>
        <p:spPr>
          <a:xfrm>
            <a:off x="425400" y="188640"/>
            <a:ext cx="8467080" cy="1323975"/>
          </a:xfr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หลักเกณฑ์การปฏิบัติใน</a:t>
            </a:r>
            <a:r>
              <a:rPr lang="th-TH" sz="4000" b="1" dirty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4000" b="1" dirty="0" smtClean="0">
                <a:solidFill>
                  <a:srgbClr val="FF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เปิดเผยราคากลางและการคำนวณราคากลาง</a:t>
            </a:r>
            <a:endParaRPr lang="th-TH" sz="4000" b="1" dirty="0">
              <a:solidFill>
                <a:srgbClr val="FF006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idx="1"/>
          </p:nvPr>
        </p:nvSpPr>
        <p:spPr>
          <a:xfrm>
            <a:off x="357188" y="1484784"/>
            <a:ext cx="8501062" cy="4984278"/>
          </a:xfrm>
        </p:spPr>
        <p:txBody>
          <a:bodyPr>
            <a:normAutofit lnSpcReduction="10000"/>
          </a:bodyPr>
          <a:lstStyle/>
          <a:p>
            <a:pPr marL="95250" indent="0">
              <a:buNone/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   </a:t>
            </a:r>
            <a:r>
              <a:rPr lang="th-TH" sz="32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การเปิดเผยราคากลางและการคำนวณราคากลางของการจัดซื้อจัดจ้าง  ๗ ประเภท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๑.	การจ้างงานก่อสร้าง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๒.	การจ้างควบคุมงาน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๓.	การจ้างออกแบบ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๔.	การจ้างที่ปรึกษา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๕.	การจ้างงานวิจัยหรือเงินสนับสนุนให้ทุนการวิจัย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๖.	การจ้างพัฒนาระบบคอมพิวเตอร์</a:t>
            </a:r>
          </a:p>
          <a:p>
            <a:pPr marL="1878013" indent="-514350">
              <a:buFontTx/>
              <a:buNone/>
              <a:defRPr/>
            </a:pPr>
            <a:r>
              <a:rPr lang="th-TH" sz="32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๗.</a:t>
            </a:r>
            <a:r>
              <a:rPr lang="th-TH" sz="3200" b="1" dirty="0" smtClean="0">
                <a:solidFill>
                  <a:srgbClr val="006600"/>
                </a:solidFill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32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การจัดซื้อจัดจ้างที่มิใช่งานก่อสร้าง</a:t>
            </a:r>
          </a:p>
          <a:p>
            <a:pPr marL="514350" indent="-514350">
              <a:buFontTx/>
              <a:buAutoNum type="thaiNumPeriod"/>
              <a:defRPr/>
            </a:pPr>
            <a:endParaRPr lang="th-TH" sz="3200" dirty="0" smtClean="0">
              <a:latin typeface="AngsanaUPC" pitchFamily="18" charset="-34"/>
              <a:cs typeface="AngsanaUPC" pitchFamily="18" charset="-34"/>
            </a:endParaRPr>
          </a:p>
          <a:p>
            <a:pPr marL="514350" indent="-514350">
              <a:buFontTx/>
              <a:buAutoNum type="thaiNumPeriod"/>
              <a:defRPr/>
            </a:pPr>
            <a:endParaRPr lang="th-TH" sz="32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412" name="Slide Number Placeholder 4"/>
          <p:cNvSpPr txBox="1">
            <a:spLocks/>
          </p:cNvSpPr>
          <p:nvPr/>
        </p:nvSpPr>
        <p:spPr bwMode="auto">
          <a:xfrm>
            <a:off x="7858125" y="628650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F668A37-0318-460B-8BA1-E99E19AD427D}" type="slidenum">
              <a:rPr lang="en-US" sz="2000" b="1">
                <a:latin typeface="TH SarabunIT๙" pitchFamily="34" charset="-34"/>
                <a:cs typeface="TH SarabunIT๙" pitchFamily="34" charset="-34"/>
              </a:rPr>
              <a:pPr algn="r" eaLnBrk="1" hangingPunct="1"/>
              <a:t>36</a:t>
            </a:fld>
            <a:endParaRPr lang="en-US" sz="2000" b="1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7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457200" y="7715250"/>
            <a:ext cx="8229600" cy="1000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3300" b="1" dirty="0" smtClean="0"/>
              <a:t/>
            </a:r>
            <a:br>
              <a:rPr lang="th-TH" sz="3300" b="1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>
                <a:solidFill>
                  <a:schemeClr val="tx1"/>
                </a:solidFill>
              </a:rPr>
              <a:t/>
            </a:r>
            <a:br>
              <a:rPr lang="th-TH" dirty="0" smtClean="0">
                <a:solidFill>
                  <a:schemeClr val="tx1"/>
                </a:solidFill>
              </a:rPr>
            </a:br>
            <a:r>
              <a:rPr lang="th-TH" dirty="0" smtClean="0">
                <a:solidFill>
                  <a:schemeClr val="tx1"/>
                </a:solidFill>
              </a:rPr>
              <a:t>				                   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3" y="1628800"/>
            <a:ext cx="8323460" cy="4608488"/>
          </a:xfrm>
          <a:prstGeom prst="rect">
            <a:avLst/>
          </a:prstGeom>
          <a:noFill/>
        </p:spPr>
        <p:txBody>
          <a:bodyPr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 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ราคา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กลาง </a:t>
            </a:r>
            <a:r>
              <a:rPr lang="th-TH" sz="36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หมายความว่า รายละเอียดราคามาตรฐานหรือราคาที่ใกล้เคียงความเป็นจริงเพื่อใช้เป็นฐานสำหรับเปรียบเทียบราคาที่ผู้เสนอราคาได้ยื่นเสนอไว้ซึ่งสามารถจัดซื้อจัดจ้างได้จริง และให้หมายความรวมถึงราคาที่หน่วยงานของรัฐได้มาจากการอ้างอิง สืบราคาจากท้องตลาด ราคาที่เคยซื้อหรือจ้างครั้งหลังสุดภายในระยะเวลา </a:t>
            </a:r>
            <a:r>
              <a:rPr lang="th-TH" sz="36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๒ </a:t>
            </a:r>
            <a:r>
              <a:rPr lang="th-TH" sz="36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ปีงบประมาณ หรือวิธีอื่นใดตามหลักเกณฑ์ วิธีการ </a:t>
            </a:r>
            <a:r>
              <a:rPr lang="th-TH" sz="36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หรือแนวทาง</a:t>
            </a:r>
            <a:r>
              <a:rPr lang="th-TH" sz="36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ปฏิบัติของหน่วยงานของรัฐนั้น</a:t>
            </a:r>
            <a:r>
              <a:rPr lang="th-TH" sz="3600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600" b="1" dirty="0">
              <a:latin typeface="AngsanaUPC" pitchFamily="18" charset="-34"/>
              <a:cs typeface="AngsanaUPC" pitchFamily="18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AngsanaUPC" pitchFamily="18" charset="-34"/>
                <a:cs typeface="AngsanaUPC" pitchFamily="18" charset="-34"/>
              </a:rPr>
              <a:t>             </a:t>
            </a:r>
            <a:endParaRPr lang="th-TH" sz="3600" spc="-40" dirty="0">
              <a:solidFill>
                <a:schemeClr val="bg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th-TH" sz="3600" spc="-40" dirty="0">
              <a:solidFill>
                <a:schemeClr val="bg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675" y="404664"/>
            <a:ext cx="727233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+mj-cs"/>
              </a:rPr>
              <a:t>ความหมายของนิยาม</a:t>
            </a:r>
            <a:r>
              <a:rPr lang="th-TH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+mj-cs"/>
              </a:rPr>
              <a:t>ศัพท์</a:t>
            </a:r>
            <a:endParaRPr lang="th-TH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+mj-cs"/>
            </a:endParaRPr>
          </a:p>
        </p:txBody>
      </p:sp>
      <p:sp>
        <p:nvSpPr>
          <p:cNvPr id="20485" name="Slide Number Placeholder 4"/>
          <p:cNvSpPr txBox="1">
            <a:spLocks/>
          </p:cNvSpPr>
          <p:nvPr/>
        </p:nvSpPr>
        <p:spPr bwMode="auto">
          <a:xfrm>
            <a:off x="8101013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8502EA1-A067-45C8-8231-F864B43EB2EF}" type="slidenum">
              <a:rPr lang="en-US" sz="2000" b="1">
                <a:latin typeface="TH SarabunIT๙" pitchFamily="34" charset="-34"/>
                <a:cs typeface="TH SarabunIT๙" pitchFamily="34" charset="-34"/>
              </a:rPr>
              <a:pPr algn="r" eaLnBrk="1" hangingPunct="1"/>
              <a:t>37</a:t>
            </a:fld>
            <a:endParaRPr lang="en-US" sz="2000" b="1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32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457200" y="7715250"/>
            <a:ext cx="8229600" cy="1000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dirty="0" smtClean="0">
                <a:solidFill>
                  <a:schemeClr val="tx1"/>
                </a:solidFill>
              </a:rPr>
              <a:t>            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dirty="0" smtClean="0">
                <a:latin typeface="TH SarabunPSK" pitchFamily="34" charset="-34"/>
                <a:cs typeface="TH SarabunPSK" pitchFamily="34" charset="-34"/>
              </a:rPr>
            </a:b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428625" y="1030586"/>
            <a:ext cx="8143875" cy="56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 eaLnBrk="1" hangingPunct="1">
              <a:buFont typeface="Wingdings" pitchFamily="2" charset="2"/>
              <a:buChar char="Ø"/>
            </a:pPr>
            <a:r>
              <a:rPr lang="th-TH" sz="3000" b="1" dirty="0" smtClean="0">
                <a:solidFill>
                  <a:srgbClr val="411181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3000" b="1" dirty="0">
                <a:solidFill>
                  <a:srgbClr val="411181"/>
                </a:solidFill>
                <a:latin typeface="AngsanaUPC" pitchFamily="18" charset="-34"/>
                <a:cs typeface="AngsanaUPC" pitchFamily="18" charset="-34"/>
              </a:rPr>
              <a:t>๑.  วงเงินที่ต้องประกาศ</a:t>
            </a:r>
            <a:endParaRPr lang="en-US" sz="3000" dirty="0">
              <a:solidFill>
                <a:srgbClr val="411181"/>
              </a:solidFill>
              <a:latin typeface="AngsanaUPC" pitchFamily="18" charset="-34"/>
              <a:cs typeface="AngsanaUPC" pitchFamily="18" charset="-34"/>
            </a:endParaRPr>
          </a:p>
          <a:p>
            <a:pPr algn="thaiDist" eaLnBrk="1" hangingPunct="1"/>
            <a:r>
              <a:rPr lang="th-TH" sz="3000" dirty="0"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3000" b="1" dirty="0">
                <a:latin typeface="AngsanaUPC" pitchFamily="18" charset="-34"/>
                <a:cs typeface="AngsanaUPC" pitchFamily="18" charset="-34"/>
              </a:rPr>
              <a:t>ให้หน่วยงานของรัฐประกาศรายละเอียดค่าใช้จ่ายเกี่ยวกับการจัดซื้อจัดจ้าง ราคากลางและการคำนวณราคากลางในการจัดซื้อจัดจ้างที่มีวงเงิน     </a:t>
            </a:r>
            <a:r>
              <a:rPr lang="th-TH" sz="3600" b="1" dirty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เกินกว่าหนึ่งแสน </a:t>
            </a:r>
            <a:r>
              <a:rPr lang="th-TH" sz="3000" b="1" dirty="0">
                <a:latin typeface="AngsanaUPC" pitchFamily="18" charset="-34"/>
                <a:cs typeface="AngsanaUPC" pitchFamily="18" charset="-34"/>
              </a:rPr>
              <a:t>บาท ไม่ว่าจะเป็นการจัดซื้อจัดจ้างด้วยวิธีการใดๆ ก็ตาม </a:t>
            </a:r>
          </a:p>
          <a:p>
            <a:pPr algn="thaiDist" eaLnBrk="1" hangingPunct="1"/>
            <a:endParaRPr lang="th-TH" sz="3000" b="1" dirty="0">
              <a:latin typeface="AngsanaUPC" pitchFamily="18" charset="-34"/>
              <a:cs typeface="AngsanaUPC" pitchFamily="18" charset="-34"/>
            </a:endParaRPr>
          </a:p>
          <a:p>
            <a:pPr algn="thaiDist" eaLnBrk="1" hangingPunct="1">
              <a:buFont typeface="Wingdings" pitchFamily="2" charset="2"/>
              <a:buChar char="Ø"/>
            </a:pPr>
            <a:r>
              <a:rPr lang="th-TH" sz="3000" b="1" dirty="0">
                <a:solidFill>
                  <a:srgbClr val="411181"/>
                </a:solidFill>
                <a:latin typeface="AngsanaUPC" pitchFamily="18" charset="-34"/>
                <a:cs typeface="AngsanaUPC" pitchFamily="18" charset="-34"/>
              </a:rPr>
              <a:t>  ๒.  วิธีการประกาศ</a:t>
            </a:r>
            <a:endParaRPr lang="en-US" sz="3000" dirty="0">
              <a:solidFill>
                <a:srgbClr val="411181"/>
              </a:solidFill>
              <a:latin typeface="AngsanaUPC" pitchFamily="18" charset="-34"/>
              <a:cs typeface="AngsanaUPC" pitchFamily="18" charset="-34"/>
            </a:endParaRPr>
          </a:p>
          <a:p>
            <a:pPr algn="thaiDist" eaLnBrk="1" hangingPunct="1"/>
            <a:r>
              <a:rPr lang="th-TH" sz="3000" b="1" dirty="0">
                <a:latin typeface="AngsanaUPC" pitchFamily="18" charset="-34"/>
                <a:cs typeface="AngsanaUPC" pitchFamily="18" charset="-34"/>
              </a:rPr>
              <a:t>	ให้หน่วยงานของรัฐประกาศรายละเอียดข้อมูลราคากลางและการคำนวณราคากลางในการจัดซื้อจัดจ้างในระบบฐานข้อมูล (เว็บไซต์) ๒ แห่ง </a:t>
            </a:r>
            <a:r>
              <a:rPr lang="th-TH" sz="3000" b="1" dirty="0" smtClean="0">
                <a:latin typeface="AngsanaUPC" pitchFamily="18" charset="-34"/>
                <a:cs typeface="AngsanaUPC" pitchFamily="18" charset="-34"/>
              </a:rPr>
              <a:t>ดังนี้   </a:t>
            </a:r>
            <a:r>
              <a:rPr lang="th-TH" sz="3000" b="1" spc="-80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th-TH" sz="3000" b="1" spc="-80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๑)  ในระบบฐานข้อมูลอิเล็กทรอนิกส์ของกรมบัญชีกลาง (ระบบ </a:t>
            </a:r>
            <a:r>
              <a:rPr lang="en-US" sz="3000" b="1" spc="-80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e - GP)</a:t>
            </a:r>
            <a:r>
              <a:rPr lang="en-US" sz="3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000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    </a:t>
            </a:r>
          </a:p>
          <a:p>
            <a:pPr algn="thaiDist" eaLnBrk="1" hangingPunct="1"/>
            <a:r>
              <a:rPr lang="th-TH" sz="3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000" b="1" dirty="0" smtClean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         (</a:t>
            </a:r>
            <a:r>
              <a:rPr lang="th-TH" sz="30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๒) ในเว็บไซต์ของหน่วยงานของรัฐที่จัดซื้อจัดจ้าง หรือในกรณีที่หน่วยงานของรัฐไม่มีเว็บไซต์ของตนเอง ให้ประกาศหน้าเว็บไซต์ของหน่วยงานของรัฐที่เป็นต้นสังกัด</a:t>
            </a:r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algn="ctr" eaLnBrk="1" hangingPunct="1"/>
            <a:endParaRPr lang="en-US" sz="3000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r>
              <a:rPr lang="en-US" sz="3000" b="1" dirty="0">
                <a:latin typeface="AngsanaUPC" pitchFamily="18" charset="-34"/>
                <a:cs typeface="AngsanaUPC" pitchFamily="18" charset="-34"/>
              </a:rPr>
              <a:t> </a:t>
            </a:r>
          </a:p>
          <a:p>
            <a:pPr eaLnBrk="1" hangingPunct="1"/>
            <a:endParaRPr lang="en-US" sz="3000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th-TH" sz="3000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th-TH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th-TH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r>
              <a:rPr lang="th-TH" sz="3000" dirty="0">
                <a:latin typeface="AngsanaUPC" pitchFamily="18" charset="-34"/>
                <a:cs typeface="AngsanaUPC" pitchFamily="18" charset="-34"/>
              </a:rPr>
              <a:t> </a:t>
            </a:r>
            <a:endParaRPr lang="en-US" sz="3000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en-US" sz="3000" b="1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  <a:p>
            <a:pPr lvl="1" eaLnBrk="1" hangingPunct="1"/>
            <a:endParaRPr lang="en-US" sz="3000" b="1" dirty="0">
              <a:latin typeface="AngsanaUPC" pitchFamily="18" charset="-34"/>
              <a:cs typeface="AngsanaUPC" pitchFamily="18" charset="-34"/>
            </a:endParaRPr>
          </a:p>
          <a:p>
            <a:pPr eaLnBrk="1" hangingPunct="1"/>
            <a:endParaRPr lang="th-TH" sz="3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7828" name="Slide Number Placeholder 4"/>
          <p:cNvSpPr txBox="1">
            <a:spLocks/>
          </p:cNvSpPr>
          <p:nvPr/>
        </p:nvSpPr>
        <p:spPr bwMode="auto">
          <a:xfrm>
            <a:off x="8101013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2D61C5A-789D-4146-A897-63CF90F90148}" type="slidenum">
              <a:rPr lang="en-US" sz="2000" b="1">
                <a:latin typeface="TH SarabunIT๙" pitchFamily="34" charset="-34"/>
                <a:cs typeface="TH SarabunIT๙" pitchFamily="34" charset="-34"/>
              </a:rPr>
              <a:pPr algn="r" eaLnBrk="1" hangingPunct="1"/>
              <a:t>38</a:t>
            </a:fld>
            <a:endParaRPr lang="en-US" sz="2000" b="1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500063" y="160635"/>
            <a:ext cx="82296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kern="0" dirty="0">
                <a:solidFill>
                  <a:srgbClr val="0066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+mj-ea"/>
                <a:cs typeface="Angsana New" pitchFamily="18" charset="-34"/>
              </a:rPr>
              <a:t>เงื่อนไขการประกาศ</a:t>
            </a:r>
          </a:p>
        </p:txBody>
      </p:sp>
    </p:spTree>
    <p:extLst>
      <p:ext uri="{BB962C8B-B14F-4D97-AF65-F5344CB8AC3E}">
        <p14:creationId xmlns:p14="http://schemas.microsoft.com/office/powerpoint/2010/main" val="16169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687968" y="116632"/>
            <a:ext cx="555103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ผู้ที่เกี่ยวข้องในการจัดหาพัสดุ</a:t>
            </a:r>
            <a:endParaRPr lang="en-US" sz="4000" b="1" dirty="0">
              <a:solidFill>
                <a:schemeClr val="bg1"/>
              </a:solidFill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8600" y="1981200"/>
            <a:ext cx="2438400" cy="198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th-TH" sz="2800" b="1" dirty="0">
                <a:solidFill>
                  <a:srgbClr val="0000CC"/>
                </a:solidFill>
                <a:latin typeface="AngsanaUPC" pitchFamily="18" charset="-34"/>
                <a:cs typeface="AngsanaUPC" pitchFamily="18" charset="-34"/>
              </a:rPr>
              <a:t>- โดย</a:t>
            </a: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ตำแหน่ง      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en-US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-</a:t>
            </a: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โดยมอบหมาย</a:t>
            </a:r>
            <a:endParaRPr lang="th-TH" sz="28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685800" y="1066800"/>
            <a:ext cx="1752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เจ้าหน้าที่</a:t>
            </a:r>
          </a:p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(พัสดุ) </a:t>
            </a:r>
            <a:endParaRPr lang="th-TH" sz="28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15816" y="2011180"/>
            <a:ext cx="2736304" cy="1905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-</a:t>
            </a:r>
            <a:r>
              <a:rPr lang="th-TH" sz="2800" b="1" dirty="0">
                <a:solidFill>
                  <a:srgbClr val="CC33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โดยตำแหน่ง </a:t>
            </a:r>
          </a:p>
          <a:p>
            <a:pPr>
              <a:lnSpc>
                <a:spcPct val="90000"/>
              </a:lnSpc>
              <a:defRPr/>
            </a:pPr>
            <a:r>
              <a:rPr lang="th-TH" sz="2800" b="1" dirty="0">
                <a:solidFill>
                  <a:srgbClr val="0000FF"/>
                </a:solidFill>
                <a:latin typeface="AngsanaUPC" pitchFamily="18" charset="-34"/>
                <a:cs typeface="AngsanaUPC" pitchFamily="18" charset="-34"/>
              </a:rPr>
              <a:t> - โดยการมอบหมาย</a:t>
            </a:r>
            <a:endParaRPr lang="th-TH" sz="28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200400" y="1050560"/>
            <a:ext cx="2133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หน.</a:t>
            </a:r>
            <a:r>
              <a:rPr lang="th-TH" sz="28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เจ้าหน้าที่</a:t>
            </a:r>
          </a:p>
          <a:p>
            <a:pPr algn="ctr">
              <a:defRPr/>
            </a:pPr>
            <a:r>
              <a:rPr lang="th-TH" sz="28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(</a:t>
            </a: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พัสดุ)</a:t>
            </a:r>
            <a:endParaRPr lang="th-TH" sz="28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845540" y="1981200"/>
            <a:ext cx="2841260" cy="198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buClr>
                <a:srgbClr val="C00000"/>
              </a:buClr>
              <a:buFontTx/>
              <a:buChar char="-"/>
              <a:defRPr/>
            </a:pPr>
            <a:r>
              <a:rPr lang="th-TH" sz="2600" b="1" dirty="0">
                <a:solidFill>
                  <a:srgbClr val="3D34F6"/>
                </a:solidFill>
                <a:latin typeface="Angsana New" pitchFamily="18" charset="-34"/>
              </a:rPr>
              <a:t> หัวหน้าหน่วยงานตามความหมายแห่งระเบียบนี้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Tx/>
              <a:buChar char="-"/>
              <a:defRPr/>
            </a:pPr>
            <a:r>
              <a:rPr lang="th-TH" sz="2600" b="1" dirty="0">
                <a:solidFill>
                  <a:srgbClr val="3D34F6"/>
                </a:solidFill>
                <a:latin typeface="Angsana New" pitchFamily="18" charset="-34"/>
              </a:rPr>
              <a:t> อื่นๆ ผู้บริหารสูงสุดของหน่วยงานของรัฐนั้น </a:t>
            </a:r>
            <a:endParaRPr lang="th-TH" sz="2600" dirty="0">
              <a:solidFill>
                <a:srgbClr val="3D34F6"/>
              </a:solidFill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5845540" y="1066800"/>
            <a:ext cx="284126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หัวหน้าหน่วยงาน</a:t>
            </a:r>
          </a:p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ของรัฐ</a:t>
            </a:r>
            <a:endParaRPr lang="th-TH" sz="28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988040" y="3962400"/>
            <a:ext cx="5715000" cy="1482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Below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th-TH" sz="3200" b="1" dirty="0">
                <a:solidFill>
                  <a:srgbClr val="0000FF"/>
                </a:solidFill>
                <a:latin typeface="Angsana New" pitchFamily="18" charset="-34"/>
              </a:rPr>
              <a:t> 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th-TH" sz="3200" b="1" dirty="0">
                <a:solidFill>
                  <a:srgbClr val="0000FF"/>
                </a:solidFill>
                <a:latin typeface="Angsana New" pitchFamily="18" charset="-34"/>
              </a:rPr>
              <a:t> -  หัวหน้าหน่วยงานของรัฐ</a:t>
            </a:r>
          </a:p>
          <a:p>
            <a:pPr>
              <a:lnSpc>
                <a:spcPct val="90000"/>
              </a:lnSpc>
              <a:defRPr/>
            </a:pPr>
            <a:r>
              <a:rPr lang="th-TH" sz="3200" b="1" dirty="0">
                <a:solidFill>
                  <a:srgbClr val="0000FF"/>
                </a:solidFill>
                <a:latin typeface="Angsana New" pitchFamily="18" charset="-34"/>
              </a:rPr>
              <a:t> -  ผู้มีอำนาจเหนือขึ้นไปหนึ่งชั้น</a:t>
            </a:r>
          </a:p>
          <a:p>
            <a:pPr>
              <a:lnSpc>
                <a:spcPct val="90000"/>
              </a:lnSpc>
              <a:defRPr/>
            </a:pPr>
            <a:endParaRPr lang="th-TH" sz="3200" dirty="0"/>
          </a:p>
        </p:txBody>
      </p:sp>
      <p:sp>
        <p:nvSpPr>
          <p:cNvPr id="12" name="สี่เหลี่ยมมุมมน 11"/>
          <p:cNvSpPr/>
          <p:nvPr/>
        </p:nvSpPr>
        <p:spPr>
          <a:xfrm>
            <a:off x="342900" y="4201368"/>
            <a:ext cx="2438400" cy="100488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28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ผู้มีอำนาจอนุมัติสั่งซื้อสั่งจ้าง</a:t>
            </a:r>
            <a:endParaRPr lang="th-TH" sz="28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3" name="สี่เหลี่ยมมุมมน 12"/>
          <p:cNvSpPr/>
          <p:nvPr/>
        </p:nvSpPr>
        <p:spPr>
          <a:xfrm>
            <a:off x="666421" y="5599692"/>
            <a:ext cx="7848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คณะกรรมการจัดซื้อจัดจ้าง  คณะกรรมการตรวจรับพัสดุ  ผู้ควบคุมงาน</a:t>
            </a:r>
            <a:endParaRPr lang="th-TH" sz="30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72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450850" y="1166813"/>
            <a:ext cx="8497888" cy="15414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th-TH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พระราชบัญญัติ</a:t>
            </a:r>
          </a:p>
          <a:p>
            <a:pPr algn="ctr">
              <a:defRPr/>
            </a:pPr>
            <a:r>
              <a:rPr lang="th-T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การจัดซื้อจัดจ้างและการบริหารพัสดุภาครัฐ </a:t>
            </a:r>
            <a:r>
              <a:rPr lang="th-TH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พ.ศ. 2560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เริ่มใช้บังคับวันที่ 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23 </a:t>
            </a:r>
            <a:r>
              <a:rPr lang="th-TH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สิงหาคม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2560</a:t>
            </a:r>
          </a:p>
          <a:p>
            <a:pPr algn="ctr">
              <a:defRPr/>
            </a:pPr>
            <a:endParaRPr lang="th-TH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493713" y="2852738"/>
            <a:ext cx="8472487" cy="687387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กฎหมายรอง 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(กฎหมาย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ลูก)  จำนวน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19 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 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450850" y="3846513"/>
            <a:ext cx="2835275" cy="97948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กฎกระทรวง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ฉบับ)</a:t>
            </a: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3478213" y="3846512"/>
            <a:ext cx="2533650" cy="1567657"/>
          </a:xfrm>
          <a:prstGeom prst="roundRect">
            <a:avLst>
              <a:gd name="adj" fmla="val 16667"/>
            </a:avLst>
          </a:prstGeom>
          <a:solidFill>
            <a:srgbClr val="9FAB0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ระเบียบกระทรวง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การคลังฯ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ฉบับ)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>
              <a:defRPr/>
            </a:pPr>
            <a:endParaRPr kumimoji="1" lang="th-TH" altLang="ko-KR" sz="2800" b="1" dirty="0">
              <a:solidFill>
                <a:schemeClr val="bg1"/>
              </a:solidFill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6248400" y="3846513"/>
            <a:ext cx="2700338" cy="990600"/>
          </a:xfrm>
          <a:prstGeom prst="roundRect">
            <a:avLst>
              <a:gd name="adj" fmla="val 1271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ประกาศ คณะ กก. 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11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ฉบับ)</a:t>
            </a: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2019300" y="160338"/>
            <a:ext cx="5453063" cy="792162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กฎหมายหลัก</a:t>
            </a:r>
          </a:p>
        </p:txBody>
      </p:sp>
      <p:sp>
        <p:nvSpPr>
          <p:cNvPr id="3" name="ลูกศรลง 2"/>
          <p:cNvSpPr/>
          <p:nvPr/>
        </p:nvSpPr>
        <p:spPr>
          <a:xfrm>
            <a:off x="4429125" y="846138"/>
            <a:ext cx="601663" cy="29686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4586" name="AutoShape 2"/>
          <p:cNvSpPr>
            <a:spLocks noChangeArrowheads="1"/>
          </p:cNvSpPr>
          <p:nvPr/>
        </p:nvSpPr>
        <p:spPr bwMode="auto">
          <a:xfrm>
            <a:off x="450850" y="5562601"/>
            <a:ext cx="5595938" cy="1121018"/>
          </a:xfrm>
          <a:prstGeom prst="roundRect">
            <a:avLst>
              <a:gd name="adj" fmla="val 2891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th-TH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มีผลใช้</a:t>
            </a:r>
            <a:r>
              <a:rPr lang="th-TH" sz="3400" b="1" dirty="0" smtClean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บังคับ ตั้งแต่</a:t>
            </a:r>
            <a:endParaRPr lang="th-TH" sz="3400" b="1" dirty="0">
              <a:solidFill>
                <a:srgbClr val="0C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algn="ctr">
              <a:defRPr/>
            </a:pPr>
            <a:r>
              <a:rPr lang="th-TH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วันที่ </a:t>
            </a:r>
            <a:r>
              <a:rPr lang="en-US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24 </a:t>
            </a:r>
            <a:r>
              <a:rPr lang="th-TH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สิงหาคม </a:t>
            </a:r>
            <a:r>
              <a:rPr lang="en-US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2560 </a:t>
            </a:r>
            <a:r>
              <a:rPr lang="th-TH" sz="3400" b="1" dirty="0">
                <a:solidFill>
                  <a:srgbClr val="0C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เป็นต้นไป</a:t>
            </a:r>
          </a:p>
        </p:txBody>
      </p:sp>
      <p:sp>
        <p:nvSpPr>
          <p:cNvPr id="23" name="ลูกศรลง 22"/>
          <p:cNvSpPr/>
          <p:nvPr/>
        </p:nvSpPr>
        <p:spPr>
          <a:xfrm>
            <a:off x="4445000" y="5414170"/>
            <a:ext cx="601663" cy="29686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4" name="ลูกศรลง 23"/>
          <p:cNvSpPr/>
          <p:nvPr/>
        </p:nvSpPr>
        <p:spPr>
          <a:xfrm>
            <a:off x="7288213" y="3540125"/>
            <a:ext cx="601662" cy="29686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5" name="ลูกศรลง 24"/>
          <p:cNvSpPr/>
          <p:nvPr/>
        </p:nvSpPr>
        <p:spPr>
          <a:xfrm>
            <a:off x="4445000" y="3549650"/>
            <a:ext cx="601663" cy="29686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6" name="ลูกศรลง 25"/>
          <p:cNvSpPr/>
          <p:nvPr/>
        </p:nvSpPr>
        <p:spPr>
          <a:xfrm>
            <a:off x="1566863" y="3549650"/>
            <a:ext cx="603250" cy="29686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7" name="ลูกศรลง 26"/>
          <p:cNvSpPr/>
          <p:nvPr/>
        </p:nvSpPr>
        <p:spPr>
          <a:xfrm>
            <a:off x="1534259" y="4936332"/>
            <a:ext cx="601662" cy="29686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568" name="AutoShape 4"/>
          <p:cNvSpPr>
            <a:spLocks noChangeArrowheads="1"/>
          </p:cNvSpPr>
          <p:nvPr/>
        </p:nvSpPr>
        <p:spPr bwMode="auto">
          <a:xfrm>
            <a:off x="6238875" y="5562601"/>
            <a:ext cx="2709863" cy="1179512"/>
          </a:xfrm>
          <a:prstGeom prst="roundRect">
            <a:avLst>
              <a:gd name="adj" fmla="val 11685"/>
            </a:avLst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th-TH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  <a:p>
            <a:pPr algn="ctr"/>
            <a:r>
              <a:rPr lang="th-TH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อยู่</a:t>
            </a: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ระหว่างการจัดทำ </a:t>
            </a:r>
          </a:p>
          <a:p>
            <a:pPr algn="ctr"/>
            <a:endParaRPr lang="th-TH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9" name="ลูกศรลง 28"/>
          <p:cNvSpPr/>
          <p:nvPr/>
        </p:nvSpPr>
        <p:spPr>
          <a:xfrm>
            <a:off x="7288213" y="4819650"/>
            <a:ext cx="601662" cy="29686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7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371195" y="188640"/>
            <a:ext cx="8022833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th-TH" sz="4800" b="1" dirty="0">
                <a:ln w="11430"/>
                <a:solidFill>
                  <a:srgbClr val="E200A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“เจ้าหน้าที่”  หมายความว่า (ตาม พ.ร.บ.)</a:t>
            </a:r>
          </a:p>
        </p:txBody>
      </p:sp>
      <p:pic>
        <p:nvPicPr>
          <p:cNvPr id="26628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08713"/>
            <a:ext cx="11906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11413" y="1624013"/>
            <a:ext cx="6192837" cy="1733550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ผู้มีหน้าที่เกี่ยวกับการจัดซื้อจัดจ้างหรือการบริหารพัสดุ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1413" y="3716338"/>
            <a:ext cx="6192837" cy="2736850"/>
          </a:xfrm>
          <a:prstGeom prst="roundRect">
            <a:avLst/>
          </a:prstGeom>
          <a:gradFill flip="none" rotWithShape="1">
            <a:gsLst>
              <a:gs pos="0">
                <a:srgbClr val="9966FF">
                  <a:shade val="30000"/>
                  <a:satMod val="115000"/>
                </a:srgbClr>
              </a:gs>
              <a:gs pos="50000">
                <a:srgbClr val="9966FF">
                  <a:shade val="67500"/>
                  <a:satMod val="115000"/>
                </a:srgbClr>
              </a:gs>
              <a:gs pos="100000">
                <a:srgbClr val="99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ู้ที่ได้รับมอบหมายจากผู้มีอำนาจให้ปฏิบัติหน้าที่เกี่ยวกับการจัดซื้อจัดจ้างหรือการบริหารพัสดุของหน่วยงานของรัฐ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6631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89588"/>
            <a:ext cx="19605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มุมมน 5"/>
          <p:cNvSpPr/>
          <p:nvPr/>
        </p:nvSpPr>
        <p:spPr>
          <a:xfrm>
            <a:off x="107504" y="2071700"/>
            <a:ext cx="211264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โดยตำแหน่ง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12" name="สี่เหลี่ยมมุมมน 5"/>
          <p:cNvSpPr/>
          <p:nvPr/>
        </p:nvSpPr>
        <p:spPr>
          <a:xfrm>
            <a:off x="107504" y="4509120"/>
            <a:ext cx="2112639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โดยมอบหมาย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665163" y="3284538"/>
            <a:ext cx="1685925" cy="915987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หรือ</a:t>
            </a:r>
          </a:p>
        </p:txBody>
      </p:sp>
    </p:spTree>
    <p:extLst>
      <p:ext uri="{BB962C8B-B14F-4D97-AF65-F5344CB8AC3E}">
        <p14:creationId xmlns:p14="http://schemas.microsoft.com/office/powerpoint/2010/main" val="28881783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สี่เหลี่ยมผืนผ้า 38"/>
          <p:cNvSpPr/>
          <p:nvPr/>
        </p:nvSpPr>
        <p:spPr>
          <a:xfrm>
            <a:off x="365590" y="260648"/>
            <a:ext cx="838947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th-TH" sz="4400" b="1" dirty="0">
                <a:ln w="11430"/>
                <a:solidFill>
                  <a:srgbClr val="E200A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“หัวหน้าเจ้าหน้าที่” หมายความว่า (ตามระเบียบ) </a:t>
            </a:r>
          </a:p>
        </p:txBody>
      </p:sp>
      <p:pic>
        <p:nvPicPr>
          <p:cNvPr id="27652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08713"/>
            <a:ext cx="11906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346325" y="1341438"/>
            <a:ext cx="6546850" cy="2592387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ู้ดำรงตำแหน่งหัวหน้าสายงานซึ่งปฏิบัติงานเกี่ยวกับการจัดซื้อจัดจ้างหรือการบริหารพัสดุของหน่วยงาน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1413" y="4149725"/>
            <a:ext cx="6343650" cy="2303463"/>
          </a:xfrm>
          <a:prstGeom prst="roundRect">
            <a:avLst/>
          </a:prstGeom>
          <a:gradFill flip="none" rotWithShape="1">
            <a:gsLst>
              <a:gs pos="0">
                <a:srgbClr val="9966FF">
                  <a:shade val="30000"/>
                  <a:satMod val="115000"/>
                </a:srgbClr>
              </a:gs>
              <a:gs pos="50000">
                <a:srgbClr val="9966FF">
                  <a:shade val="67500"/>
                  <a:satMod val="115000"/>
                </a:srgbClr>
              </a:gs>
              <a:gs pos="100000">
                <a:srgbClr val="99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ผู้ที่ได้รับมอบหมายจากหัวหน้าหน่วยงานของรัฐ ให้เป็นหัวหน้าเจ้าหน้าที่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27655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89588"/>
            <a:ext cx="19605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มุมมน 5"/>
          <p:cNvSpPr/>
          <p:nvPr/>
        </p:nvSpPr>
        <p:spPr>
          <a:xfrm>
            <a:off x="146195" y="4751388"/>
            <a:ext cx="2103884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โดยมอบหมาย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13" name="สี่เหลี่ยมมุมมน 5"/>
          <p:cNvSpPr/>
          <p:nvPr/>
        </p:nvSpPr>
        <p:spPr>
          <a:xfrm>
            <a:off x="107504" y="2217812"/>
            <a:ext cx="2107914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โดยตำแหน่ง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684213" y="3557588"/>
            <a:ext cx="1687512" cy="915987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หรือ</a:t>
            </a:r>
          </a:p>
        </p:txBody>
      </p:sp>
    </p:spTree>
    <p:extLst>
      <p:ext uri="{BB962C8B-B14F-4D97-AF65-F5344CB8AC3E}">
        <p14:creationId xmlns:p14="http://schemas.microsoft.com/office/powerpoint/2010/main" val="11304105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en-US" sz="59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ขั้นตอนการซื้อหรือจ้าง </a:t>
            </a:r>
          </a:p>
        </p:txBody>
      </p:sp>
      <p:sp>
        <p:nvSpPr>
          <p:cNvPr id="43011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2C1681F1-0978-400D-8D6A-09FA83D3B845}" type="slidenum">
              <a:rPr lang="en-US" altLang="th-TH" sz="1200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pPr eaLnBrk="1" hangingPunct="1"/>
              <a:t>42</a:t>
            </a:fld>
            <a:endParaRPr lang="th-TH" altLang="th-TH" sz="1200" smtClean="0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954213"/>
            <a:ext cx="8640762" cy="4813300"/>
            <a:chOff x="288" y="916"/>
            <a:chExt cx="5283" cy="3236"/>
          </a:xfrm>
        </p:grpSpPr>
        <p:grpSp>
          <p:nvGrpSpPr>
            <p:cNvPr id="43022" name="Group 4"/>
            <p:cNvGrpSpPr>
              <a:grpSpLocks/>
            </p:cNvGrpSpPr>
            <p:nvPr/>
          </p:nvGrpSpPr>
          <p:grpSpPr bwMode="auto">
            <a:xfrm>
              <a:off x="288" y="3528"/>
              <a:ext cx="5126" cy="624"/>
              <a:chOff x="288" y="3528"/>
              <a:chExt cx="5126" cy="624"/>
            </a:xfrm>
          </p:grpSpPr>
          <p:sp>
            <p:nvSpPr>
              <p:cNvPr id="69658" name="AutoShape 5"/>
              <p:cNvSpPr>
                <a:spLocks noChangeArrowheads="1"/>
              </p:cNvSpPr>
              <p:nvPr/>
            </p:nvSpPr>
            <p:spPr bwMode="auto">
              <a:xfrm>
                <a:off x="288" y="3672"/>
                <a:ext cx="2016" cy="48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solidFill>
                      <a:srgbClr val="FFFFFF"/>
                    </a:solidFill>
                    <a:latin typeface="AngsanaUPC" pitchFamily="18" charset="-34"/>
                    <a:cs typeface="AngsanaUPC" pitchFamily="18" charset="-34"/>
                  </a:rPr>
                  <a:t>6. การตรวจรับพัสดุ</a:t>
                </a:r>
              </a:p>
            </p:txBody>
          </p:sp>
          <p:sp>
            <p:nvSpPr>
              <p:cNvPr id="69659" name="AutoShape 6"/>
              <p:cNvSpPr>
                <a:spLocks noChangeArrowheads="1"/>
              </p:cNvSpPr>
              <p:nvPr/>
            </p:nvSpPr>
            <p:spPr bwMode="auto">
              <a:xfrm>
                <a:off x="3201" y="3564"/>
                <a:ext cx="2213" cy="410"/>
              </a:xfrm>
              <a:prstGeom prst="wedgeRoundRectCallout">
                <a:avLst>
                  <a:gd name="adj1" fmla="val -88642"/>
                  <a:gd name="adj2" fmla="val 35023"/>
                  <a:gd name="adj3" fmla="val 16667"/>
                </a:avLst>
              </a:prstGeom>
              <a:solidFill>
                <a:srgbClr val="FF6600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Char char="•"/>
                  <a:defRPr/>
                </a:pPr>
                <a:endParaRPr lang="th-TH" altLang="th-TH" sz="3200" b="1" smtClean="0">
                  <a:solidFill>
                    <a:srgbClr val="FFFF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3071" name="Rectangle 7"/>
              <p:cNvSpPr>
                <a:spLocks noChangeArrowheads="1"/>
              </p:cNvSpPr>
              <p:nvPr/>
            </p:nvSpPr>
            <p:spPr bwMode="auto">
              <a:xfrm>
                <a:off x="3330" y="3528"/>
                <a:ext cx="198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th-TH" altLang="th-TH" sz="3200" b="1">
                    <a:latin typeface="AngsanaUPC" pitchFamily="18" charset="-34"/>
                    <a:cs typeface="AngsanaUPC" pitchFamily="18" charset="-34"/>
                  </a:rPr>
                  <a:t>คณะกรรมการตรวจรับพัสดุ</a:t>
                </a:r>
              </a:p>
            </p:txBody>
          </p:sp>
        </p:grpSp>
        <p:grpSp>
          <p:nvGrpSpPr>
            <p:cNvPr id="43023" name="Group 8"/>
            <p:cNvGrpSpPr>
              <a:grpSpLocks/>
            </p:cNvGrpSpPr>
            <p:nvPr/>
          </p:nvGrpSpPr>
          <p:grpSpPr bwMode="auto">
            <a:xfrm>
              <a:off x="288" y="916"/>
              <a:ext cx="2016" cy="632"/>
              <a:chOff x="288" y="916"/>
              <a:chExt cx="2016" cy="632"/>
            </a:xfrm>
          </p:grpSpPr>
          <p:sp>
            <p:nvSpPr>
              <p:cNvPr id="69656" name="AutoShape 9"/>
              <p:cNvSpPr>
                <a:spLocks noChangeArrowheads="1"/>
              </p:cNvSpPr>
              <p:nvPr/>
            </p:nvSpPr>
            <p:spPr bwMode="auto">
              <a:xfrm>
                <a:off x="288" y="916"/>
                <a:ext cx="2016" cy="4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solidFill>
                      <a:srgbClr val="000000"/>
                    </a:solidFill>
                    <a:latin typeface="AngsanaUPC" pitchFamily="18" charset="-34"/>
                    <a:cs typeface="AngsanaUPC" pitchFamily="18" charset="-34"/>
                  </a:rPr>
                  <a:t>2. ทำรายงานขอซื้อ/จ้าง</a:t>
                </a:r>
              </a:p>
            </p:txBody>
          </p:sp>
          <p:sp>
            <p:nvSpPr>
              <p:cNvPr id="69657" name="AutoShape 10"/>
              <p:cNvSpPr>
                <a:spLocks noChangeArrowheads="1"/>
              </p:cNvSpPr>
              <p:nvPr/>
            </p:nvSpPr>
            <p:spPr bwMode="auto">
              <a:xfrm>
                <a:off x="1156" y="1332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smtClean="0">
                  <a:solidFill>
                    <a:srgbClr val="0000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3024" name="Group 11"/>
            <p:cNvGrpSpPr>
              <a:grpSpLocks/>
            </p:cNvGrpSpPr>
            <p:nvPr/>
          </p:nvGrpSpPr>
          <p:grpSpPr bwMode="auto">
            <a:xfrm>
              <a:off x="288" y="1087"/>
              <a:ext cx="5283" cy="1181"/>
              <a:chOff x="288" y="1087"/>
              <a:chExt cx="5283" cy="1181"/>
            </a:xfrm>
          </p:grpSpPr>
          <p:grpSp>
            <p:nvGrpSpPr>
              <p:cNvPr id="43049" name="Group 12"/>
              <p:cNvGrpSpPr>
                <a:grpSpLocks/>
              </p:cNvGrpSpPr>
              <p:nvPr/>
            </p:nvGrpSpPr>
            <p:grpSpPr bwMode="auto">
              <a:xfrm>
                <a:off x="288" y="1087"/>
                <a:ext cx="5283" cy="941"/>
                <a:chOff x="288" y="1087"/>
                <a:chExt cx="5283" cy="941"/>
              </a:xfrm>
            </p:grpSpPr>
            <p:sp>
              <p:nvSpPr>
                <p:cNvPr id="69654" name="AutoShape 13"/>
                <p:cNvSpPr>
                  <a:spLocks noChangeArrowheads="1"/>
                </p:cNvSpPr>
                <p:nvPr/>
              </p:nvSpPr>
              <p:spPr bwMode="auto">
                <a:xfrm>
                  <a:off x="288" y="154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 smtClean="0">
                      <a:solidFill>
                        <a:srgbClr val="333333"/>
                      </a:solidFill>
                      <a:latin typeface="AngsanaUPC" pitchFamily="18" charset="-34"/>
                      <a:cs typeface="AngsanaUPC" pitchFamily="18" charset="-34"/>
                    </a:rPr>
                    <a:t>3. ดำเนินการจัดหา</a:t>
                  </a:r>
                </a:p>
              </p:txBody>
            </p:sp>
            <p:sp>
              <p:nvSpPr>
                <p:cNvPr id="445454" name="AutoShape 14"/>
                <p:cNvSpPr>
                  <a:spLocks noChangeArrowheads="1"/>
                </p:cNvSpPr>
                <p:nvPr/>
              </p:nvSpPr>
              <p:spPr bwMode="auto">
                <a:xfrm>
                  <a:off x="2513" y="1087"/>
                  <a:ext cx="3058" cy="664"/>
                </a:xfrm>
                <a:prstGeom prst="wedgeRoundRectCallout">
                  <a:avLst>
                    <a:gd name="adj1" fmla="val -62242"/>
                    <a:gd name="adj2" fmla="val 32321"/>
                    <a:gd name="adj3" fmla="val 16667"/>
                  </a:avLst>
                </a:prstGeom>
                <a:solidFill>
                  <a:srgbClr val="99CC00">
                    <a:alpha val="5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b="1" dirty="0" smtClean="0">
                      <a:latin typeface="AngsanaUPC" pitchFamily="18" charset="-34"/>
                      <a:cs typeface="AngsanaUPC" pitchFamily="18" charset="-34"/>
                    </a:rPr>
                    <a:t>วิธีจัดซื้อจัดจ้างทั่วไป 3 วิธี  </a:t>
                  </a:r>
                  <a:br>
                    <a:rPr lang="th-TH" altLang="th-TH" b="1" dirty="0" smtClean="0">
                      <a:latin typeface="AngsanaUPC" pitchFamily="18" charset="-34"/>
                      <a:cs typeface="AngsanaUPC" pitchFamily="18" charset="-34"/>
                    </a:rPr>
                  </a:br>
                  <a:r>
                    <a:rPr lang="th-TH" altLang="th-TH" sz="2400" b="1" dirty="0" smtClean="0">
                      <a:latin typeface="AngsanaUPC" pitchFamily="18" charset="-34"/>
                      <a:cs typeface="AngsanaUPC" pitchFamily="18" charset="-34"/>
                    </a:rPr>
                    <a:t>(วิธีประกาศเชิญชวน วิธีคัดเลือก วิธีเฉพาะเจาะจง)</a:t>
                  </a:r>
                </a:p>
              </p:txBody>
            </p:sp>
          </p:grpSp>
          <p:sp>
            <p:nvSpPr>
              <p:cNvPr id="69653" name="AutoShape 15"/>
              <p:cNvSpPr>
                <a:spLocks noChangeArrowheads="1"/>
              </p:cNvSpPr>
              <p:nvPr/>
            </p:nvSpPr>
            <p:spPr bwMode="auto">
              <a:xfrm>
                <a:off x="1156" y="2036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smtClean="0">
                  <a:solidFill>
                    <a:srgbClr val="0000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3025" name="Group 16"/>
            <p:cNvGrpSpPr>
              <a:grpSpLocks/>
            </p:cNvGrpSpPr>
            <p:nvPr/>
          </p:nvGrpSpPr>
          <p:grpSpPr bwMode="auto">
            <a:xfrm>
              <a:off x="288" y="1884"/>
              <a:ext cx="5186" cy="1096"/>
              <a:chOff x="288" y="1884"/>
              <a:chExt cx="5186" cy="1096"/>
            </a:xfrm>
          </p:grpSpPr>
          <p:grpSp>
            <p:nvGrpSpPr>
              <p:cNvPr id="43038" name="Group 17"/>
              <p:cNvGrpSpPr>
                <a:grpSpLocks/>
              </p:cNvGrpSpPr>
              <p:nvPr/>
            </p:nvGrpSpPr>
            <p:grpSpPr bwMode="auto">
              <a:xfrm>
                <a:off x="288" y="1884"/>
                <a:ext cx="5186" cy="889"/>
                <a:chOff x="288" y="1884"/>
                <a:chExt cx="5186" cy="889"/>
              </a:xfrm>
            </p:grpSpPr>
            <p:sp>
              <p:nvSpPr>
                <p:cNvPr id="69649" name="AutoShape 18"/>
                <p:cNvSpPr>
                  <a:spLocks noChangeArrowheads="1"/>
                </p:cNvSpPr>
                <p:nvPr/>
              </p:nvSpPr>
              <p:spPr bwMode="auto">
                <a:xfrm>
                  <a:off x="288" y="226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 smtClean="0">
                      <a:solidFill>
                        <a:srgbClr val="292929"/>
                      </a:solidFill>
                      <a:latin typeface="AngsanaUPC" pitchFamily="18" charset="-34"/>
                      <a:cs typeface="AngsanaUPC" pitchFamily="18" charset="-34"/>
                    </a:rPr>
                    <a:t>4. ขออนุมัติสั่งซื้อ/จ้าง</a:t>
                  </a:r>
                </a:p>
              </p:txBody>
            </p:sp>
            <p:sp>
              <p:nvSpPr>
                <p:cNvPr id="445459" name="AutoShape 19"/>
                <p:cNvSpPr>
                  <a:spLocks noChangeArrowheads="1"/>
                </p:cNvSpPr>
                <p:nvPr/>
              </p:nvSpPr>
              <p:spPr bwMode="auto">
                <a:xfrm>
                  <a:off x="3185" y="1884"/>
                  <a:ext cx="2289" cy="889"/>
                </a:xfrm>
                <a:prstGeom prst="wedgeRoundRectCallout">
                  <a:avLst>
                    <a:gd name="adj1" fmla="val -88701"/>
                    <a:gd name="adj2" fmla="val 7910"/>
                    <a:gd name="adj3" fmla="val 16667"/>
                  </a:avLst>
                </a:prstGeom>
                <a:solidFill>
                  <a:srgbClr val="FF99CC">
                    <a:alpha val="5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 smtClean="0">
                    <a:solidFill>
                      <a:srgbClr val="FFFF00"/>
                    </a:solidFill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sp>
              <p:nvSpPr>
                <p:cNvPr id="43048" name="Rectangle 20"/>
                <p:cNvSpPr>
                  <a:spLocks noChangeArrowheads="1"/>
                </p:cNvSpPr>
                <p:nvPr/>
              </p:nvSpPr>
              <p:spPr bwMode="auto">
                <a:xfrm>
                  <a:off x="3303" y="1954"/>
                  <a:ext cx="2096" cy="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th-TH" altLang="th-TH" b="1">
                      <a:latin typeface="AngsanaUPC" pitchFamily="18" charset="-34"/>
                      <a:cs typeface="AngsanaUPC" pitchFamily="18" charset="-34"/>
                    </a:rPr>
                    <a:t>ผู้มีอำนาจอนุมัติสั่งซื้อหรือสั่งจ้าง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th-TH" altLang="th-TH" sz="2400" b="1">
                      <a:latin typeface="AngsanaUPC" pitchFamily="18" charset="-34"/>
                      <a:cs typeface="AngsanaUPC" pitchFamily="18" charset="-34"/>
                    </a:rPr>
                    <a:t>        (1) หัวหน้าหน่วยงานของรัฐ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th-TH" altLang="th-TH" sz="2400" b="1">
                      <a:latin typeface="AngsanaUPC" pitchFamily="18" charset="-34"/>
                      <a:cs typeface="AngsanaUPC" pitchFamily="18" charset="-34"/>
                    </a:rPr>
                    <a:t>        (2) ผู้มีอำนาจเหนือขึ้นไปหนึ่งชั้น</a:t>
                  </a:r>
                </a:p>
              </p:txBody>
            </p:sp>
          </p:grpSp>
          <p:sp>
            <p:nvSpPr>
              <p:cNvPr id="69648" name="AutoShape 21"/>
              <p:cNvSpPr>
                <a:spLocks noChangeArrowheads="1"/>
              </p:cNvSpPr>
              <p:nvPr/>
            </p:nvSpPr>
            <p:spPr bwMode="auto">
              <a:xfrm>
                <a:off x="1164" y="2748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smtClean="0">
                  <a:solidFill>
                    <a:srgbClr val="0000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3026" name="Group 22"/>
            <p:cNvGrpSpPr>
              <a:grpSpLocks/>
            </p:cNvGrpSpPr>
            <p:nvPr/>
          </p:nvGrpSpPr>
          <p:grpSpPr bwMode="auto">
            <a:xfrm>
              <a:off x="288" y="2925"/>
              <a:ext cx="5114" cy="747"/>
              <a:chOff x="288" y="2925"/>
              <a:chExt cx="5114" cy="747"/>
            </a:xfrm>
          </p:grpSpPr>
          <p:grpSp>
            <p:nvGrpSpPr>
              <p:cNvPr id="43027" name="Group 23"/>
              <p:cNvGrpSpPr>
                <a:grpSpLocks/>
              </p:cNvGrpSpPr>
              <p:nvPr/>
            </p:nvGrpSpPr>
            <p:grpSpPr bwMode="auto">
              <a:xfrm>
                <a:off x="288" y="2925"/>
                <a:ext cx="5114" cy="531"/>
                <a:chOff x="288" y="2925"/>
                <a:chExt cx="5114" cy="531"/>
              </a:xfrm>
            </p:grpSpPr>
            <p:sp>
              <p:nvSpPr>
                <p:cNvPr id="69644" name="AutoShape 2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 smtClean="0">
                      <a:solidFill>
                        <a:srgbClr val="FFFFFF"/>
                      </a:solidFill>
                      <a:latin typeface="AngsanaUPC" pitchFamily="18" charset="-34"/>
                      <a:cs typeface="AngsanaUPC" pitchFamily="18" charset="-34"/>
                    </a:rPr>
                    <a:t>5. การทำสัญญา</a:t>
                  </a:r>
                </a:p>
              </p:txBody>
            </p:sp>
            <p:sp>
              <p:nvSpPr>
                <p:cNvPr id="69645" name="AutoShape 25"/>
                <p:cNvSpPr>
                  <a:spLocks noChangeArrowheads="1"/>
                </p:cNvSpPr>
                <p:nvPr/>
              </p:nvSpPr>
              <p:spPr bwMode="auto">
                <a:xfrm>
                  <a:off x="3185" y="2925"/>
                  <a:ext cx="2217" cy="492"/>
                </a:xfrm>
                <a:prstGeom prst="wedgeRoundRectCallout">
                  <a:avLst>
                    <a:gd name="adj1" fmla="val -93991"/>
                    <a:gd name="adj2" fmla="val 2130"/>
                    <a:gd name="adj3" fmla="val 16667"/>
                  </a:avLst>
                </a:prstGeom>
                <a:solidFill>
                  <a:srgbClr val="3366FF">
                    <a:alpha val="5294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 smtClean="0">
                    <a:latin typeface="AngsanaUPC" pitchFamily="18" charset="-34"/>
                    <a:cs typeface="AngsanaUPC" pitchFamily="18" charset="-34"/>
                  </a:endParaRPr>
                </a:p>
              </p:txBody>
            </p:sp>
            <p:sp>
              <p:nvSpPr>
                <p:cNvPr id="43037" name="Rectangle 26"/>
                <p:cNvSpPr>
                  <a:spLocks noChangeArrowheads="1"/>
                </p:cNvSpPr>
                <p:nvPr/>
              </p:nvSpPr>
              <p:spPr bwMode="auto">
                <a:xfrm>
                  <a:off x="3418" y="3024"/>
                  <a:ext cx="1770" cy="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altLang="th-TH" sz="3200" b="1">
                      <a:latin typeface="AngsanaUPC" pitchFamily="18" charset="-34"/>
                      <a:cs typeface="AngsanaUPC" pitchFamily="18" charset="-34"/>
                    </a:rPr>
                    <a:t>หัวหน้าหน่วยงานของรัฐ</a:t>
                  </a:r>
                </a:p>
              </p:txBody>
            </p:sp>
          </p:grpSp>
          <p:sp>
            <p:nvSpPr>
              <p:cNvPr id="69643" name="AutoShape 27"/>
              <p:cNvSpPr>
                <a:spLocks noChangeArrowheads="1"/>
              </p:cNvSpPr>
              <p:nvPr/>
            </p:nvSpPr>
            <p:spPr bwMode="auto">
              <a:xfrm>
                <a:off x="1172" y="3456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smtClean="0">
                  <a:solidFill>
                    <a:srgbClr val="0000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</p:grp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183450" y="1052736"/>
            <a:ext cx="3293121" cy="56869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1. แผนการจัดซื้อจัดจ้าง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1561401" y="1621426"/>
            <a:ext cx="381000" cy="33193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4343400" y="1040472"/>
            <a:ext cx="4495800" cy="912982"/>
          </a:xfrm>
          <a:prstGeom prst="wedgeRoundRectCallout">
            <a:avLst>
              <a:gd name="adj1" fmla="val -66937"/>
              <a:gd name="adj2" fmla="val -9773"/>
              <a:gd name="adj3" fmla="val 16667"/>
            </a:avLst>
          </a:prstGeom>
          <a:solidFill>
            <a:srgbClr val="CCFFCC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เมื่อหัวหน้าหน่วยงานของรัฐ เห็นชอบ</a:t>
            </a:r>
          </a:p>
          <a:p>
            <a:pPr algn="ctr" eaLnBrk="1" hangingPunct="1"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ประกาศเผยแพร่แผนฯ  </a:t>
            </a:r>
          </a:p>
        </p:txBody>
      </p:sp>
    </p:spTree>
    <p:extLst>
      <p:ext uri="{BB962C8B-B14F-4D97-AF65-F5344CB8AC3E}">
        <p14:creationId xmlns:p14="http://schemas.microsoft.com/office/powerpoint/2010/main" val="3519973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sz="59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ขั้นตอนการซื้อหรือจ้าง (ต่อ)</a:t>
            </a:r>
          </a:p>
        </p:txBody>
      </p:sp>
      <p:sp>
        <p:nvSpPr>
          <p:cNvPr id="4403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45BE4683-B22F-434F-8F7C-7BCACBBFD147}" type="slidenum">
              <a:rPr lang="en-US" altLang="th-TH" sz="1200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pPr eaLnBrk="1" hangingPunct="1"/>
              <a:t>43</a:t>
            </a:fld>
            <a:endParaRPr lang="th-TH" altLang="th-TH" sz="1200" smtClean="0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44036" name="Group 3"/>
          <p:cNvGrpSpPr>
            <a:grpSpLocks/>
          </p:cNvGrpSpPr>
          <p:nvPr/>
        </p:nvGrpSpPr>
        <p:grpSpPr bwMode="auto">
          <a:xfrm>
            <a:off x="174625" y="2149475"/>
            <a:ext cx="8664575" cy="4433888"/>
            <a:chOff x="261" y="804"/>
            <a:chExt cx="5322" cy="2980"/>
          </a:xfrm>
        </p:grpSpPr>
        <p:grpSp>
          <p:nvGrpSpPr>
            <p:cNvPr id="44049" name="Group 8"/>
            <p:cNvGrpSpPr>
              <a:grpSpLocks/>
            </p:cNvGrpSpPr>
            <p:nvPr/>
          </p:nvGrpSpPr>
          <p:grpSpPr bwMode="auto">
            <a:xfrm>
              <a:off x="261" y="1044"/>
              <a:ext cx="2124" cy="1057"/>
              <a:chOff x="261" y="1044"/>
              <a:chExt cx="2124" cy="1057"/>
            </a:xfrm>
          </p:grpSpPr>
          <p:sp>
            <p:nvSpPr>
              <p:cNvPr id="69656" name="AutoShape 9"/>
              <p:cNvSpPr>
                <a:spLocks noChangeArrowheads="1"/>
              </p:cNvSpPr>
              <p:nvPr/>
            </p:nvSpPr>
            <p:spPr bwMode="auto">
              <a:xfrm>
                <a:off x="261" y="1044"/>
                <a:ext cx="2124" cy="84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latin typeface="AngsanaUPC" pitchFamily="18" charset="-34"/>
                    <a:cs typeface="AngsanaUPC" pitchFamily="18" charset="-34"/>
                  </a:rPr>
                  <a:t>8. การเก็บ การบันทึก </a:t>
                </a:r>
              </a:p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latin typeface="AngsanaUPC" pitchFamily="18" charset="-34"/>
                    <a:cs typeface="AngsanaUPC" pitchFamily="18" charset="-34"/>
                  </a:rPr>
                  <a:t>การเบิกจ่ายพัสดุ</a:t>
                </a:r>
              </a:p>
            </p:txBody>
          </p:sp>
          <p:sp>
            <p:nvSpPr>
              <p:cNvPr id="69657" name="AutoShape 10"/>
              <p:cNvSpPr>
                <a:spLocks noChangeArrowheads="1"/>
              </p:cNvSpPr>
              <p:nvPr/>
            </p:nvSpPr>
            <p:spPr bwMode="auto">
              <a:xfrm>
                <a:off x="1142" y="1885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smtClean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44050" name="Group 12"/>
            <p:cNvGrpSpPr>
              <a:grpSpLocks/>
            </p:cNvGrpSpPr>
            <p:nvPr/>
          </p:nvGrpSpPr>
          <p:grpSpPr bwMode="auto">
            <a:xfrm>
              <a:off x="266" y="804"/>
              <a:ext cx="5317" cy="2123"/>
              <a:chOff x="266" y="804"/>
              <a:chExt cx="5317" cy="2123"/>
            </a:xfrm>
          </p:grpSpPr>
          <p:sp>
            <p:nvSpPr>
              <p:cNvPr id="69654" name="AutoShape 13"/>
              <p:cNvSpPr>
                <a:spLocks noChangeArrowheads="1"/>
              </p:cNvSpPr>
              <p:nvPr/>
            </p:nvSpPr>
            <p:spPr bwMode="auto">
              <a:xfrm>
                <a:off x="266" y="2139"/>
                <a:ext cx="2087" cy="78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latin typeface="AngsanaUPC" pitchFamily="18" charset="-34"/>
                    <a:cs typeface="AngsanaUPC" pitchFamily="18" charset="-34"/>
                  </a:rPr>
                  <a:t>9. การตรวจสอบพัสดุ</a:t>
                </a:r>
              </a:p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latin typeface="AngsanaUPC" pitchFamily="18" charset="-34"/>
                    <a:cs typeface="AngsanaUPC" pitchFamily="18" charset="-34"/>
                  </a:rPr>
                  <a:t>ประจำปี</a:t>
                </a:r>
              </a:p>
            </p:txBody>
          </p:sp>
          <p:sp>
            <p:nvSpPr>
              <p:cNvPr id="445454" name="AutoShape 14"/>
              <p:cNvSpPr>
                <a:spLocks noChangeArrowheads="1"/>
              </p:cNvSpPr>
              <p:nvPr/>
            </p:nvSpPr>
            <p:spPr bwMode="auto">
              <a:xfrm>
                <a:off x="3055" y="804"/>
                <a:ext cx="2528" cy="450"/>
              </a:xfrm>
              <a:prstGeom prst="wedgeRoundRectCallout">
                <a:avLst>
                  <a:gd name="adj1" fmla="val -74309"/>
                  <a:gd name="adj2" fmla="val 66380"/>
                  <a:gd name="adj3" fmla="val 16667"/>
                </a:avLst>
              </a:prstGeom>
              <a:solidFill>
                <a:srgbClr val="99CC00">
                  <a:alpha val="55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b="1" dirty="0" smtClean="0">
                    <a:latin typeface="AngsanaUPC" pitchFamily="18" charset="-34"/>
                    <a:cs typeface="AngsanaUPC" pitchFamily="18" charset="-34"/>
                  </a:rPr>
                  <a:t>การบริหารพัสดุ</a:t>
                </a:r>
                <a:endParaRPr lang="th-TH" altLang="th-TH" sz="2400" b="1" dirty="0" smtClean="0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4051" name="Group 17"/>
            <p:cNvGrpSpPr>
              <a:grpSpLocks/>
            </p:cNvGrpSpPr>
            <p:nvPr/>
          </p:nvGrpSpPr>
          <p:grpSpPr bwMode="auto">
            <a:xfrm>
              <a:off x="266" y="1440"/>
              <a:ext cx="5301" cy="2222"/>
              <a:chOff x="266" y="1440"/>
              <a:chExt cx="5301" cy="2222"/>
            </a:xfrm>
          </p:grpSpPr>
          <p:sp>
            <p:nvSpPr>
              <p:cNvPr id="69649" name="AutoShape 18"/>
              <p:cNvSpPr>
                <a:spLocks noChangeArrowheads="1"/>
              </p:cNvSpPr>
              <p:nvPr/>
            </p:nvSpPr>
            <p:spPr bwMode="auto">
              <a:xfrm>
                <a:off x="266" y="3060"/>
                <a:ext cx="2065" cy="60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 smtClean="0">
                    <a:latin typeface="AngsanaUPC" pitchFamily="18" charset="-34"/>
                    <a:cs typeface="AngsanaUPC" pitchFamily="18" charset="-34"/>
                  </a:rPr>
                  <a:t>10. การจำหน่ายพัสดุ</a:t>
                </a:r>
              </a:p>
            </p:txBody>
          </p:sp>
          <p:sp>
            <p:nvSpPr>
              <p:cNvPr id="445459" name="AutoShape 19"/>
              <p:cNvSpPr>
                <a:spLocks noChangeArrowheads="1"/>
              </p:cNvSpPr>
              <p:nvPr/>
            </p:nvSpPr>
            <p:spPr bwMode="auto">
              <a:xfrm>
                <a:off x="3055" y="1440"/>
                <a:ext cx="2512" cy="1487"/>
              </a:xfrm>
              <a:prstGeom prst="wedgeRoundRectCallout">
                <a:avLst>
                  <a:gd name="adj1" fmla="val -75426"/>
                  <a:gd name="adj2" fmla="val 15972"/>
                  <a:gd name="adj3" fmla="val 16667"/>
                </a:avLst>
              </a:prstGeom>
              <a:solidFill>
                <a:srgbClr val="FF99CC">
                  <a:alpha val="53999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h-TH" altLang="th-TH" sz="3200" b="1" dirty="0" smtClean="0">
                  <a:latin typeface="AngsanaUPC" pitchFamily="18" charset="-34"/>
                  <a:cs typeface="AngsanaUPC" pitchFamily="18" charset="-34"/>
                </a:endParaRPr>
              </a:p>
            </p:txBody>
          </p:sp>
          <p:sp>
            <p:nvSpPr>
              <p:cNvPr id="44063" name="Rectangle 20"/>
              <p:cNvSpPr>
                <a:spLocks noChangeArrowheads="1"/>
              </p:cNvSpPr>
              <p:nvPr/>
            </p:nvSpPr>
            <p:spPr bwMode="auto">
              <a:xfrm>
                <a:off x="3149" y="1531"/>
                <a:ext cx="2340" cy="1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th-TH" sz="2100" b="1">
                    <a:latin typeface="AngsanaUPC" pitchFamily="18" charset="-34"/>
                    <a:cs typeface="AngsanaUPC" pitchFamily="18" charset="-34"/>
                  </a:rPr>
                  <a:t>ก่อนสิ้นเดือนกันยายนของทุกปี</a:t>
                </a:r>
              </a:p>
              <a:p>
                <a:r>
                  <a:rPr lang="th-TH" sz="2100" b="1">
                    <a:latin typeface="AngsanaUPC" pitchFamily="18" charset="-34"/>
                    <a:cs typeface="AngsanaUPC" pitchFamily="18" charset="-34"/>
                  </a:rPr>
                  <a:t>- หัวหน้าหน่วยงานของรัฐแต่งตั้งผู้รับผิดชอบในการตรวจสอบพัสดุ ที่มิใช่เป็นเจ้าหน้าที่พัสดุ</a:t>
                </a:r>
              </a:p>
              <a:p>
                <a:r>
                  <a:rPr lang="th-TH" sz="2100" b="1">
                    <a:latin typeface="AngsanaUPC" pitchFamily="18" charset="-34"/>
                    <a:cs typeface="AngsanaUPC" pitchFamily="18" charset="-34"/>
                  </a:rPr>
                  <a:t>- ให้เริ่มตรวจเปิดวันทำการแรกของเดือนตุลาคม </a:t>
                </a:r>
              </a:p>
              <a:p>
                <a:r>
                  <a:rPr lang="th-TH" sz="2100" b="1">
                    <a:latin typeface="AngsanaUPC" pitchFamily="18" charset="-34"/>
                    <a:cs typeface="AngsanaUPC" pitchFamily="18" charset="-34"/>
                  </a:rPr>
                  <a:t>- ตรวจให้แล้วเสร็จ แล้วเสนอรายงานผลภายใน 30 วันทำการนับจากตรวจ</a:t>
                </a:r>
                <a:endParaRPr lang="th-TH" sz="2100"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grpSp>
          <p:nvGrpSpPr>
            <p:cNvPr id="44052" name="Group 23"/>
            <p:cNvGrpSpPr>
              <a:grpSpLocks/>
            </p:cNvGrpSpPr>
            <p:nvPr/>
          </p:nvGrpSpPr>
          <p:grpSpPr bwMode="auto">
            <a:xfrm>
              <a:off x="3055" y="3101"/>
              <a:ext cx="2512" cy="683"/>
              <a:chOff x="3055" y="3101"/>
              <a:chExt cx="2512" cy="683"/>
            </a:xfrm>
          </p:grpSpPr>
          <p:sp>
            <p:nvSpPr>
              <p:cNvPr id="69645" name="AutoShape 25"/>
              <p:cNvSpPr>
                <a:spLocks noChangeArrowheads="1"/>
              </p:cNvSpPr>
              <p:nvPr/>
            </p:nvSpPr>
            <p:spPr bwMode="auto">
              <a:xfrm>
                <a:off x="3055" y="3109"/>
                <a:ext cx="2512" cy="658"/>
              </a:xfrm>
              <a:prstGeom prst="wedgeRoundRectCallout">
                <a:avLst>
                  <a:gd name="adj1" fmla="val -80581"/>
                  <a:gd name="adj2" fmla="val -10717"/>
                  <a:gd name="adj3" fmla="val 16667"/>
                </a:avLst>
              </a:prstGeom>
              <a:solidFill>
                <a:srgbClr val="3366FF">
                  <a:alpha val="5294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h-TH" altLang="th-TH" sz="3200" b="1" dirty="0" smtClean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44056" name="Rectangle 26"/>
              <p:cNvSpPr>
                <a:spLocks noChangeArrowheads="1"/>
              </p:cNvSpPr>
              <p:nvPr/>
            </p:nvSpPr>
            <p:spPr bwMode="auto">
              <a:xfrm>
                <a:off x="3196" y="3101"/>
                <a:ext cx="2293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th-TH" altLang="th-TH" sz="3000" b="1">
                    <a:latin typeface="AngsanaUPC" pitchFamily="18" charset="-34"/>
                    <a:cs typeface="AngsanaUPC" pitchFamily="18" charset="-34"/>
                  </a:rPr>
                  <a:t>ขาย/ ขายทอดตลาด / แลกเปลี่ยน / โอน / แปรสภาพหรือทำลาย</a:t>
                </a:r>
              </a:p>
            </p:txBody>
          </p:sp>
        </p:grpSp>
      </p:grp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183450" y="1052736"/>
            <a:ext cx="3397949" cy="1153222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7</a:t>
            </a:r>
            <a:r>
              <a:rPr lang="th-TH" altLang="th-TH" sz="4000" b="1" dirty="0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. จัดทำบันทึกรายงาน</a:t>
            </a:r>
          </a:p>
          <a:p>
            <a:pPr algn="ctr" eaLnBrk="1" hangingPunct="1">
              <a:defRPr/>
            </a:pPr>
            <a:r>
              <a:rPr lang="th-TH" altLang="th-TH" sz="4000" b="1" dirty="0" smtClean="0">
                <a:solidFill>
                  <a:srgbClr val="000000"/>
                </a:solidFill>
                <a:latin typeface="AngsanaUPC" pitchFamily="18" charset="-34"/>
                <a:cs typeface="AngsanaUPC" pitchFamily="18" charset="-34"/>
              </a:rPr>
              <a:t>ผลการพิจารณา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1618517" y="2175472"/>
            <a:ext cx="381000" cy="33193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4724400" y="1040472"/>
            <a:ext cx="4114800" cy="940728"/>
          </a:xfrm>
          <a:prstGeom prst="wedgeRoundRectCallout">
            <a:avLst>
              <a:gd name="adj1" fmla="val -79468"/>
              <a:gd name="adj2" fmla="val 14964"/>
              <a:gd name="adj3" fmla="val 16667"/>
            </a:avLst>
          </a:prstGeom>
          <a:solidFill>
            <a:srgbClr val="CCFFCC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จัดเก็บเอกสารเพื่อรอการตรวจสอบของ</a:t>
            </a:r>
          </a:p>
          <a:p>
            <a:pPr algn="ctr" eaLnBrk="1" hangingPunct="1">
              <a:defRPr/>
            </a:pPr>
            <a:r>
              <a:rPr lang="th-TH" altLang="th-TH" b="1" dirty="0" smtClean="0">
                <a:latin typeface="AngsanaUPC" pitchFamily="18" charset="-34"/>
                <a:cs typeface="AngsanaUPC" pitchFamily="18" charset="-34"/>
              </a:rPr>
              <a:t>หน่วยตรวจสอบ  </a:t>
            </a: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608797" y="5257564"/>
            <a:ext cx="390720" cy="32132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51255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23528" y="952500"/>
            <a:ext cx="8496622" cy="57626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th-TH" altLang="th-TH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ต้องจัดทำแผนการจัดซื้อจัดจ้างประจำปี และประกาศเผยแพร่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th-TH" altLang="th-TH" sz="2600" u="sng" dirty="0" smtClean="0">
                <a:cs typeface="+mj-cs"/>
              </a:rPr>
              <a:t>   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550" y="44450"/>
            <a:ext cx="7488238" cy="936625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ko-K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มาตรา 11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altLang="ko-K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การจัดทำแผนการจัดซื้อจัดจ้าง</a:t>
            </a:r>
            <a:endParaRPr lang="th-TH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73008142"/>
              </p:ext>
            </p:extLst>
          </p:nvPr>
        </p:nvGraphicFramePr>
        <p:xfrm>
          <a:off x="323528" y="1484784"/>
          <a:ext cx="849694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/>
          <p:cNvSpPr/>
          <p:nvPr/>
        </p:nvSpPr>
        <p:spPr>
          <a:xfrm>
            <a:off x="323528" y="5949280"/>
            <a:ext cx="8640960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หลักเกณฑ์/วิธีการ/รายละเอียดการจัดทำแผน/เปลี่ยนแปลงแผน ให้เป็นไปตามระเบียบที่รัฐมนตรีกำหนด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312877137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05" y="188640"/>
            <a:ext cx="6911975" cy="609600"/>
          </a:xfrm>
        </p:spPr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การจัดทำแผนการจัดซื้อจัด</a:t>
            </a:r>
            <a:r>
              <a:rPr lang="th-TH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จ้าง</a:t>
            </a:r>
            <a:r>
              <a:rPr lang="en-US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1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27588" y="630093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45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372" y="1225689"/>
            <a:ext cx="2658125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ต้อง</a:t>
            </a: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ประกาศเผยแพร่แผนดังกล่าวในระบบเครือข่ายสารสนเทศของกรมบัญชีกลางและของหน่วยงานของรัฐ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ตามวิธีการที่กรมบัญชีกลางกำหนด และให้ปิดประกาศโดยเปิดเผย ณ สถานที่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ปิดประกาศของหน่วยงาน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ของรัฐนั้นด้วย 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หากไม่ได้ประกาศเผยแพร่แผนฯโครงการใดในระบบเครือข่ายสารสนเทศของกรมบัญชีกลาง จะไม่สามารถดำเนินการจัดซื้อจัดจ้าง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ในโครงการนั้นได้</a:t>
            </a:r>
            <a:endParaRPr lang="th-TH" sz="2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00192" y="1052736"/>
            <a:ext cx="2736304" cy="5688632"/>
            <a:chOff x="6516216" y="1052736"/>
            <a:chExt cx="2520280" cy="5688632"/>
          </a:xfrm>
        </p:grpSpPr>
        <p:sp>
          <p:nvSpPr>
            <p:cNvPr id="5" name="Half Frame 4"/>
            <p:cNvSpPr/>
            <p:nvPr/>
          </p:nvSpPr>
          <p:spPr bwMode="auto">
            <a:xfrm>
              <a:off x="6516216" y="1052736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83884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65882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460432" y="1060587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3941569"/>
              </p:ext>
            </p:extLst>
          </p:nvPr>
        </p:nvGraphicFramePr>
        <p:xfrm>
          <a:off x="0" y="1124744"/>
          <a:ext cx="68042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37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6911975" cy="609600"/>
          </a:xfrm>
        </p:spPr>
        <p:txBody>
          <a:bodyPr/>
          <a:lstStyle/>
          <a:p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การจัดทำแผนการจัดซื้อจัดจ้าง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2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48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46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89" y="5769606"/>
            <a:ext cx="8569412" cy="1015548"/>
            <a:chOff x="4716016" y="1196752"/>
            <a:chExt cx="6768752" cy="167114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64821" y="-1352053"/>
              <a:ext cx="1671142" cy="676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50469" y="1373918"/>
              <a:ext cx="6333434" cy="1316806"/>
            </a:xfrm>
            <a:prstGeom prst="rect">
              <a:avLst/>
            </a:prstGeom>
            <a:solidFill>
              <a:srgbClr val="FDFDA9"/>
            </a:solidFill>
            <a:ln>
              <a:solidFill>
                <a:srgbClr val="CC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ในกรณีที่มีความจำเป็นต้องเปลี่ยนแปลงแผนการจัดซื้อจัดจ้างประจำปี ให้เจ้าหน้าที่จัดทำรายงานพร้อมระบุเหตุผลที่ขอเปลี่ยนแปลงเสนอ</a:t>
              </a:r>
              <a:r>
                <a:rPr lang="th-TH" sz="2300" b="1" spc="-10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หัวหน้าหน่วยงานของรัฐ</a:t>
              </a:r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เพื่อขอความเห็นชอบ</a:t>
              </a:r>
              <a:endParaRPr lang="th-TH" sz="23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0520447"/>
              </p:ext>
            </p:extLst>
          </p:nvPr>
        </p:nvGraphicFramePr>
        <p:xfrm>
          <a:off x="23529" y="853666"/>
          <a:ext cx="9144000" cy="538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88913"/>
            <a:ext cx="8686800" cy="3179762"/>
          </a:xfrm>
        </p:spPr>
        <p:txBody>
          <a:bodyPr/>
          <a:lstStyle/>
          <a:p>
            <a:pPr eaLnBrk="1" hangingPunct="1"/>
            <a: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ประกาศคณะกรรมการตรวจเงินแผ่นดิน</a:t>
            </a:r>
            <a:b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เรื่อง การจัดทำแผนปฏิบัติการจัดซื้อจัดจ้าง </a:t>
            </a:r>
            <a:b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พ.ศ. ๒๕๔๖ </a:t>
            </a:r>
            <a:br>
              <a:rPr lang="th-TH" sz="5400" b="1" smtClean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5400" b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(หน่วยงานยังต้องถือปฏิบัติต่อไป)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313" y="3644900"/>
            <a:ext cx="8478837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หน่วยรับตรวจ (ส่วนภูมิภาค/ท้องถิ่น)</a:t>
            </a:r>
          </a:p>
          <a:p>
            <a:pPr>
              <a:lnSpc>
                <a:spcPct val="90000"/>
              </a:lnSpc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ครุภัณฑ์  ราคาเกิน 100,000 บาท</a:t>
            </a:r>
          </a:p>
          <a:p>
            <a:pPr>
              <a:lnSpc>
                <a:spcPct val="90000"/>
              </a:lnSpc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ที่ดินสิ่งก่อสร้าง 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 ราคาเกิน  1,000,000 บาท</a:t>
            </a:r>
          </a:p>
        </p:txBody>
      </p:sp>
    </p:spTree>
    <p:extLst>
      <p:ext uri="{BB962C8B-B14F-4D97-AF65-F5344CB8AC3E}">
        <p14:creationId xmlns:p14="http://schemas.microsoft.com/office/powerpoint/2010/main" val="3541494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1916113"/>
            <a:ext cx="8389937" cy="4672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จัดทำแผนตามแบบ</a:t>
            </a:r>
          </a:p>
          <a:p>
            <a:pPr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			ภายใน   1 ตุลาคม ของ ทุกปี  </a:t>
            </a:r>
          </a:p>
          <a:p>
            <a:pPr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ส่งสำเนาให้ 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สตง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.  </a:t>
            </a:r>
          </a:p>
          <a:p>
            <a:pPr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			ภายใน 31 ตุลาคม ของ ทุกปี</a:t>
            </a:r>
          </a:p>
        </p:txBody>
      </p:sp>
      <p:sp>
        <p:nvSpPr>
          <p:cNvPr id="51203" name="สี่เหลี่ยมผืนผ้า 1"/>
          <p:cNvSpPr>
            <a:spLocks noChangeArrowheads="1"/>
          </p:cNvSpPr>
          <p:nvPr/>
        </p:nvSpPr>
        <p:spPr bwMode="auto">
          <a:xfrm>
            <a:off x="417017" y="0"/>
            <a:ext cx="8474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การจัดทำแผนปฏิบัติการจัดซื้อจัดจ้าง </a:t>
            </a:r>
            <a:endParaRPr lang="th-TH" sz="6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318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สี่เหลี่ยมผืนผ้า 1"/>
          <p:cNvSpPr>
            <a:spLocks noChangeArrowheads="1"/>
          </p:cNvSpPr>
          <p:nvPr/>
        </p:nvSpPr>
        <p:spPr bwMode="auto">
          <a:xfrm>
            <a:off x="332284" y="0"/>
            <a:ext cx="8474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6000" b="1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การจัดทำแผนปฏิบัติการจัดซื้อจัดจ้าง </a:t>
            </a:r>
            <a:endParaRPr lang="th-TH" sz="600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5438" y="2133600"/>
            <a:ext cx="8474075" cy="430053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กรณีแก้ไข เปลี่ยนแปลง เพิ่มเติม ตัดทอน</a:t>
            </a:r>
          </a:p>
          <a:p>
            <a:pPr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รายละเอียด หรือ ระยะเวลา แผนปฏิบัติการ</a:t>
            </a:r>
          </a:p>
          <a:p>
            <a:pPr>
              <a:buFont typeface="Wingdings" pitchFamily="2" charset="2"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จัดส่งสำเนาให้ 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สตง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. </a:t>
            </a: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ภายใน 15 วัน 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นับ</a:t>
            </a:r>
          </a:p>
          <a:p>
            <a:pPr>
              <a:buFont typeface="Wingdings" pitchFamily="2" charset="2"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แต่วันที่อนุมัติ   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4840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2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2453019"/>
              </p:ext>
            </p:extLst>
          </p:nvPr>
        </p:nvGraphicFramePr>
        <p:xfrm>
          <a:off x="363538" y="1052736"/>
          <a:ext cx="867295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63538" y="160338"/>
            <a:ext cx="8064500" cy="747712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      กฎกระทรวง  7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ฉบับ (ณ 29 ส.ค. 60)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ประกอบด้วย</a:t>
            </a: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60338"/>
            <a:ext cx="1458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2365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สี่เหลี่ยมผืนผ้า 1"/>
          <p:cNvSpPr>
            <a:spLocks noChangeArrowheads="1"/>
          </p:cNvSpPr>
          <p:nvPr/>
        </p:nvSpPr>
        <p:spPr bwMode="auto">
          <a:xfrm>
            <a:off x="330002" y="116632"/>
            <a:ext cx="8474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sz="6000" b="1">
                <a:solidFill>
                  <a:srgbClr val="0000CC"/>
                </a:solidFill>
                <a:latin typeface="EucrosiaUPC" pitchFamily="18" charset="-34"/>
                <a:cs typeface="EucrosiaUPC" pitchFamily="18" charset="-34"/>
              </a:rPr>
              <a:t>การจัดทำแผนปฏิบัติการจัดซื้อจัดจ้าง </a:t>
            </a:r>
            <a:endParaRPr lang="th-TH" sz="6000">
              <a:solidFill>
                <a:srgbClr val="0000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2750" y="2133600"/>
            <a:ext cx="8569325" cy="3514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thaiDist"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ให้ผู้รับตรวจติดตามผลปฏิบัติงานตาม</a:t>
            </a:r>
          </a:p>
          <a:p>
            <a:pPr algn="thaiDist"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แผน ส่งรายงาน 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สตง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. ทุก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ไตรมาส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ภายใน </a:t>
            </a:r>
          </a:p>
          <a:p>
            <a:pPr algn="thaiDist">
              <a:buFontTx/>
              <a:buNone/>
              <a:defRPr/>
            </a:pP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30 วัน นับแต่วันทำการสุดท้ายของ</a:t>
            </a:r>
            <a:r>
              <a:rPr lang="th-TH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ไตรมาส</a:t>
            </a:r>
            <a:endParaRPr lang="th-TH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1949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911975" cy="609600"/>
          </a:xfrm>
        </p:spPr>
        <p:txBody>
          <a:bodyPr/>
          <a:lstStyle/>
          <a:p>
            <a:r>
              <a:rPr lang="th-TH" sz="4400" dirty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การจัดทำบันทึกรายงานผลการพิจารณา</a:t>
            </a:r>
          </a:p>
        </p:txBody>
      </p:sp>
      <p:sp>
        <p:nvSpPr>
          <p:cNvPr id="3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51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253" y="959327"/>
            <a:ext cx="829868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    เมื่อสิ้นสุดกระบวนการจัดซื้อจัดจ้างในแต่ละโครงการ ให้หน่วยงานของรัฐ</a:t>
            </a:r>
            <a:b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จัดให้มีการบันทึกรายงานผลการพิจารณา รายละเอียดวิธีการและขั้นตอนการจัดซื้อ</a:t>
            </a:r>
            <a:b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จัดจ้าง พร้อมทั้งเอกสารหลักฐานประกอบ โดยต้องมีรายการดังต่อไปนี้</a:t>
            </a:r>
            <a:endParaRPr lang="en-US" sz="2400" b="1" dirty="0">
              <a:solidFill>
                <a:srgbClr val="000000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sp>
        <p:nvSpPr>
          <p:cNvPr id="15" name="Half Frame 14"/>
          <p:cNvSpPr/>
          <p:nvPr/>
        </p:nvSpPr>
        <p:spPr bwMode="auto">
          <a:xfrm>
            <a:off x="617708" y="923933"/>
            <a:ext cx="573829" cy="433835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16200000">
            <a:off x="681314" y="1716151"/>
            <a:ext cx="414536" cy="50405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5400000">
            <a:off x="8448498" y="898297"/>
            <a:ext cx="398441" cy="56553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47922" y="499280"/>
            <a:ext cx="1835696" cy="554856"/>
            <a:chOff x="7308304" y="569888"/>
            <a:chExt cx="1835696" cy="554856"/>
          </a:xfrm>
        </p:grpSpPr>
        <p:pic>
          <p:nvPicPr>
            <p:cNvPr id="20" name="Picture 19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706" y="2373552"/>
            <a:ext cx="8703085" cy="4162857"/>
            <a:chOff x="179511" y="2517965"/>
            <a:chExt cx="8703085" cy="4162857"/>
          </a:xfrm>
        </p:grpSpPr>
        <p:sp>
          <p:nvSpPr>
            <p:cNvPr id="4" name="Freeform 3"/>
            <p:cNvSpPr/>
            <p:nvPr/>
          </p:nvSpPr>
          <p:spPr>
            <a:xfrm>
              <a:off x="179511" y="2517965"/>
              <a:ext cx="1191051" cy="1910595"/>
            </a:xfrm>
            <a:custGeom>
              <a:avLst/>
              <a:gdLst>
                <a:gd name="connsiteX0" fmla="*/ 0 w 1348660"/>
                <a:gd name="connsiteY0" fmla="*/ 134866 h 1910595"/>
                <a:gd name="connsiteX1" fmla="*/ 134866 w 1348660"/>
                <a:gd name="connsiteY1" fmla="*/ 0 h 1910595"/>
                <a:gd name="connsiteX2" fmla="*/ 1213794 w 1348660"/>
                <a:gd name="connsiteY2" fmla="*/ 0 h 1910595"/>
                <a:gd name="connsiteX3" fmla="*/ 1348660 w 1348660"/>
                <a:gd name="connsiteY3" fmla="*/ 134866 h 1910595"/>
                <a:gd name="connsiteX4" fmla="*/ 1348660 w 1348660"/>
                <a:gd name="connsiteY4" fmla="*/ 1775729 h 1910595"/>
                <a:gd name="connsiteX5" fmla="*/ 1213794 w 1348660"/>
                <a:gd name="connsiteY5" fmla="*/ 1910595 h 1910595"/>
                <a:gd name="connsiteX6" fmla="*/ 134866 w 1348660"/>
                <a:gd name="connsiteY6" fmla="*/ 1910595 h 1910595"/>
                <a:gd name="connsiteX7" fmla="*/ 0 w 1348660"/>
                <a:gd name="connsiteY7" fmla="*/ 1775729 h 1910595"/>
                <a:gd name="connsiteX8" fmla="*/ 0 w 1348660"/>
                <a:gd name="connsiteY8" fmla="*/ 134866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8660" h="1910595">
                  <a:moveTo>
                    <a:pt x="0" y="134866"/>
                  </a:moveTo>
                  <a:cubicBezTo>
                    <a:pt x="0" y="60382"/>
                    <a:pt x="60382" y="0"/>
                    <a:pt x="134866" y="0"/>
                  </a:cubicBezTo>
                  <a:lnTo>
                    <a:pt x="1213794" y="0"/>
                  </a:lnTo>
                  <a:cubicBezTo>
                    <a:pt x="1288278" y="0"/>
                    <a:pt x="1348660" y="60382"/>
                    <a:pt x="1348660" y="134866"/>
                  </a:cubicBezTo>
                  <a:lnTo>
                    <a:pt x="1348660" y="1775729"/>
                  </a:lnTo>
                  <a:cubicBezTo>
                    <a:pt x="1348660" y="1850213"/>
                    <a:pt x="1288278" y="1910595"/>
                    <a:pt x="1213794" y="1910595"/>
                  </a:cubicBezTo>
                  <a:lnTo>
                    <a:pt x="134866" y="1910595"/>
                  </a:lnTo>
                  <a:cubicBezTo>
                    <a:pt x="60382" y="1910595"/>
                    <a:pt x="0" y="1850213"/>
                    <a:pt x="0" y="1775729"/>
                  </a:cubicBezTo>
                  <a:lnTo>
                    <a:pt x="0" y="13486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941" tIns="130941" rIns="130941" bIns="13094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รายงาน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ขอซื้อหรือขอจ้าง</a:t>
              </a:r>
              <a:endParaRPr lang="th-TH" sz="24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138882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731005" y="2542055"/>
              <a:ext cx="2470483" cy="1910595"/>
            </a:xfrm>
            <a:custGeom>
              <a:avLst/>
              <a:gdLst>
                <a:gd name="connsiteX0" fmla="*/ 0 w 2167043"/>
                <a:gd name="connsiteY0" fmla="*/ 191060 h 1910595"/>
                <a:gd name="connsiteX1" fmla="*/ 191060 w 2167043"/>
                <a:gd name="connsiteY1" fmla="*/ 0 h 1910595"/>
                <a:gd name="connsiteX2" fmla="*/ 1975984 w 2167043"/>
                <a:gd name="connsiteY2" fmla="*/ 0 h 1910595"/>
                <a:gd name="connsiteX3" fmla="*/ 2167044 w 2167043"/>
                <a:gd name="connsiteY3" fmla="*/ 191060 h 1910595"/>
                <a:gd name="connsiteX4" fmla="*/ 2167043 w 2167043"/>
                <a:gd name="connsiteY4" fmla="*/ 1719536 h 1910595"/>
                <a:gd name="connsiteX5" fmla="*/ 1975983 w 2167043"/>
                <a:gd name="connsiteY5" fmla="*/ 1910596 h 1910595"/>
                <a:gd name="connsiteX6" fmla="*/ 191060 w 2167043"/>
                <a:gd name="connsiteY6" fmla="*/ 1910595 h 1910595"/>
                <a:gd name="connsiteX7" fmla="*/ 0 w 2167043"/>
                <a:gd name="connsiteY7" fmla="*/ 1719535 h 1910595"/>
                <a:gd name="connsiteX8" fmla="*/ 0 w 2167043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043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975984" y="0"/>
                  </a:lnTo>
                  <a:cubicBezTo>
                    <a:pt x="2081504" y="0"/>
                    <a:pt x="2167044" y="85540"/>
                    <a:pt x="2167044" y="191060"/>
                  </a:cubicBezTo>
                  <a:cubicBezTo>
                    <a:pt x="2167044" y="700552"/>
                    <a:pt x="2167043" y="1210044"/>
                    <a:pt x="2167043" y="1719536"/>
                  </a:cubicBezTo>
                  <a:cubicBezTo>
                    <a:pt x="2167043" y="1825056"/>
                    <a:pt x="2081503" y="1910596"/>
                    <a:pt x="1975983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919" tIns="116919" rIns="116919" bIns="11691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เอกสารเกี่ยวกับการรับฟังความคิดเห็นร่างขอบเขตของงานหรือรายละเอียด</a:t>
              </a:r>
              <a:b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คุณลักษณะเฉพาะของพัสดุ</a:t>
              </a:r>
              <a:b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ที่จะซื้อหรือจ้าง และผลการพิจารณาในเรื่องนั้น (ถ้ามี)</a:t>
              </a:r>
              <a:endParaRPr lang="en-US" sz="2200" b="1" dirty="0">
                <a:solidFill>
                  <a:srgbClr val="FFFFFF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20148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05070" y="2542055"/>
              <a:ext cx="2070992" cy="1910595"/>
            </a:xfrm>
            <a:custGeom>
              <a:avLst/>
              <a:gdLst>
                <a:gd name="connsiteX0" fmla="*/ 0 w 2070992"/>
                <a:gd name="connsiteY0" fmla="*/ 191060 h 1910595"/>
                <a:gd name="connsiteX1" fmla="*/ 191060 w 2070992"/>
                <a:gd name="connsiteY1" fmla="*/ 0 h 1910595"/>
                <a:gd name="connsiteX2" fmla="*/ 1879933 w 2070992"/>
                <a:gd name="connsiteY2" fmla="*/ 0 h 1910595"/>
                <a:gd name="connsiteX3" fmla="*/ 2070993 w 2070992"/>
                <a:gd name="connsiteY3" fmla="*/ 191060 h 1910595"/>
                <a:gd name="connsiteX4" fmla="*/ 2070992 w 2070992"/>
                <a:gd name="connsiteY4" fmla="*/ 1719536 h 1910595"/>
                <a:gd name="connsiteX5" fmla="*/ 1879932 w 2070992"/>
                <a:gd name="connsiteY5" fmla="*/ 1910596 h 1910595"/>
                <a:gd name="connsiteX6" fmla="*/ 191060 w 2070992"/>
                <a:gd name="connsiteY6" fmla="*/ 1910595 h 1910595"/>
                <a:gd name="connsiteX7" fmla="*/ 0 w 2070992"/>
                <a:gd name="connsiteY7" fmla="*/ 1719535 h 1910595"/>
                <a:gd name="connsiteX8" fmla="*/ 0 w 2070992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992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879933" y="0"/>
                  </a:lnTo>
                  <a:cubicBezTo>
                    <a:pt x="1985453" y="0"/>
                    <a:pt x="2070993" y="85540"/>
                    <a:pt x="2070993" y="191060"/>
                  </a:cubicBezTo>
                  <a:cubicBezTo>
                    <a:pt x="2070993" y="700552"/>
                    <a:pt x="2070992" y="1210044"/>
                    <a:pt x="2070992" y="1719536"/>
                  </a:cubicBezTo>
                  <a:cubicBezTo>
                    <a:pt x="2070992" y="1825056"/>
                    <a:pt x="1985452" y="1910596"/>
                    <a:pt x="1879932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79" tIns="139779" rIns="139779" bIns="139779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ประกาศและ</a:t>
              </a:r>
              <a:b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เอกสารเชิญชวน หรือหนังสือเชิญชวน และเอกสารอื่นที่เกี่ยวข้อง 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33633">
              <a:off x="6884404" y="3309679"/>
              <a:ext cx="261033" cy="400282"/>
            </a:xfrm>
            <a:custGeom>
              <a:avLst/>
              <a:gdLst>
                <a:gd name="connsiteX0" fmla="*/ 0 w 261033"/>
                <a:gd name="connsiteY0" fmla="*/ 80056 h 400282"/>
                <a:gd name="connsiteX1" fmla="*/ 130517 w 261033"/>
                <a:gd name="connsiteY1" fmla="*/ 80056 h 400282"/>
                <a:gd name="connsiteX2" fmla="*/ 130517 w 261033"/>
                <a:gd name="connsiteY2" fmla="*/ 0 h 400282"/>
                <a:gd name="connsiteX3" fmla="*/ 261033 w 261033"/>
                <a:gd name="connsiteY3" fmla="*/ 200141 h 400282"/>
                <a:gd name="connsiteX4" fmla="*/ 130517 w 261033"/>
                <a:gd name="connsiteY4" fmla="*/ 400282 h 400282"/>
                <a:gd name="connsiteX5" fmla="*/ 130517 w 261033"/>
                <a:gd name="connsiteY5" fmla="*/ 320226 h 400282"/>
                <a:gd name="connsiteX6" fmla="*/ 0 w 261033"/>
                <a:gd name="connsiteY6" fmla="*/ 320226 h 400282"/>
                <a:gd name="connsiteX7" fmla="*/ 0 w 261033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033" h="400282">
                  <a:moveTo>
                    <a:pt x="0" y="80056"/>
                  </a:moveTo>
                  <a:lnTo>
                    <a:pt x="130517" y="80056"/>
                  </a:lnTo>
                  <a:lnTo>
                    <a:pt x="130517" y="0"/>
                  </a:lnTo>
                  <a:lnTo>
                    <a:pt x="261033" y="200141"/>
                  </a:lnTo>
                  <a:lnTo>
                    <a:pt x="130517" y="400282"/>
                  </a:lnTo>
                  <a:lnTo>
                    <a:pt x="130517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78309" bIns="80055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268555" y="2564900"/>
              <a:ext cx="1614041" cy="1910595"/>
            </a:xfrm>
            <a:custGeom>
              <a:avLst/>
              <a:gdLst>
                <a:gd name="connsiteX0" fmla="*/ 0 w 1614041"/>
                <a:gd name="connsiteY0" fmla="*/ 161404 h 1910595"/>
                <a:gd name="connsiteX1" fmla="*/ 161404 w 1614041"/>
                <a:gd name="connsiteY1" fmla="*/ 0 h 1910595"/>
                <a:gd name="connsiteX2" fmla="*/ 1452637 w 1614041"/>
                <a:gd name="connsiteY2" fmla="*/ 0 h 1910595"/>
                <a:gd name="connsiteX3" fmla="*/ 1614041 w 1614041"/>
                <a:gd name="connsiteY3" fmla="*/ 161404 h 1910595"/>
                <a:gd name="connsiteX4" fmla="*/ 1614041 w 1614041"/>
                <a:gd name="connsiteY4" fmla="*/ 1749191 h 1910595"/>
                <a:gd name="connsiteX5" fmla="*/ 1452637 w 1614041"/>
                <a:gd name="connsiteY5" fmla="*/ 1910595 h 1910595"/>
                <a:gd name="connsiteX6" fmla="*/ 161404 w 1614041"/>
                <a:gd name="connsiteY6" fmla="*/ 1910595 h 1910595"/>
                <a:gd name="connsiteX7" fmla="*/ 0 w 1614041"/>
                <a:gd name="connsiteY7" fmla="*/ 1749191 h 1910595"/>
                <a:gd name="connsiteX8" fmla="*/ 0 w 1614041"/>
                <a:gd name="connsiteY8" fmla="*/ 161404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910595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749191"/>
                  </a:lnTo>
                  <a:cubicBezTo>
                    <a:pt x="1614041" y="1838332"/>
                    <a:pt x="1541778" y="1910595"/>
                    <a:pt x="1452637" y="1910595"/>
                  </a:cubicBezTo>
                  <a:lnTo>
                    <a:pt x="161404" y="1910595"/>
                  </a:lnTo>
                  <a:cubicBezTo>
                    <a:pt x="72263" y="1910595"/>
                    <a:pt x="0" y="1838332"/>
                    <a:pt x="0" y="1749191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ข้อเสนอของ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ผู้ยื่นข้อเสนอ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ทุกราย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21442704">
              <a:off x="7875434" y="4478272"/>
              <a:ext cx="400282" cy="432496"/>
            </a:xfrm>
            <a:custGeom>
              <a:avLst/>
              <a:gdLst>
                <a:gd name="connsiteX0" fmla="*/ 0 w 432496"/>
                <a:gd name="connsiteY0" fmla="*/ 80056 h 400282"/>
                <a:gd name="connsiteX1" fmla="*/ 232355 w 432496"/>
                <a:gd name="connsiteY1" fmla="*/ 80056 h 400282"/>
                <a:gd name="connsiteX2" fmla="*/ 232355 w 432496"/>
                <a:gd name="connsiteY2" fmla="*/ 0 h 400282"/>
                <a:gd name="connsiteX3" fmla="*/ 432496 w 432496"/>
                <a:gd name="connsiteY3" fmla="*/ 200141 h 400282"/>
                <a:gd name="connsiteX4" fmla="*/ 232355 w 432496"/>
                <a:gd name="connsiteY4" fmla="*/ 400282 h 400282"/>
                <a:gd name="connsiteX5" fmla="*/ 232355 w 432496"/>
                <a:gd name="connsiteY5" fmla="*/ 320226 h 400282"/>
                <a:gd name="connsiteX6" fmla="*/ 0 w 432496"/>
                <a:gd name="connsiteY6" fmla="*/ 320226 h 400282"/>
                <a:gd name="connsiteX7" fmla="*/ 0 w 43249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496" h="400282">
                  <a:moveTo>
                    <a:pt x="345997" y="0"/>
                  </a:moveTo>
                  <a:lnTo>
                    <a:pt x="345997" y="215048"/>
                  </a:lnTo>
                  <a:lnTo>
                    <a:pt x="432496" y="215048"/>
                  </a:lnTo>
                  <a:lnTo>
                    <a:pt x="216248" y="400282"/>
                  </a:lnTo>
                  <a:lnTo>
                    <a:pt x="0" y="215048"/>
                  </a:lnTo>
                  <a:lnTo>
                    <a:pt x="86499" y="215048"/>
                  </a:lnTo>
                  <a:lnTo>
                    <a:pt x="86499" y="0"/>
                  </a:lnTo>
                  <a:lnTo>
                    <a:pt x="34599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55" tIns="0" rIns="80056" bIns="12008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147389" y="4919698"/>
              <a:ext cx="1692903" cy="1560594"/>
            </a:xfrm>
            <a:custGeom>
              <a:avLst/>
              <a:gdLst>
                <a:gd name="connsiteX0" fmla="*/ 0 w 1692903"/>
                <a:gd name="connsiteY0" fmla="*/ 142515 h 1425153"/>
                <a:gd name="connsiteX1" fmla="*/ 142515 w 1692903"/>
                <a:gd name="connsiteY1" fmla="*/ 0 h 1425153"/>
                <a:gd name="connsiteX2" fmla="*/ 1550388 w 1692903"/>
                <a:gd name="connsiteY2" fmla="*/ 0 h 1425153"/>
                <a:gd name="connsiteX3" fmla="*/ 1692903 w 1692903"/>
                <a:gd name="connsiteY3" fmla="*/ 142515 h 1425153"/>
                <a:gd name="connsiteX4" fmla="*/ 1692903 w 1692903"/>
                <a:gd name="connsiteY4" fmla="*/ 1282638 h 1425153"/>
                <a:gd name="connsiteX5" fmla="*/ 1550388 w 1692903"/>
                <a:gd name="connsiteY5" fmla="*/ 1425153 h 1425153"/>
                <a:gd name="connsiteX6" fmla="*/ 142515 w 1692903"/>
                <a:gd name="connsiteY6" fmla="*/ 1425153 h 1425153"/>
                <a:gd name="connsiteX7" fmla="*/ 0 w 1692903"/>
                <a:gd name="connsiteY7" fmla="*/ 1282638 h 1425153"/>
                <a:gd name="connsiteX8" fmla="*/ 0 w 1692903"/>
                <a:gd name="connsiteY8" fmla="*/ 142515 h 142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2903" h="1425153">
                  <a:moveTo>
                    <a:pt x="0" y="142515"/>
                  </a:moveTo>
                  <a:cubicBezTo>
                    <a:pt x="0" y="63806"/>
                    <a:pt x="63806" y="0"/>
                    <a:pt x="142515" y="0"/>
                  </a:cubicBezTo>
                  <a:lnTo>
                    <a:pt x="1550388" y="0"/>
                  </a:lnTo>
                  <a:cubicBezTo>
                    <a:pt x="1629097" y="0"/>
                    <a:pt x="1692903" y="63806"/>
                    <a:pt x="1692903" y="142515"/>
                  </a:cubicBezTo>
                  <a:lnTo>
                    <a:pt x="1692903" y="1282638"/>
                  </a:lnTo>
                  <a:cubicBezTo>
                    <a:pt x="1692903" y="1361347"/>
                    <a:pt x="1629097" y="1425153"/>
                    <a:pt x="1550388" y="1425153"/>
                  </a:cubicBezTo>
                  <a:lnTo>
                    <a:pt x="142515" y="1425153"/>
                  </a:lnTo>
                  <a:cubicBezTo>
                    <a:pt x="63806" y="1425153"/>
                    <a:pt x="0" y="1361347"/>
                    <a:pt x="0" y="1282638"/>
                  </a:cubicBezTo>
                  <a:lnTo>
                    <a:pt x="0" y="14251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181" tIns="133181" rIns="133181" bIns="13318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บันทึกรายงานผลการพิจารณาคัดเลือกข้อเสนอ</a:t>
              </a:r>
              <a:r>
                <a:rPr lang="en-US" sz="2400" b="1" dirty="0">
                  <a:solidFill>
                    <a:srgbClr val="FFFFFF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 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711364" y="5397394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6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41123" y="4694520"/>
              <a:ext cx="1756077" cy="197817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094" tIns="131094" rIns="131094" bIns="13109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ประกาศผล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การพิจารณาคัดเลือกผู้ชนะ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การจัดซื้อจัดจ้างหรือผู้ได้รับ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การคัดเลือก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598947" y="5402825"/>
              <a:ext cx="342176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9753" y="4694520"/>
              <a:ext cx="2259194" cy="1986302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สัญญาหรือข้อตกลง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เป็นหนังสือ รวมทั้ง</a:t>
              </a:r>
              <a:b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การแก้ไขสัญญาหรือข้อตกลงเป็นหนังสือ (ถ้ามี)</a:t>
              </a:r>
              <a:endParaRPr lang="en-US" sz="2400" b="1" dirty="0">
                <a:solidFill>
                  <a:srgbClr val="FFFFFF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911201" y="5343682"/>
              <a:ext cx="342177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1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44974" y="4694520"/>
              <a:ext cx="1614041" cy="195442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FFFFFF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บันทึกรายงานผลการตรวจรับพัสดุ</a:t>
              </a:r>
              <a:endParaRPr lang="en-US" sz="2400" b="1" dirty="0">
                <a:solidFill>
                  <a:srgbClr val="FFFFFF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</p:grpSp>
      <p:sp>
        <p:nvSpPr>
          <p:cNvPr id="31" name="Half Frame 30"/>
          <p:cNvSpPr/>
          <p:nvPr/>
        </p:nvSpPr>
        <p:spPr bwMode="auto">
          <a:xfrm rot="10800000">
            <a:off x="8403663" y="1785300"/>
            <a:ext cx="543724" cy="3995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32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61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69351" y="1628800"/>
            <a:ext cx="8064698" cy="3743325"/>
          </a:xfrm>
        </p:spPr>
        <p:txBody>
          <a:bodyPr/>
          <a:lstStyle/>
          <a:p>
            <a:pPr algn="thaiDist" eaLnBrk="1" hangingPunct="1">
              <a:buFont typeface="Arial" pitchFamily="34" charset="0"/>
              <a:buChar char="•"/>
            </a:pP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การกำหนดคุณลักษณะเฉพาะของพัสดุที่จะทำการจัดซื้อจัดจ้าง </a:t>
            </a:r>
            <a:b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ให้หน่วยงานของรัฐ</a:t>
            </a:r>
            <a:r>
              <a:rPr lang="th-TH" alt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คำนึงถึงคุณภาพ เทคนิค และวัตถุประสงค์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ของการจัดซื้อจัดจ้างพัสดุนั้น และ</a:t>
            </a:r>
            <a:r>
              <a:rPr lang="th-TH" alt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ห้ามมิให้กำหนดคุณลักษณะ</a:t>
            </a:r>
            <a:br>
              <a:rPr lang="th-TH" alt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ของพัสดุให้ใกล้เคียงกับยี่ห้อใดยี่ห้อหนึ่ง หรือของผู้ขายรายใดรายหนึ่ง</a:t>
            </a: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โดยเฉพาะ เว้นแต่พัสดุที่จะทำการจัดซื้อจัดจ้างตามวัตถุประสงค์นั้น</a:t>
            </a:r>
            <a:b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มียี่ห้อเดียวหรือจะต้องใช้อะไหล่ของยี่ห้อใด ก็ให้ระบุยี่ห้อนั้นได้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-35479"/>
            <a:ext cx="7776864" cy="1152525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ko-KR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พ.ร.บ. มาตรา </a:t>
            </a:r>
            <a:r>
              <a:rPr lang="th-TH" altLang="ko-K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9</a:t>
            </a:r>
            <a:r>
              <a:rPr lang="th-TH" altLang="ko-KR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  การกำหนดคุณลักษณะเฉพาะ</a:t>
            </a:r>
            <a:endParaRPr lang="th-TH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19675"/>
            <a:ext cx="19177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41247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592F275E-EB10-4E99-8493-CDDD2DDD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9532"/>
            <a:ext cx="7344816" cy="734134"/>
          </a:xfrm>
        </p:spPr>
        <p:txBody>
          <a:bodyPr/>
          <a:lstStyle/>
          <a:p>
            <a:r>
              <a:rPr lang="th-TH" sz="3000" dirty="0">
                <a:solidFill>
                  <a:srgbClr val="FF0000"/>
                </a:solidFill>
              </a:rPr>
              <a:t>การจัดทำร่างขอบเขตของงานหรือรายละเอียดคุณลักษณะเฉพาะของพัสดุหรือแบบรูปรายการงานก่อสร้าง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93903C2-599D-49E4-B488-FB87864BE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sz="3200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ในการซื้อหรือจ้างที่มิใช่การจ้างก่อสร้าง</a:t>
            </a:r>
            <a:r>
              <a:rPr lang="th-TH" sz="32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ร่างขอบเขตของงานหรือรายละเอียดคุณลักษณะเฉพาะของพัสดุที่จะซื้อหรือจ้าง  </a:t>
            </a:r>
            <a:r>
              <a:rPr lang="th-TH" b="1" u="sng" dirty="0">
                <a:solidFill>
                  <a:srgbClr val="3D34F6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รวมทั้งกำหนดหลักเกณฑ์การพิจารณาคัดเลือกข้อเสนอ </a:t>
            </a:r>
            <a:endParaRPr lang="en-US" sz="2400" b="1" u="sng" dirty="0">
              <a:solidFill>
                <a:srgbClr val="3D34F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sz="3200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ในการจ้างก่อสร้าง</a:t>
            </a:r>
            <a:r>
              <a:rPr lang="th-TH" sz="32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หรือมอบหมายให้เจ้าหน้าที่หรือบุคคลใดบุคคลหนึ่งจัดทำแบบรูปรายการงานก่อสร้าง หรือจะดำเนินการจ้างตามความในหมวด 4 งานจ้างออกแบบหรือควบคุมงาน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ก่อสร้างก็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en-US" sz="2400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dirty="0">
                <a:solidFill>
                  <a:srgbClr val="3D34F6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องค์ประกอบ ระยะเวลาการพิจารณา และการประชุมของคณะกรรมการตามวรรคหนึ่งและวรรคสอง ให้เป็นไปตามที่หัวหน้าหน่วยงานของรัฐกำหนดตามความจำเป็นและเหมาะสม  </a:t>
            </a:r>
            <a:endParaRPr lang="en-US" sz="2400" b="1" dirty="0">
              <a:solidFill>
                <a:srgbClr val="3D34F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b="1" dirty="0"/>
          </a:p>
        </p:txBody>
      </p:sp>
      <p:pic>
        <p:nvPicPr>
          <p:cNvPr id="7" name="Picture 7" descr="http://www.gprocurement.go.th/wps/wcm/connect/80d0be004382eaa6910193dec3fc5a9c/?MOD=AJPERES&amp;attachment=true&amp;id=1396589418538">
            <a:extLst>
              <a:ext uri="{FF2B5EF4-FFF2-40B4-BE49-F238E27FC236}">
                <a16:creationId xmlns="" xmlns:a16="http://schemas.microsoft.com/office/drawing/2014/main" id="{B7A475E2-B2CC-44F0-B7DE-E8687AB28A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="" xmlns:a16="http://schemas.microsoft.com/office/drawing/2014/main" id="{0E24FFD5-A2FD-4AC2-8C23-1AE9A5168E05}"/>
              </a:ext>
            </a:extLst>
          </p:cNvPr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2812392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3600400" cy="715962"/>
          </a:xfrm>
        </p:spPr>
        <p:txBody>
          <a:bodyPr/>
          <a:lstStyle/>
          <a:p>
            <a:pPr algn="ctr"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พ.ร.บ. มาตรา  10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556793"/>
            <a:ext cx="7992887" cy="439248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36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ห้ามมิให้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หน่วยงานของรัฐ</a:t>
            </a: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เปิดเผย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ข้อเสนอของผู้ยื่นข้อเสนอ</a:t>
            </a:r>
            <a:b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ในส่วนที่เป็นสาระสำคัญ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และเป็น</a:t>
            </a: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ข้อมูลทางเทคนิค</a:t>
            </a:r>
            <a:r>
              <a:rPr lang="th-TH" sz="36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</a:t>
            </a:r>
            <a:br>
              <a:rPr lang="th-TH" sz="36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ผู้ยื่นข้อเสนอ ซึ่งอาจ</a:t>
            </a: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ก่อให้เกิดการได้เปรียบเสียเปรียบระหว่างผู้ยื่นข้อเสนอด้วยกัน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ต่อผู้ซึ่งมิได้เกี่ยวข้องกับการจัดซื้อจัดจ้างครั้งนั้นหรือต่อผู้ยื่นข้อเสนอรายอื่น </a:t>
            </a:r>
            <a:r>
              <a:rPr lang="th-TH" sz="3600" b="1" u="sng" dirty="0" smtClean="0">
                <a:solidFill>
                  <a:srgbClr val="0C03B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เป็นการเปิดเผยข้อมูลต่อผู้มีอำนาจหน้าที่ตามกฎหมาย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หรือการดำเนินการตามกฎหมาย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91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941888"/>
            <a:ext cx="2336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5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การเผยแพร่ร่างขอบเขตของงาน</a:t>
            </a:r>
          </a:p>
        </p:txBody>
      </p:sp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55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/>
          <a:srcRect l="3616" b="3609"/>
          <a:stretch/>
        </p:blipFill>
        <p:spPr>
          <a:xfrm>
            <a:off x="78233" y="2396239"/>
            <a:ext cx="2175792" cy="384695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071" y="980728"/>
            <a:ext cx="2057400" cy="395287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 cstate="print"/>
          <a:srcRect b="3609"/>
          <a:stretch/>
        </p:blipFill>
        <p:spPr>
          <a:xfrm>
            <a:off x="3702731" y="2396239"/>
            <a:ext cx="1895475" cy="384695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/>
          <a:srcRect l="3142" r="13922"/>
          <a:stretch/>
        </p:blipFill>
        <p:spPr>
          <a:xfrm>
            <a:off x="5521671" y="1243732"/>
            <a:ext cx="1872208" cy="39909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 cstate="print"/>
          <a:srcRect t="3211" r="12099" b="3643"/>
          <a:stretch/>
        </p:blipFill>
        <p:spPr>
          <a:xfrm>
            <a:off x="7361221" y="2347251"/>
            <a:ext cx="1808487" cy="368193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98346" y="3163624"/>
            <a:ext cx="123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142273" y="1676707"/>
            <a:ext cx="124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63162" y="3071291"/>
            <a:ext cx="1298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27215" y="1876762"/>
            <a:ext cx="1261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จ้างที่ปรึกษา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533583" y="2768436"/>
            <a:ext cx="146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จ้างออกแบบ</a:t>
            </a:r>
            <a:b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หรือควบคุมงาน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1826071" y="2720937"/>
            <a:ext cx="1881833" cy="368916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แสนบาท</a:t>
            </a:r>
            <a:b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แต่ไม่เกิน 5 ล้าน    </a:t>
            </a:r>
          </a:p>
          <a:p>
            <a: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ให้อยู่ในดุลพินิจ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ล้านบาท </a:t>
            </a:r>
            <a:b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ให้เผยแพร่เพื่อรับฟังความคิดเห็น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-รัฐวิสาหกิจ จะกำหนดแตกต่างได้ โดยความเห็นชอบของคณะกรรมการวินิจฉัย</a:t>
            </a:r>
            <a:endParaRPr lang="th-TH" sz="2000" dirty="0">
              <a:solidFill>
                <a:srgbClr val="1504F6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26196" y="4354287"/>
            <a:ext cx="197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อาจนำร่างประกาศ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และเอกสารฯ เผยแพร่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เพื่อรับฟังความคิดเห็น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จากผู้ประกอบการ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u="sng" dirty="0">
                <a:solidFill>
                  <a:srgbClr val="FF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ก่อนก็ได้ </a:t>
            </a:r>
            <a:endParaRPr lang="th-TH" sz="2000" b="1" u="sng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5058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4" y="4756029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89" y="3239220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3" y="4354287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gprocurement.go.th/wps/wcm/connect/80d0be004382eaa6910193dec3fc5a9c/?MOD=AJPERES&amp;attachment=true&amp;id=139658941853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832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64169" y="188640"/>
            <a:ext cx="5277594" cy="619796"/>
          </a:xfrm>
          <a:prstGeom prst="rect">
            <a:avLst/>
          </a:prstGeom>
          <a:noFill/>
          <a:ln>
            <a:noFill/>
          </a:ln>
          <a:effectLst>
            <a:outerShdw sy="50000" kx="2453608" rotWithShape="0">
              <a:srgbClr val="EEECE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th-TH" altLang="th-TH" sz="50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  <a:p>
            <a:pPr algn="ctr" eaLnBrk="1" hangingPunct="1"/>
            <a:r>
              <a:rPr lang="th-TH" sz="4400" b="1" spc="50" dirty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การจัดทำรายงานขอซื้อขอจ้าง</a:t>
            </a:r>
            <a:endParaRPr lang="th-TH" sz="4400" b="1" spc="50" dirty="0">
              <a:ln w="11430"/>
              <a:solidFill>
                <a:srgbClr val="1504F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</a:endParaRPr>
          </a:p>
          <a:p>
            <a:pPr algn="ctr" eaLnBrk="1" hangingPunct="1"/>
            <a:endParaRPr lang="th-TH" altLang="th-TH" sz="44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628" name="Rectangle 4"/>
          <p:cNvSpPr txBox="1">
            <a:spLocks noChangeArrowheads="1"/>
          </p:cNvSpPr>
          <p:nvPr/>
        </p:nvSpPr>
        <p:spPr bwMode="auto">
          <a:xfrm>
            <a:off x="129266" y="1268760"/>
            <a:ext cx="887232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h-TH" altLang="th-TH" sz="32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**  </a:t>
            </a:r>
            <a:r>
              <a:rPr lang="th-TH" altLang="th-TH" sz="3200" b="1" i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ก่อน</a:t>
            </a:r>
            <a:r>
              <a:rPr lang="th-TH" altLang="th-TH" sz="32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การซื้อหรือจ้างแต่ละวิธี  </a:t>
            </a:r>
            <a:r>
              <a:rPr lang="th-TH" altLang="th-TH" sz="3200" b="1" i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ให้เจ้าหน้าที่ จัดทำ</a:t>
            </a:r>
            <a:r>
              <a:rPr lang="th-TH" altLang="th-TH" sz="32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รายงานขอซื้อหรือขอ</a:t>
            </a:r>
            <a:r>
              <a:rPr lang="th-TH" altLang="th-TH" sz="3200" b="1" i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จ้าง เสนอหัวหน้าหน่วยงานของรัฐ เพื่อขอความเห็นชอบ  โดยเสนอผ่านหัวหน้าเจ้าหน้าที่</a:t>
            </a:r>
            <a:r>
              <a:rPr lang="th-TH" altLang="th-TH" sz="32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**</a:t>
            </a:r>
            <a:endParaRPr lang="th-TH" altLang="th-TH" sz="3200" b="1" i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eaLnBrk="1" hangingPunct="1">
              <a:spcBef>
                <a:spcPct val="20000"/>
              </a:spcBef>
            </a:pPr>
            <a:r>
              <a:rPr lang="th-TH" altLang="th-TH" sz="32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endParaRPr lang="th-TH" altLang="th-TH" sz="32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41888"/>
            <a:ext cx="1371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94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F8E9ABB0-F330-4716-9012-1216C01B1225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56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808436"/>
            <a:ext cx="1104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i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หลักการ</a:t>
            </a:r>
            <a:endParaRPr lang="th-TH" sz="3200" dirty="0">
              <a:solidFill>
                <a:srgbClr val="C00000"/>
              </a:solidFill>
            </a:endParaRPr>
          </a:p>
        </p:txBody>
      </p:sp>
      <p:graphicFrame>
        <p:nvGraphicFramePr>
          <p:cNvPr id="13" name="ไดอะแกรม 11"/>
          <p:cNvGraphicFramePr/>
          <p:nvPr>
            <p:extLst>
              <p:ext uri="{D42A27DB-BD31-4B8C-83A1-F6EECF244321}">
                <p14:modId xmlns:p14="http://schemas.microsoft.com/office/powerpoint/2010/main" val="511970255"/>
              </p:ext>
            </p:extLst>
          </p:nvPr>
        </p:nvGraphicFramePr>
        <p:xfrm>
          <a:off x="782812" y="2564903"/>
          <a:ext cx="7696200" cy="398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3015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56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00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Box 11"/>
          <p:cNvSpPr txBox="1">
            <a:spLocks noChangeArrowheads="1"/>
          </p:cNvSpPr>
          <p:nvPr/>
        </p:nvSpPr>
        <p:spPr bwMode="auto">
          <a:xfrm>
            <a:off x="889023" y="1412776"/>
            <a:ext cx="727280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เหตุผลความจำเป็นที่ต้องซื้อหรือจ้าง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ขอบเขตของงานหรือรายละเอียดคุณลักษณะเฉพาะของพัสดุหรือแบบรูปรายการงานก่อสร้างที่จะซื้อหรือจ้าง  แล้วแต่กรณี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spc="-20" dirty="0">
                <a:solidFill>
                  <a:srgbClr val="FF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ราคากลางของพัสดุที่จะซื้อหรือจ้าง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วงเงินที่จะซื้อหรือจ้าง โดยให้ระบุวงเงินงบประมาณ ถ้าไม่มีวงเงินดังกล่าวให้ระบุวงเงินที่ประมาณว่าจะซื้อหรือจ้างในครั้งนั้น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กำหนดเวลาที่ต้องการใช้พัสดุนั้น  หรือให้งานนั้นแล้วเสร็จ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วิธีจะซื้อหรือจ้าง และเหตุผลที่ต้องซื้อ/จ้างโดยวิธีนั้น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altLang="en-US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หลักเกณฑ์การพิจารณาคัดเลือกข้อเสนอ </a:t>
            </a:r>
          </a:p>
          <a:p>
            <a:pPr marL="457200" indent="-457200" eaLnBrk="1" hangingPunct="1">
              <a:buClr>
                <a:srgbClr val="1175BF"/>
              </a:buClr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ข้อเสนออื่น ๆ เช่น การขออนุมัติแต่งตั้งคณะกรรมการต่าง ๆ ที่จำเป็นในการซื้อหรือจ้าง การออกเอกสารซื้อหรือจ้างและประกาศเผยแพร่ </a:t>
            </a:r>
            <a:b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endParaRPr lang="th-TH" altLang="en-US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65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57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0" y="97369"/>
            <a:ext cx="5724128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3600" b="1" spc="50" dirty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รายละเอียดของรายงานขอซื้อ/จ้าง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3414" y="1197396"/>
            <a:ext cx="8464026" cy="5256584"/>
            <a:chOff x="35496" y="1124744"/>
            <a:chExt cx="2520280" cy="5688632"/>
          </a:xfrm>
        </p:grpSpPr>
        <p:sp>
          <p:nvSpPr>
            <p:cNvPr id="9" name="Half Frame 8"/>
            <p:cNvSpPr/>
            <p:nvPr/>
          </p:nvSpPr>
          <p:spPr bwMode="auto">
            <a:xfrm>
              <a:off x="35496" y="112474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10800000">
              <a:off x="19077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 bwMode="auto">
            <a:xfrm rot="16200000">
              <a:off x="1075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 bwMode="auto">
            <a:xfrm rot="5400000">
              <a:off x="1979712" y="1132595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6237312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38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ม้วนกระดาษแนวตั้ง 9"/>
          <p:cNvSpPr/>
          <p:nvPr/>
        </p:nvSpPr>
        <p:spPr>
          <a:xfrm>
            <a:off x="250825" y="31750"/>
            <a:ext cx="8713788" cy="6715125"/>
          </a:xfrm>
          <a:prstGeom prst="verticalScroll">
            <a:avLst/>
          </a:prstGeom>
          <a:ln w="76200" cmpd="tri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thaiDist">
              <a:defRPr/>
            </a:pPr>
            <a:r>
              <a:rPr lang="th-TH" sz="3400" dirty="0">
                <a:solidFill>
                  <a:schemeClr val="tx1"/>
                </a:solidFill>
                <a:latin typeface="Cordia New" pitchFamily="34" charset="-34"/>
              </a:rPr>
              <a:t> </a:t>
            </a:r>
          </a:p>
        </p:txBody>
      </p:sp>
      <p:sp>
        <p:nvSpPr>
          <p:cNvPr id="5" name="กระจาย 2 4"/>
          <p:cNvSpPr/>
          <p:nvPr/>
        </p:nvSpPr>
        <p:spPr>
          <a:xfrm>
            <a:off x="3467100" y="-20638"/>
            <a:ext cx="3357563" cy="1714501"/>
          </a:xfrm>
          <a:prstGeom prst="irregularSeal2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thaiDist">
              <a:defRPr/>
            </a:pPr>
            <a:endParaRPr lang="th-TH" sz="3400">
              <a:solidFill>
                <a:schemeClr val="tx1"/>
              </a:solidFill>
              <a:latin typeface="Cordia New" pitchFamily="34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28180" y="443054"/>
            <a:ext cx="4572032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4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wallia New" pitchFamily="34" charset="-34"/>
              </a:rPr>
              <a:t>ข้อยกเว้น</a:t>
            </a:r>
          </a:p>
        </p:txBody>
      </p:sp>
      <p:sp>
        <p:nvSpPr>
          <p:cNvPr id="60421" name="TextBox 11"/>
          <p:cNvSpPr txBox="1">
            <a:spLocks noChangeArrowheads="1"/>
          </p:cNvSpPr>
          <p:nvPr/>
        </p:nvSpPr>
        <p:spPr bwMode="auto">
          <a:xfrm>
            <a:off x="1187450" y="1773238"/>
            <a:ext cx="6985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thaiDist" eaLnBrk="1" hangingPunct="1">
              <a:buClr>
                <a:srgbClr val="C00000"/>
              </a:buClr>
              <a:buFontTx/>
              <a:buBlip>
                <a:blip r:embed="rId2"/>
              </a:buBlip>
              <a:defRPr/>
            </a:pPr>
            <a:r>
              <a:rPr lang="th-TH" sz="3400" dirty="0" smtClean="0">
                <a:latin typeface="BrowalliaUPC" pitchFamily="34" charset="-34"/>
                <a:cs typeface="BrowalliaUPC" pitchFamily="34" charset="-34"/>
              </a:rPr>
              <a:t>  </a:t>
            </a:r>
            <a:r>
              <a:rPr lang="th-TH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การซื้อหรือจ้างกรณีจำเป็นเร่งด่วนไม่อาจคาดหมาย ตามมาตรา ๕๖ (๑) (ค) </a:t>
            </a:r>
          </a:p>
          <a:p>
            <a:pPr algn="thaiDist" eaLnBrk="1" hangingPunct="1">
              <a:buClr>
                <a:srgbClr val="C00000"/>
              </a:buClr>
              <a:buFontTx/>
              <a:buBlip>
                <a:blip r:embed="rId2"/>
              </a:buBlip>
              <a:defRPr/>
            </a:pPr>
            <a:r>
              <a:rPr lang="th-TH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  จำเป็นต้องใช้พัสดุโดยฉุกเฉิน เนื่องจากอุบัติภัย ภัยธรรมชาติ ตามมาตรา ๕๖ (๒) (ง) </a:t>
            </a:r>
          </a:p>
          <a:p>
            <a:pPr algn="thaiDist" eaLnBrk="1" hangingPunct="1">
              <a:buClr>
                <a:srgbClr val="C00000"/>
              </a:buClr>
              <a:buFontTx/>
              <a:buBlip>
                <a:blip r:embed="rId2"/>
              </a:buBlip>
              <a:defRPr/>
            </a:pPr>
            <a:r>
              <a:rPr lang="th-TH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 การซื้อหรือจ้างที่มีวงเงินเล็กน้อย ตามที่กำหนดในกฎกระทรวงที่ออกตามมาตรา ๙๖ วรรค ๒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008063" y="5229225"/>
            <a:ext cx="73437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ซึ่งไม่อาจทำรายงานตามปกติได้ ให้เจ้าหน้าที่หรือผู้ที่รับผิดชอบในการปฏิบัติงานนั้น จัดทำรายงาน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เฉพาะ</a:t>
            </a:r>
            <a:r>
              <a:rPr lang="th-TH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รายการที่เห็นว่าจำเป็นก็</a:t>
            </a:r>
            <a:r>
              <a:rPr lang="th-TH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rPr>
              <a:t>ได้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itchFamily="34" charset="-34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02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gray"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2157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latinLnBrk="1" hangingPunct="1"/>
            <a:endParaRPr kumimoji="1" lang="ko-KR" altLang="en-US" sz="900">
              <a:solidFill>
                <a:srgbClr val="CCECFF"/>
              </a:solidFill>
              <a:ea typeface="굴림체" panose="020B0609000101010101" pitchFamily="49" charset="-127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คณะกรรมการซื้อหรือจ้าง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259674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59</a:t>
            </a:fld>
            <a:endParaRPr lang="en-US" altLang="en-US" sz="1200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378" y="997804"/>
            <a:ext cx="8408570" cy="5625255"/>
            <a:chOff x="1115616" y="1628800"/>
            <a:chExt cx="6562786" cy="4392589"/>
          </a:xfrm>
        </p:grpSpPr>
        <p:sp>
          <p:nvSpPr>
            <p:cNvPr id="40963" name="Oval 3"/>
            <p:cNvSpPr>
              <a:spLocks noChangeArrowheads="1"/>
            </p:cNvSpPr>
            <p:nvPr/>
          </p:nvSpPr>
          <p:spPr bwMode="gray">
            <a:xfrm rot="-1359234">
              <a:off x="1358900" y="2573338"/>
              <a:ext cx="5926138" cy="2687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ea typeface="굴림체" panose="020B0609000101010101" pitchFamily="49" charset="-127"/>
              </a:endParaRPr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gray">
            <a:xfrm>
              <a:off x="2914060" y="1628800"/>
              <a:ext cx="2497612" cy="1448616"/>
            </a:xfrm>
            <a:prstGeom prst="ellipse">
              <a:avLst/>
            </a:prstGeom>
            <a:solidFill>
              <a:srgbClr val="F7C4A7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การประกวดราคา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อิเล็กทรอนิกส์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7" name="Oval 7"/>
            <p:cNvSpPr>
              <a:spLocks noChangeArrowheads="1"/>
            </p:cNvSpPr>
            <p:nvPr/>
          </p:nvSpPr>
          <p:spPr bwMode="gray">
            <a:xfrm>
              <a:off x="5510354" y="2572551"/>
              <a:ext cx="2168048" cy="15744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การสอบราคา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8" name="Oval 8"/>
            <p:cNvSpPr>
              <a:spLocks noChangeArrowheads="1"/>
            </p:cNvSpPr>
            <p:nvPr/>
          </p:nvSpPr>
          <p:spPr bwMode="gray">
            <a:xfrm>
              <a:off x="1828799" y="4528884"/>
              <a:ext cx="1928281" cy="1492505"/>
            </a:xfrm>
            <a:prstGeom prst="ellipse">
              <a:avLst/>
            </a:prstGeom>
            <a:solidFill>
              <a:srgbClr val="FDFDA9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  <a:b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</a:br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โดยวิธีเฉพาะเจาะจง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gray">
            <a:xfrm>
              <a:off x="1115616" y="2897188"/>
              <a:ext cx="1798444" cy="1406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ตรวจรับพัสดุ</a:t>
              </a:r>
            </a:p>
          </p:txBody>
        </p:sp>
        <p:pic>
          <p:nvPicPr>
            <p:cNvPr id="46084" name="Picture 4" descr="ผลการค้นหารูปภาพสำหรับ คณะกรรมการ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6" t="67" r="19245"/>
            <a:stretch/>
          </p:blipFill>
          <p:spPr bwMode="auto">
            <a:xfrm>
              <a:off x="3555509" y="3226734"/>
              <a:ext cx="1944216" cy="142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9" name="Oval 9"/>
            <p:cNvSpPr>
              <a:spLocks noChangeArrowheads="1"/>
            </p:cNvSpPr>
            <p:nvPr/>
          </p:nvSpPr>
          <p:spPr bwMode="gray">
            <a:xfrm>
              <a:off x="4824906" y="4528884"/>
              <a:ext cx="2146728" cy="14467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โดยวิธีคัดเลือก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</p:grpSp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92821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51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50825" y="1166813"/>
            <a:ext cx="5078413" cy="2152650"/>
          </a:xfrm>
          <a:prstGeom prst="roundRect">
            <a:avLst>
              <a:gd name="adj" fmla="val 7188"/>
            </a:avLst>
          </a:prstGeom>
          <a:solidFill>
            <a:srgbClr val="CCCC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th-TH" sz="3200" b="1" dirty="0"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การจัดซื้อจัดจ้างพัสดุ โดยวิธีเฉพาะ เจาะจง  กรณีที่มีการผลิต จำหน่าย ก่อสร้าง หรือให้บริการทั่วไป (วิธีตกลงราคา เดิม)  </a:t>
            </a:r>
          </a:p>
          <a:p>
            <a:pPr algn="ctr">
              <a:defRPr/>
            </a:pP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ตามมาตรา </a:t>
            </a:r>
            <a:r>
              <a:rPr lang="en-US" sz="3200" b="1" dirty="0">
                <a:latin typeface="DilleniaUPC" pitchFamily="18" charset="-34"/>
                <a:cs typeface="DilleniaUPC" pitchFamily="18" charset="-34"/>
              </a:rPr>
              <a:t>56 </a:t>
            </a: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200" b="1" dirty="0">
                <a:latin typeface="DilleniaUPC" pitchFamily="18" charset="-34"/>
                <a:cs typeface="DilleniaUPC" pitchFamily="18" charset="-34"/>
              </a:rPr>
              <a:t>2</a:t>
            </a: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) (ข)   </a:t>
            </a:r>
          </a:p>
          <a:p>
            <a:pPr algn="ctr">
              <a:defRPr/>
            </a:pPr>
            <a:endParaRPr lang="th-TH" sz="32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5768557" y="1530350"/>
            <a:ext cx="3065462" cy="1427163"/>
          </a:xfrm>
          <a:prstGeom prst="roundRect">
            <a:avLst>
              <a:gd name="adj" fmla="val 4235"/>
            </a:avLst>
          </a:prstGeom>
          <a:solidFill>
            <a:srgbClr val="CCCC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วงเงินครั้งหนึ่ง</a:t>
            </a:r>
          </a:p>
          <a:p>
            <a:pPr algn="ctr">
              <a:defRPr/>
            </a:pP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200" b="1" dirty="0">
                <a:latin typeface="DilleniaUPC" pitchFamily="18" charset="-34"/>
                <a:cs typeface="DilleniaUPC" pitchFamily="18" charset="-34"/>
              </a:rPr>
              <a:t>5 </a:t>
            </a:r>
            <a:r>
              <a:rPr lang="th-TH" sz="3200" b="1" dirty="0">
                <a:latin typeface="DilleniaUPC" pitchFamily="18" charset="-34"/>
                <a:cs typeface="DilleniaUPC" pitchFamily="18" charset="-34"/>
              </a:rPr>
              <a:t>แสนบาท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331913" y="549275"/>
            <a:ext cx="7416800" cy="1236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latinLnBrk="1" hangingPunct="1">
              <a:defRPr/>
            </a:pPr>
            <a:endParaRPr kumimoji="1" lang="th-TH" altLang="ko-KR" sz="2800" b="1" dirty="0">
              <a:solidFill>
                <a:schemeClr val="bg1"/>
              </a:solidFill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476375" y="160338"/>
            <a:ext cx="6335713" cy="892175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กฎกระทรวง  กำหนดวงเงิน</a:t>
            </a:r>
          </a:p>
        </p:txBody>
      </p:sp>
      <p:sp>
        <p:nvSpPr>
          <p:cNvPr id="25" name="ลูกศรลง 24"/>
          <p:cNvSpPr/>
          <p:nvPr/>
        </p:nvSpPr>
        <p:spPr>
          <a:xfrm rot="16200000">
            <a:off x="5246687" y="2058988"/>
            <a:ext cx="601663" cy="369888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250825" y="3429000"/>
            <a:ext cx="5087938" cy="1606550"/>
          </a:xfrm>
          <a:prstGeom prst="roundRect">
            <a:avLst>
              <a:gd name="adj" fmla="val 10129"/>
            </a:avLst>
          </a:prstGeom>
          <a:solidFill>
            <a:srgbClr val="6E123C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การจ้างที่ปรึกษา โดยวิธีเฉพาะเจาะจง 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ตามมาตรา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70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วรรค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3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) (ข)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วงเงินตามที่กำหนดในกฎกระทรวง</a:t>
            </a:r>
          </a:p>
          <a:p>
            <a:pPr algn="ctr">
              <a:defRPr/>
            </a:pP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2" name="ลูกศรลง 31"/>
          <p:cNvSpPr/>
          <p:nvPr/>
        </p:nvSpPr>
        <p:spPr>
          <a:xfrm rot="16200000">
            <a:off x="5242720" y="4047331"/>
            <a:ext cx="601662" cy="37147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5732463" y="3697288"/>
            <a:ext cx="3095625" cy="1069975"/>
          </a:xfrm>
          <a:prstGeom prst="roundRect">
            <a:avLst>
              <a:gd name="adj" fmla="val 6744"/>
            </a:avLst>
          </a:prstGeom>
          <a:solidFill>
            <a:srgbClr val="6E123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วงเงินครั้งหนึ่ง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5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แสนบาท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50825" y="5157788"/>
            <a:ext cx="5049838" cy="1584325"/>
          </a:xfrm>
          <a:prstGeom prst="roundRect">
            <a:avLst>
              <a:gd name="adj" fmla="val 10129"/>
            </a:avLst>
          </a:prstGeom>
          <a:solidFill>
            <a:srgbClr val="6E123C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การจ้างที่ปรึกษา โดยวิธีเฉพาะเจาะจง </a:t>
            </a:r>
          </a:p>
          <a:p>
            <a:pPr algn="ctr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ตามมาตรา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70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วรรค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3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) (ง)</a:t>
            </a:r>
          </a:p>
          <a:p>
            <a:pPr algn="ctr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ที่ปรึกษามีจำนวนจำกัดและวงเงินครั้งหนึ่งไม่เกิน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737225" y="5414963"/>
            <a:ext cx="3095625" cy="1068387"/>
          </a:xfrm>
          <a:prstGeom prst="roundRect">
            <a:avLst>
              <a:gd name="adj" fmla="val 6744"/>
            </a:avLst>
          </a:prstGeom>
          <a:solidFill>
            <a:srgbClr val="6E123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วงเงินครั้งหนึ่ง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5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ล้านบาท</a:t>
            </a:r>
          </a:p>
        </p:txBody>
      </p:sp>
      <p:sp>
        <p:nvSpPr>
          <p:cNvPr id="12" name="ลูกศรลง 31"/>
          <p:cNvSpPr/>
          <p:nvPr/>
        </p:nvSpPr>
        <p:spPr>
          <a:xfrm rot="16200000">
            <a:off x="5215731" y="5763419"/>
            <a:ext cx="601663" cy="37147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10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764704"/>
            <a:ext cx="9144000" cy="6122165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1511152" y="1412776"/>
            <a:ext cx="763284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ประธาน 1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กรรมการอื่นอย่างน้อย 2 คน </a:t>
            </a:r>
            <a:b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alt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 งานจ้างที่ปรึกษา กรรมการ อย่างน้อย 4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แต่งตั้งจากข้าราชการ ลูกจ้างประจำ พนักงานราชการ 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พนักงานมหาวิทยาลัย พนักงานของรัฐ พนักงานหน่วยงานของรัฐ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หรือที่เรียกชื่ออย่างอื่น โดยคำนึงถึงลักษณะหน้าที่และความรับผิดชอบของผู้ที่ได้รับแต่งตั้งเป็นสำคัญ</a:t>
            </a:r>
          </a:p>
          <a:p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ในกรณีจำเป็นหรือเพื่อประโยชน์ของหน่วยงานของรัฐจะแต่งตั้ง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บุคคลอื่นร่วมเป็นกรรมการด้วยก็ได้  </a:t>
            </a: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แต่จำนวนกรรมการที่เป็น</a:t>
            </a:r>
            <a:b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บุคคลอื่นจะต้องไม่มากกว่าจำนวนกรรมการตามวรรคหนึ่ง</a:t>
            </a:r>
            <a:endParaRPr lang="en-US" altLang="en-US" sz="3000" b="1" dirty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algn="thaiDist"/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0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135" y="1116805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554" y="1216951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915" y="1338923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ln w="11430"/>
                <a:solidFill>
                  <a:srgbClr val="1504F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องค์ประกอบของคณะกรรมการ</a:t>
            </a:r>
            <a:endParaRPr lang="en-US" sz="4400" b="1" dirty="0">
              <a:ln w="11430"/>
              <a:solidFill>
                <a:srgbClr val="1504F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60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72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886073"/>
            <a:ext cx="9144000" cy="6122165"/>
          </a:xfrm>
          <a:prstGeom prst="teardrop">
            <a:avLst/>
          </a:prstGeom>
          <a:solidFill>
            <a:srgbClr val="FDFDA9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971600" y="1909858"/>
            <a:ext cx="763284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en-US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u="sng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ในการซื้อหรือจ้างครั้งเดียวกัน 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ห้ามแต่งตั้งผู้ที่เป็น</a:t>
            </a:r>
            <a:r>
              <a:rPr lang="th-TH" altLang="en-US" sz="3600" b="1" spc="-100" dirty="0">
                <a:solidFill>
                  <a:srgbClr val="C0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กรรมการพิจารณาผลการประกวดราคาอิเล็กทรอนิกส์ </a:t>
            </a:r>
            <a:r>
              <a:rPr lang="th-TH" altLang="en-US" sz="3600" b="1" spc="-100" dirty="0" smtClean="0">
                <a:solidFill>
                  <a:srgbClr val="C0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spc="-100" dirty="0" smtClean="0">
                <a:solidFill>
                  <a:srgbClr val="990099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กรรมการ</a:t>
            </a:r>
            <a:r>
              <a:rPr lang="th-TH" altLang="en-US" sz="3600" b="1" spc="-100" dirty="0">
                <a:solidFill>
                  <a:srgbClr val="990099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พิจารณาผลการสอบราคา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หรือ</a:t>
            </a:r>
            <a:r>
              <a:rPr lang="th-TH" altLang="en-US" sz="3600" b="1" spc="-100" dirty="0">
                <a:solidFill>
                  <a:srgbClr val="FF0066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กรรมการซื้อหรือจ้างโดยวิธีคัดเลือก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/>
            </a:r>
            <a:b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600" b="1" spc="-100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เป็นกรรมการตรวจรับพัสดุ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 คณะกรรมการซื้อหรือจ้างทุกคณะ ควรแต่งตั้งผู้ชำนาญการหรือผู้ทรงคุณวุฒิเกี่ยวกับงานซื้อหรือจ้างนั้นๆ เข้าร่วมเป็นกรรมการด้วย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6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390" y="809660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578" y="909807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852" y="965777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ข้อห้าม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45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30051" name="Rectangle 8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5586413" cy="6429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4800" dirty="0">
                <a:solidFill>
                  <a:srgbClr val="0000CC"/>
                </a:solidFill>
              </a:rPr>
              <a:t>การประชุมของคณะกรรมการ</a:t>
            </a:r>
          </a:p>
        </p:txBody>
      </p:sp>
      <p:grpSp>
        <p:nvGrpSpPr>
          <p:cNvPr id="35844" name="Group 2"/>
          <p:cNvGrpSpPr>
            <a:grpSpLocks/>
          </p:cNvGrpSpPr>
          <p:nvPr/>
        </p:nvGrpSpPr>
        <p:grpSpPr bwMode="auto">
          <a:xfrm>
            <a:off x="419100" y="1721353"/>
            <a:ext cx="2465387" cy="3787775"/>
            <a:chOff x="264" y="1092"/>
            <a:chExt cx="1553" cy="2386"/>
          </a:xfrm>
        </p:grpSpPr>
        <p:sp>
          <p:nvSpPr>
            <p:cNvPr id="35857" name="Oval 3"/>
            <p:cNvSpPr>
              <a:spLocks noChangeArrowheads="1"/>
            </p:cNvSpPr>
            <p:nvPr/>
          </p:nvSpPr>
          <p:spPr bwMode="auto">
            <a:xfrm>
              <a:off x="264" y="109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5858" name="Oval 4"/>
            <p:cNvSpPr>
              <a:spLocks noChangeArrowheads="1"/>
            </p:cNvSpPr>
            <p:nvPr/>
          </p:nvSpPr>
          <p:spPr bwMode="auto">
            <a:xfrm>
              <a:off x="276" y="1839"/>
              <a:ext cx="1536" cy="635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5859" name="Oval 5"/>
            <p:cNvSpPr>
              <a:spLocks noChangeArrowheads="1"/>
            </p:cNvSpPr>
            <p:nvPr/>
          </p:nvSpPr>
          <p:spPr bwMode="auto">
            <a:xfrm>
              <a:off x="281" y="2902"/>
              <a:ext cx="1536" cy="576"/>
            </a:xfrm>
            <a:prstGeom prst="ellipse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5845" name="AutoShape 9"/>
          <p:cNvSpPr>
            <a:spLocks noChangeArrowheads="1"/>
          </p:cNvSpPr>
          <p:nvPr/>
        </p:nvSpPr>
        <p:spPr bwMode="auto">
          <a:xfrm>
            <a:off x="533400" y="1828800"/>
            <a:ext cx="21336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องค์ประชุม</a:t>
            </a:r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2971800" y="1524000"/>
            <a:ext cx="6000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ประธาน </a:t>
            </a:r>
            <a:r>
              <a:rPr lang="en-US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+ </a:t>
            </a: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กรรมการไม่น้อยกว่ากึ่งหนึ่ง </a:t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และประธานจะต้องอยู่ด้วยทุกครั้ง</a:t>
            </a:r>
          </a:p>
        </p:txBody>
      </p:sp>
      <p:sp>
        <p:nvSpPr>
          <p:cNvPr id="35847" name="AutoShape 11"/>
          <p:cNvSpPr>
            <a:spLocks noChangeArrowheads="1"/>
          </p:cNvSpPr>
          <p:nvPr/>
        </p:nvSpPr>
        <p:spPr bwMode="auto">
          <a:xfrm>
            <a:off x="590550" y="3040063"/>
            <a:ext cx="2133600" cy="671512"/>
          </a:xfrm>
          <a:prstGeom prst="flowChartTerminator">
            <a:avLst/>
          </a:prstGeom>
          <a:solidFill>
            <a:srgbClr val="FF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มติกรรมการ</a:t>
            </a: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2971800" y="2788415"/>
            <a:ext cx="7162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ถือเสียงข้างมาก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- ถ้าเสียงเท่ากันให้ประธานออกเสียง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เพิ่มอีก 1 เสียง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th-TH" altLang="th-TH" sz="32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849" name="AutoShape 13"/>
          <p:cNvSpPr>
            <a:spLocks noChangeArrowheads="1"/>
          </p:cNvSpPr>
          <p:nvPr/>
        </p:nvSpPr>
        <p:spPr bwMode="auto">
          <a:xfrm>
            <a:off x="1079070" y="4747128"/>
            <a:ext cx="1219200" cy="6096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th-TH" alt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</a:t>
            </a:r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2862977" y="4648085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- คณะกรรมการตรวจรับพัสดุ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th-TH" alt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- ต้องใช้มติเอกฉันท์</a:t>
            </a:r>
          </a:p>
        </p:txBody>
      </p:sp>
      <p:pic>
        <p:nvPicPr>
          <p:cNvPr id="35851" name="Picture 1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1935163"/>
            <a:ext cx="1228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1"/>
          <p:cNvSpPr>
            <a:spLocks noChangeArrowheads="1"/>
          </p:cNvSpPr>
          <p:nvPr/>
        </p:nvSpPr>
        <p:spPr bwMode="auto">
          <a:xfrm>
            <a:off x="1338262" y="5649620"/>
            <a:ext cx="705016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-  กรรมการของคณะใดไม่เห็นด้วยกับมติของคณะกรรมการ  ให้ทำบันทึกความเห็นแย้งไว้ด้วย</a:t>
            </a:r>
            <a:endParaRPr lang="th-TH" altLang="en-US" sz="3200" dirty="0">
              <a:solidFill>
                <a:srgbClr val="000000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</p:txBody>
      </p:sp>
      <p:pic>
        <p:nvPicPr>
          <p:cNvPr id="3585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68" y="4132263"/>
            <a:ext cx="13684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21" name="Picture 20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785047"/>
      </p:ext>
    </p:extLst>
  </p:cSld>
  <p:clrMapOvr>
    <a:masterClrMapping/>
  </p:clrMapOvr>
  <p:transition spd="slow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0825" y="188640"/>
            <a:ext cx="8718550" cy="865188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ข้อยกเว้น</a:t>
            </a:r>
            <a:r>
              <a:rPr lang="th-TH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กรณีแต่งตั้งผู้ตรวจรับเพียงคนเดียว</a:t>
            </a:r>
            <a:endParaRPr lang="th-TH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สี่เหลี่ยมมุมมน 9"/>
          <p:cNvSpPr/>
          <p:nvPr/>
        </p:nvSpPr>
        <p:spPr>
          <a:xfrm>
            <a:off x="468313" y="1484313"/>
            <a:ext cx="8501062" cy="5113337"/>
          </a:xfrm>
          <a:prstGeom prst="roundRect">
            <a:avLst>
              <a:gd name="adj" fmla="val 73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19100" indent="-382588" algn="ctr">
              <a:defRPr/>
            </a:pPr>
            <a:endParaRPr lang="th-TH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ในกรณีที่การจัดซื้อจัดจ้างมีวงเงินเล็กน้อย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ตามที่กำหนดในกฎกระทรวง 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วงเงินครั้งหนึ่งไม่เกิน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100,000 </a:t>
            </a: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บาท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จะแต่งตั้งบุคคลหนึ่งบุคคลใดเป็น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ผู้ตรวจรับพัสดุ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โดยปฏิบัติหน้าที่เช่นเดียวกับ</a:t>
            </a:r>
          </a:p>
          <a:p>
            <a:pPr marL="419100" indent="-382588"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คณะกรรมการตรวจรับพัสดุ</a:t>
            </a:r>
          </a:p>
          <a:p>
            <a:pPr marL="419100" indent="-382588" algn="ctr">
              <a:defRPr/>
            </a:pPr>
            <a:endParaRPr lang="th-TH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56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1114425" y="1628775"/>
            <a:ext cx="8029575" cy="44640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th-TH" b="1" dirty="0">
                <a:solidFill>
                  <a:srgbClr val="002060"/>
                </a:solidFill>
                <a:latin typeface="Browallia New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Browallia New" pitchFamily="34" charset="-34"/>
              </a:rPr>
              <a:t>           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 </a:t>
            </a:r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-</a:t>
            </a:r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 </a:t>
            </a: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ประธาน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ต้องอยู่ปฏิบัติหน้าที่ทุกครั้ง </a:t>
            </a:r>
            <a:endParaRPr lang="th-TH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</a:t>
            </a: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 - ในกรณีที่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ประธานไม่อาจปฏิบัติหน้าที่ได้ต้องเลื่อนการประชุมออกไป </a:t>
            </a:r>
            <a:endParaRPr lang="th-TH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</a:t>
            </a: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  - หาก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ไม่สามารถเลื่อนการประชุมออกไปได้ </a:t>
            </a:r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ให้</a:t>
            </a:r>
            <a:r>
              <a:rPr lang="th-TH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หัวหน้าหน่วยงานของรัฐแต่งตั้งประธานคนใหม่เพื่อทำหน้าที่ประธานแทน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th-TH" sz="3200" b="1" dirty="0" smtClean="0">
              <a:solidFill>
                <a:srgbClr val="002060"/>
              </a:solidFill>
              <a:latin typeface="Browallia New" pitchFamily="34" charset="-34"/>
            </a:endParaRPr>
          </a:p>
        </p:txBody>
      </p:sp>
      <p:sp>
        <p:nvSpPr>
          <p:cNvPr id="3" name="สี่เหลี่ยมมุมมน 5"/>
          <p:cNvSpPr/>
          <p:nvPr/>
        </p:nvSpPr>
        <p:spPr>
          <a:xfrm>
            <a:off x="395536" y="548680"/>
            <a:ext cx="8568952" cy="858396"/>
          </a:xfrm>
          <a:prstGeom prst="roundRect">
            <a:avLst/>
          </a:prstGeom>
          <a:ln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หลักการในการประชุมของคณะกรรมการ</a:t>
            </a:r>
            <a:endParaRPr lang="th-TH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940865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539552" y="1916113"/>
            <a:ext cx="8064698" cy="3743325"/>
          </a:xfrm>
        </p:spPr>
        <p:txBody>
          <a:bodyPr/>
          <a:lstStyle/>
          <a:p>
            <a:pPr algn="thaiDist" eaLnBrk="1" hangingPunct="1">
              <a:buFont typeface="Arial" panose="020B0604020202020204" pitchFamily="34" charset="0"/>
              <a:buChar char="•"/>
              <a:defRPr/>
            </a:pPr>
            <a:r>
              <a:rPr lang="th-TH" alt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ในการดำเนินการจัดซื้อจัดจ้าง </a:t>
            </a:r>
            <a:r>
              <a:rPr lang="th-TH" altLang="en-US" sz="3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ผู้ที่มีหน้าที่ดำเนินการต้องไม่</a:t>
            </a: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</a:t>
            </a:r>
            <a:b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</a:t>
            </a:r>
            <a:r>
              <a:rPr lang="th-TH" altLang="en-US" sz="3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มีส่วนได้เสียกับผู้ยื่นข้อเสนอ</a:t>
            </a: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altLang="en-US" sz="3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คู่สัญญา</a:t>
            </a: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ในงานนั้น</a:t>
            </a:r>
          </a:p>
          <a:p>
            <a:pPr algn="thaiDist" eaLnBrk="1" hangingPunct="1">
              <a:buFont typeface="Arial" panose="020B0604020202020204" pitchFamily="34" charset="0"/>
              <a:buChar char="•"/>
              <a:defRPr/>
            </a:pPr>
            <a:r>
              <a:rPr lang="th-TH" altLang="en-US" sz="3000" b="1" spc="-3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altLang="en-US" sz="3000" b="1" u="sng" spc="-30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ในกรณีที่ปรากฏในภายหลังว่าผู้ที่มีหน้าที่ดำเนินการตามวรรคหนึ่ง</a:t>
            </a:r>
            <a:r>
              <a:rPr lang="th-TH" altLang="en-US" sz="3000" b="1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เป็นผู้มีส่วนได้เสียกับผู้ยื่นขอเสนอ</a:t>
            </a:r>
            <a:r>
              <a:rPr lang="th-TH" alt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หรือคู่สัญญาในขั้นตอนหนึ่งขั้นตอนใดของการจัดซื้อจัดจ้าง</a:t>
            </a:r>
            <a:r>
              <a:rPr lang="th-TH" altLang="en-US" sz="3000" b="1" u="sng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หรือเป็นกรรมการในคณะกรรมการดำเนินการจัดซื้อจัดจ้าง</a:t>
            </a:r>
            <a:r>
              <a:rPr lang="th-TH" alt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แต่ไม่มีผล</a:t>
            </a:r>
            <a:r>
              <a:rPr lang="th-TH" alt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ต่อการจัดซื้อจัดจ้าง</a:t>
            </a:r>
            <a:r>
              <a:rPr lang="th-TH" altLang="en-US" sz="3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อย่างมีนัยสำคัญ</a:t>
            </a:r>
            <a:r>
              <a:rPr lang="th-TH" alt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การจัดซื้อจัดจ้างนั้นย่อมไม่เสียไป</a:t>
            </a:r>
            <a:endParaRPr lang="th-TH" altLang="th-TH" sz="30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350" y="332656"/>
            <a:ext cx="6548438" cy="1224682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มาตรา 13 </a:t>
            </a:r>
          </a:p>
          <a:p>
            <a:pPr fontAlgn="auto">
              <a:spcAft>
                <a:spcPts val="0"/>
              </a:spcAft>
              <a:defRPr/>
            </a:pPr>
            <a:r>
              <a:rPr lang="th-TH" altLang="ko-K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ea typeface="Gulim" panose="020B0600000101010101" pitchFamily="34" charset="-127"/>
                <a:cs typeface="Angsana New" panose="02020603050405020304" pitchFamily="18" charset="-34"/>
              </a:rPr>
              <a:t>การมีส่วนได้ส่วนเสีย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22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5229225"/>
            <a:ext cx="1820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5288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7560840" cy="609600"/>
          </a:xfrm>
        </p:spPr>
        <p:txBody>
          <a:bodyPr/>
          <a:lstStyle/>
          <a:p>
            <a:r>
              <a:rPr lang="th-TH" altLang="ko-KR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การมีส่วนได้ส่วนเสียของคณะกรรมการซื้อหรือจ้าง</a:t>
            </a:r>
            <a:endParaRPr lang="ko-KR" altLang="en-US" sz="4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7" name="AutoShape 7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1178365"/>
            <a:ext cx="8846523" cy="5109368"/>
            <a:chOff x="539552" y="1447800"/>
            <a:chExt cx="8068082" cy="4747517"/>
          </a:xfrm>
        </p:grpSpPr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539552" y="2690992"/>
              <a:ext cx="2993789" cy="3495016"/>
              <a:chOff x="720" y="1730"/>
              <a:chExt cx="1492" cy="1948"/>
            </a:xfrm>
          </p:grpSpPr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720" y="1730"/>
                <a:ext cx="1440" cy="194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743" y="1731"/>
                <a:ext cx="1469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ประธานกรรมการและกรรมการ จะต้องไม่เป็นผู้มี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ส่วนได้เสียกับผู้ยื่นข้อเสนอหรือคู่สัญญา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ในการซื้อหรือจ้างครั้งนั้น  ทั้งนี้  การมีส่วนได้เสียในเรื่อง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ซึ่งที่ประชุมพิจารณาของประธานกรรมการและกรรมการ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ให้เป็นไป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ตามกฎหมายว่าด้วยวิธีปฏิบัติราชการทาง</a:t>
                </a:r>
                <a:r>
                  <a:rPr lang="th-TH" sz="2600" b="1" dirty="0" smtClean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ปกครอง (มาตรา </a:t>
                </a:r>
                <a:r>
                  <a:rPr lang="en-US" sz="2600" b="1" dirty="0" smtClean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13</a:t>
                </a:r>
                <a:r>
                  <a:rPr lang="th-TH" sz="2600" b="1" dirty="0" smtClean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)</a:t>
                </a:r>
                <a:endParaRPr lang="en-US" altLang="th-TH" sz="26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Freeform 6"/>
            <p:cNvSpPr>
              <a:spLocks/>
            </p:cNvSpPr>
            <p:nvPr/>
          </p:nvSpPr>
          <p:spPr bwMode="gray">
            <a:xfrm>
              <a:off x="3525558" y="2871830"/>
              <a:ext cx="903288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3529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3079749" y="1447800"/>
              <a:ext cx="2965450" cy="1601788"/>
              <a:chOff x="1940" y="912"/>
              <a:chExt cx="1868" cy="1009"/>
            </a:xfrm>
          </p:grpSpPr>
          <p:grpSp>
            <p:nvGrpSpPr>
              <p:cNvPr id="19" name="Group 9"/>
              <p:cNvGrpSpPr>
                <a:grpSpLocks/>
              </p:cNvGrpSpPr>
              <p:nvPr/>
            </p:nvGrpSpPr>
            <p:grpSpPr bwMode="auto">
              <a:xfrm>
                <a:off x="1940" y="912"/>
                <a:ext cx="1868" cy="1009"/>
                <a:chOff x="2017" y="1314"/>
                <a:chExt cx="1868" cy="1009"/>
              </a:xfrm>
            </p:grpSpPr>
            <p:grpSp>
              <p:nvGrpSpPr>
                <p:cNvPr id="21" name="Group 10"/>
                <p:cNvGrpSpPr>
                  <a:grpSpLocks/>
                </p:cNvGrpSpPr>
                <p:nvPr/>
              </p:nvGrpSpPr>
              <p:grpSpPr bwMode="auto">
                <a:xfrm>
                  <a:off x="2017" y="1404"/>
                  <a:ext cx="1868" cy="919"/>
                  <a:chOff x="1994" y="1027"/>
                  <a:chExt cx="1905" cy="937"/>
                </a:xfrm>
              </p:grpSpPr>
              <p:sp>
                <p:nvSpPr>
                  <p:cNvPr id="26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1994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chemeClr val="hlink">
                          <a:gamma/>
                          <a:shade val="48627"/>
                          <a:invGamma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2143" y="1027"/>
                    <a:ext cx="1454" cy="7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44314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2" name="Oval 13"/>
                <p:cNvSpPr>
                  <a:spLocks noChangeArrowheads="1"/>
                </p:cNvSpPr>
                <p:nvPr/>
              </p:nvSpPr>
              <p:spPr bwMode="gray">
                <a:xfrm>
                  <a:off x="2086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Oval 14"/>
                <p:cNvSpPr>
                  <a:spLocks noChangeArrowheads="1"/>
                </p:cNvSpPr>
                <p:nvPr/>
              </p:nvSpPr>
              <p:spPr bwMode="gray"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4902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Oval 15"/>
                <p:cNvSpPr>
                  <a:spLocks noChangeArrowheads="1"/>
                </p:cNvSpPr>
                <p:nvPr/>
              </p:nvSpPr>
              <p:spPr bwMode="gray">
                <a:xfrm>
                  <a:off x="2125" y="1327"/>
                  <a:ext cx="1570" cy="7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79216"/>
                        <a:invGamma/>
                      </a:schemeClr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Oval 16"/>
                <p:cNvSpPr>
                  <a:spLocks noChangeArrowheads="1"/>
                </p:cNvSpPr>
                <p:nvPr/>
              </p:nvSpPr>
              <p:spPr bwMode="gray"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3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777" y="1038"/>
                <a:ext cx="11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endParaRPr lang="en-US" altLang="th-TH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5323058" y="2691329"/>
              <a:ext cx="3284576" cy="3503988"/>
              <a:chOff x="3386" y="1728"/>
              <a:chExt cx="1618" cy="1953"/>
            </a:xfrm>
          </p:grpSpPr>
          <p:sp>
            <p:nvSpPr>
              <p:cNvPr id="29" name="AutoShape 3"/>
              <p:cNvSpPr>
                <a:spLocks noChangeArrowheads="1"/>
              </p:cNvSpPr>
              <p:nvPr/>
            </p:nvSpPr>
            <p:spPr bwMode="auto">
              <a:xfrm>
                <a:off x="3386" y="1728"/>
                <a:ext cx="1558" cy="195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3420" y="1768"/>
                <a:ext cx="1584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หากประธานหรือกรรมการ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ทราบว่าตนเป็นผู้มีส่วนได้เสีย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กับ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ผู้ยื่นข้อเสนอหรือคู่สัญญาในการซื้อหรือจ้างครั้งนั้น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ให้ประธานหรือกรรมการผู้นั้นลาออกจากการเป็น</a:t>
                </a:r>
                <a: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ประธานหรือกรรมการในคณะกรรมการ </a:t>
                </a:r>
                <a:b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ที่ตนได้รับแต่งตั้งนั้น 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และให้รายงานหัวหน้าหน่วยงานของรัฐทราบเพื่อ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สั่งการตามที่เห็นสมควรต่อไป</a:t>
                </a:r>
                <a:endParaRPr lang="en-US" altLang="th-TH" sz="26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1" name="Freeform 8"/>
            <p:cNvSpPr>
              <a:spLocks/>
            </p:cNvSpPr>
            <p:nvPr/>
          </p:nvSpPr>
          <p:spPr bwMode="gray">
            <a:xfrm flipH="1">
              <a:off x="4460857" y="2995241"/>
              <a:ext cx="903287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31765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pic>
          <p:nvPicPr>
            <p:cNvPr id="47106" name="Picture 2" descr="ผลการค้นหารูปภาพสำหรับ conflict of interes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1250" l="0" r="99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010" y="1531150"/>
              <a:ext cx="1789671" cy="94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34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22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หยดน้ำ 2"/>
          <p:cNvSpPr/>
          <p:nvPr/>
        </p:nvSpPr>
        <p:spPr>
          <a:xfrm>
            <a:off x="0" y="63500"/>
            <a:ext cx="9144000" cy="6858000"/>
          </a:xfrm>
          <a:prstGeom prst="teardrop">
            <a:avLst/>
          </a:prstGeom>
          <a:ln w="38100">
            <a:solidFill>
              <a:srgbClr val="FF006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7824" lvl="1" indent="-384048" fontAlgn="auto">
              <a:spcBef>
                <a:spcPct val="20000"/>
              </a:spcBef>
              <a:spcAft>
                <a:spcPts val="0"/>
              </a:spcAft>
              <a:defRPr/>
            </a:pPr>
            <a:endParaRPr lang="th-TH" sz="3200" b="1" dirty="0">
              <a:solidFill>
                <a:srgbClr val="000099"/>
              </a:solidFill>
              <a:latin typeface="Cordia New" pitchFamily="34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3635896" y="714356"/>
            <a:ext cx="4865194" cy="857256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 w="38100"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การแบ่งซื้อหรือแบ่งจ้าง</a:t>
            </a:r>
          </a:p>
        </p:txBody>
      </p:sp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563563" y="1844675"/>
            <a:ext cx="82089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การแบ่งซื้อ แบ่งจ้าง  หมายถึง การลดวงเงินที่จะซื้อ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หรือจ้างในครั้งเดียวกัน ออกเป็นหลายครั้ง  </a:t>
            </a:r>
            <a:r>
              <a:rPr lang="th-TH" sz="4000" b="1" i="1" u="sng" dirty="0" smtClean="0">
                <a:solidFill>
                  <a:srgbClr val="FF0000"/>
                </a:solidFill>
                <a:latin typeface="AngsanaUPC" pitchFamily="18" charset="-34"/>
                <a:cs typeface="+mn-cs"/>
              </a:rPr>
              <a:t>โดยไม่มีเหตุผลความจำเป็น  และมีเจตนาที่จะหลีกเลี่ยง</a:t>
            </a:r>
          </a:p>
          <a:p>
            <a:pPr algn="thaiDist" eaLnBrk="1" hangingPunct="1">
              <a:spcBef>
                <a:spcPct val="20000"/>
              </a:spcBef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        </a:t>
            </a:r>
            <a:r>
              <a:rPr lang="en-US" sz="4000" b="1" dirty="0" smtClean="0">
                <a:latin typeface="AngsanaUPC" pitchFamily="18" charset="-34"/>
                <a:cs typeface="+mn-cs"/>
              </a:rPr>
              <a:t>1</a:t>
            </a:r>
            <a:r>
              <a:rPr lang="th-TH" sz="4000" b="1" dirty="0" smtClean="0">
                <a:latin typeface="AngsanaUPC" pitchFamily="18" charset="-34"/>
                <a:cs typeface="+mn-cs"/>
              </a:rPr>
              <a:t>)  แบ่งวงเงิน ให้ลดลงเพื่อเปลี่ยนวิธีจัดหาพัสดุ</a:t>
            </a:r>
          </a:p>
          <a:p>
            <a:pPr algn="thaiDist" eaLnBrk="1" hangingPunct="1">
              <a:spcBef>
                <a:spcPct val="20000"/>
              </a:spcBef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        </a:t>
            </a:r>
            <a:r>
              <a:rPr lang="en-US" sz="4000" b="1" dirty="0" smtClean="0">
                <a:latin typeface="AngsanaUPC" pitchFamily="18" charset="-34"/>
                <a:cs typeface="+mn-cs"/>
              </a:rPr>
              <a:t>2</a:t>
            </a:r>
            <a:r>
              <a:rPr lang="th-TH" sz="4000" b="1" dirty="0" smtClean="0">
                <a:latin typeface="AngsanaUPC" pitchFamily="18" charset="-34"/>
                <a:cs typeface="+mn-cs"/>
              </a:rPr>
              <a:t>)  ให้ผู้มีอำนาจสั่งซื้อ สั่งจ้าง เปลี่ยนแปลงไป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11266" y="5384948"/>
            <a:ext cx="8784976" cy="1356419"/>
          </a:xfrm>
          <a:prstGeom prst="rect">
            <a:avLst/>
          </a:prstGeom>
          <a:solidFill>
            <a:srgbClr val="FFFF00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หลักการ ให้พิจารณาถึงวัตถุประสงค์ในการ </a:t>
            </a:r>
          </a:p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จัดซื้อหรือจ้างครั้งนั้น และความคุ้มค่าของทางราชการเป็นสำคัญ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2564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050" cy="4525963"/>
          </a:xfrm>
        </p:spPr>
        <p:txBody>
          <a:bodyPr/>
          <a:lstStyle/>
          <a:p>
            <a:pPr marL="365125" indent="-255588" eaLnBrk="1" hangingPunct="1">
              <a:buFont typeface="Wingdings" pitchFamily="2" charset="2"/>
              <a:buChar char="q"/>
              <a:tabLst>
                <a:tab pos="900113" algn="l"/>
              </a:tabLst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	เพื่อเป็นการเปิดโอกาสให้มีการแข่งขันกันอย่างเป็นธรรมให้เจ้าหน้าที่ที่มีหน้าที่ตรวจสอบคุณสมบัติดำเนินการตรวจสอบคุณสมบัติของผู้ยื่นข้อเสนอแต่ละรายว่าเป็นผู้มีผลประโยชน์ร่วมกันหรือไม่  </a:t>
            </a:r>
          </a:p>
          <a:p>
            <a:pPr marL="365125" indent="-255588" algn="thaiDist" eaLnBrk="1" hangingPunct="1">
              <a:buFont typeface="Wingdings" pitchFamily="2" charset="2"/>
              <a:buChar char="q"/>
              <a:tabLst>
                <a:tab pos="900113" algn="l"/>
              </a:tabLst>
            </a:pP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     </a:t>
            </a:r>
            <a:r>
              <a:rPr lang="th-TH" sz="3600" b="1" u="sng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เว้นแต่</a:t>
            </a:r>
            <a:r>
              <a:rPr lang="th-TH" sz="3600" b="1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sz="3600" b="1" smtClean="0">
                <a:latin typeface="AngsanaUPC" pitchFamily="18" charset="-34"/>
                <a:cs typeface="AngsanaUPC" pitchFamily="18" charset="-34"/>
              </a:rPr>
              <a:t>ในกรณีที่หน่วยงานของรัฐเป็นผู้ยื่นข้อเสนอตั้งแต่ 2 รายขึ้นไป  มิให้ถือว่าหน่วยงานของรัฐนั้นมีผลประโยชน์ร่วมกัน หรือมีส่วนได้เสียกับหน่วยงานของรัฐอื่น</a:t>
            </a:r>
            <a:endParaRPr lang="en-US" sz="3600" b="1" smtClean="0">
              <a:latin typeface="AngsanaUPC" pitchFamily="18" charset="-34"/>
              <a:cs typeface="AngsanaUPC" pitchFamily="18" charset="-34"/>
            </a:endParaRPr>
          </a:p>
          <a:p>
            <a:pPr marL="365125" indent="-255588" eaLnBrk="1" hangingPunct="1">
              <a:buFont typeface="Wingdings 3" pitchFamily="18" charset="2"/>
              <a:buChar char=""/>
              <a:tabLst>
                <a:tab pos="900113" algn="l"/>
              </a:tabLst>
            </a:pPr>
            <a:endParaRPr lang="th-TH" sz="3600" b="1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0659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3420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29FD66E-5159-4C62-92E4-71DC1236A281}" type="slidenum">
              <a:rPr lang="en-US" altLang="th-TH" sz="1200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pPr eaLnBrk="1" hangingPunct="1"/>
              <a:t>68</a:t>
            </a:fld>
            <a:endParaRPr lang="th-TH" altLang="th-TH" sz="1200" smtClean="0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0660" name="รูปภาพ 10" descr="servic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5654675"/>
            <a:ext cx="10080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775" y="188640"/>
            <a:ext cx="81740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การตรวจสอบผู้มีผลประโยชน์ร่วมกัน</a:t>
            </a:r>
          </a:p>
        </p:txBody>
      </p:sp>
    </p:spTree>
    <p:extLst>
      <p:ext uri="{BB962C8B-B14F-4D97-AF65-F5344CB8AC3E}">
        <p14:creationId xmlns:p14="http://schemas.microsoft.com/office/powerpoint/2010/main" val="30620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1"/>
          <p:cNvSpPr/>
          <p:nvPr/>
        </p:nvSpPr>
        <p:spPr>
          <a:xfrm>
            <a:off x="571500" y="214313"/>
            <a:ext cx="8072438" cy="9112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3600" b="1" dirty="0">
              <a:solidFill>
                <a:schemeClr val="tx1"/>
              </a:solidFill>
              <a:latin typeface="Angsana New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</a:rPr>
              <a:t>การตรวจสอบผู้เสนอราคาที่มีผลประโยชน์ร่วมกัน</a:t>
            </a:r>
            <a:br>
              <a:rPr lang="th-TH" sz="3600" b="1" dirty="0">
                <a:solidFill>
                  <a:schemeClr val="tx1"/>
                </a:solidFill>
                <a:latin typeface="Angsana New" pitchFamily="18" charset="-34"/>
              </a:rPr>
            </a:br>
            <a:endParaRPr lang="th-TH" sz="36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71683" name="Rectangle 2"/>
          <p:cNvSpPr txBox="1">
            <a:spLocks noChangeArrowheads="1"/>
          </p:cNvSpPr>
          <p:nvPr/>
        </p:nvSpPr>
        <p:spPr bwMode="auto">
          <a:xfrm>
            <a:off x="479425" y="1341438"/>
            <a:ext cx="8229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4513" indent="-3492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th-TH" sz="3600" b="1">
                <a:solidFill>
                  <a:srgbClr val="0000CC"/>
                </a:solidFill>
                <a:latin typeface="Angsana New" pitchFamily="18" charset="-34"/>
              </a:rPr>
              <a:t>ผู้เสนอราคาที่มีผลประโยชน์ร่วมกัน หมายถึง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3600">
                <a:latin typeface="Angsana New" pitchFamily="18" charset="-34"/>
              </a:rPr>
              <a:t>		1</a:t>
            </a:r>
            <a:r>
              <a:rPr lang="th-TH" sz="3600">
                <a:latin typeface="Angsana New" pitchFamily="18" charset="-34"/>
              </a:rPr>
              <a:t>. บุคคลธรรมดา /นิติบุคคล เป็นผู้มีส่วนได้เสีย (ทางตรง/อ้อม) </a:t>
            </a:r>
            <a:r>
              <a:rPr lang="th-TH" sz="3600"/>
              <a:t>ที่เข้ายื่นข้อเสนอให้แก่หน่วยงานของรัฐนั้นในคราวเดียวกัน</a:t>
            </a:r>
            <a:r>
              <a:rPr lang="th-TH" sz="3600">
                <a:latin typeface="Angsana New" pitchFamily="18" charset="-34"/>
              </a:rPr>
              <a:t>  </a:t>
            </a:r>
            <a:r>
              <a:rPr lang="th-TH" sz="3600" u="sng">
                <a:solidFill>
                  <a:srgbClr val="FF0000"/>
                </a:solidFill>
                <a:latin typeface="Angsana New" pitchFamily="18" charset="-34"/>
              </a:rPr>
              <a:t>รวมถึงคู่สมรส/บุตรยังไม่บรรลุนิติภาวะ</a:t>
            </a:r>
            <a:r>
              <a:rPr lang="th-TH" sz="3600">
                <a:solidFill>
                  <a:srgbClr val="FF0000"/>
                </a:solidFill>
                <a:latin typeface="Angsana New" pitchFamily="18" charset="-34"/>
              </a:rPr>
              <a:t>  </a:t>
            </a:r>
            <a:r>
              <a:rPr lang="th-TH" sz="3600">
                <a:latin typeface="Angsana New" pitchFamily="18" charset="-34"/>
              </a:rPr>
              <a:t>ได้แก่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th-TH" sz="3600">
                <a:latin typeface="Angsana New" pitchFamily="18" charset="-34"/>
              </a:rPr>
              <a:t>         		-  มีความสัมพันธ์ในเชิงบริหาร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th-TH" sz="3600">
                <a:latin typeface="Angsana New" pitchFamily="18" charset="-34"/>
              </a:rPr>
              <a:t>			-  มีความสัมพันธ์ในเชิงทุน   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th-TH" sz="3600">
                <a:latin typeface="Angsana New" pitchFamily="18" charset="-34"/>
              </a:rPr>
              <a:t>             	-  มีความสัมพันธ์ในลักษณะไขว้กัน</a:t>
            </a:r>
            <a:endParaRPr lang="en-US" sz="3600">
              <a:latin typeface="Angsana New" pitchFamily="18" charset="-34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00">
                <a:latin typeface="Angsana New" pitchFamily="18" charset="-34"/>
              </a:rPr>
              <a:t>		</a:t>
            </a:r>
            <a:r>
              <a:rPr lang="en-US" sz="3600">
                <a:latin typeface="Angsana New" pitchFamily="18" charset="-34"/>
              </a:rPr>
              <a:t>2</a:t>
            </a:r>
            <a:r>
              <a:rPr lang="th-TH" sz="3600">
                <a:latin typeface="Angsana New" pitchFamily="18" charset="-34"/>
              </a:rPr>
              <a:t>. เข้าเสนอราคา /เสนองาน ในคราวเดียวกัน</a:t>
            </a:r>
          </a:p>
        </p:txBody>
      </p:sp>
    </p:spTree>
    <p:extLst>
      <p:ext uri="{BB962C8B-B14F-4D97-AF65-F5344CB8AC3E}">
        <p14:creationId xmlns:p14="http://schemas.microsoft.com/office/powerpoint/2010/main" val="29344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476375" y="160338"/>
            <a:ext cx="6335713" cy="892175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กฎกระทรวง  กำหนดวงเงิน</a:t>
            </a: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396875" y="3216275"/>
            <a:ext cx="4822825" cy="1941513"/>
          </a:xfrm>
          <a:prstGeom prst="roundRect">
            <a:avLst>
              <a:gd name="adj" fmla="val 7529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การไม่ทำข้อตกลงเป็นหนังสือไว้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ต่อกันก็ได้ แต่ต้องมีหลักฐานในการ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จัดซื้อจัดจ้าง ตามมาตรา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96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วรรค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2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96875" y="5332413"/>
            <a:ext cx="4822825" cy="1349375"/>
          </a:xfrm>
          <a:prstGeom prst="roundRect">
            <a:avLst>
              <a:gd name="adj" fmla="val 9587"/>
            </a:avLst>
          </a:prstGeom>
          <a:solidFill>
            <a:srgbClr val="FF9933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      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การแต่งตั้งบุคคลคนเดียว เป็นผู้ตรวจ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รับพัสดุ ตามมาตรา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100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วรรค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2</a:t>
            </a:r>
          </a:p>
          <a:p>
            <a:pPr algn="ctr">
              <a:defRPr/>
            </a:pP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396875" y="1328738"/>
            <a:ext cx="4822825" cy="1727200"/>
          </a:xfrm>
          <a:prstGeom prst="roundRect">
            <a:avLst>
              <a:gd name="adj" fmla="val 9555"/>
            </a:avLst>
          </a:prstGeom>
          <a:solidFill>
            <a:srgbClr val="3E5CB2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การจ้างออกแบบหรือควบคุมงานก่อสร้าง โดยวิธีเฉพาะเจาะจง  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ตามมาตรา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82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2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)</a:t>
            </a: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73738" y="1412875"/>
            <a:ext cx="3111500" cy="1381125"/>
          </a:xfrm>
          <a:prstGeom prst="roundRect">
            <a:avLst>
              <a:gd name="adj" fmla="val 5797"/>
            </a:avLst>
          </a:prstGeom>
          <a:solidFill>
            <a:srgbClr val="3E5CB2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วงเงินครั้งหนึ่ง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5 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ล้านบาท</a:t>
            </a: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5773738" y="3511550"/>
            <a:ext cx="3008312" cy="1441450"/>
          </a:xfrm>
          <a:prstGeom prst="roundRect">
            <a:avLst>
              <a:gd name="adj" fmla="val 9093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วงเงินเล็กน้อย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แสนบาท</a:t>
            </a:r>
          </a:p>
        </p:txBody>
      </p:sp>
      <p:sp>
        <p:nvSpPr>
          <p:cNvPr id="33" name="ลูกศรลง 32"/>
          <p:cNvSpPr/>
          <p:nvPr/>
        </p:nvSpPr>
        <p:spPr>
          <a:xfrm rot="16200000">
            <a:off x="5198269" y="1921669"/>
            <a:ext cx="601662" cy="361950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6" name="ลูกศรลง 35"/>
          <p:cNvSpPr/>
          <p:nvPr/>
        </p:nvSpPr>
        <p:spPr>
          <a:xfrm rot="16200000">
            <a:off x="5156993" y="5784057"/>
            <a:ext cx="601663" cy="361950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ลูกศรลง 36"/>
          <p:cNvSpPr/>
          <p:nvPr/>
        </p:nvSpPr>
        <p:spPr>
          <a:xfrm rot="16200000">
            <a:off x="5198269" y="4052094"/>
            <a:ext cx="601662" cy="361950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5732463" y="5332413"/>
            <a:ext cx="3049587" cy="1349375"/>
          </a:xfrm>
          <a:prstGeom prst="roundRect">
            <a:avLst>
              <a:gd name="adj" fmla="val 11933"/>
            </a:avLst>
          </a:prstGeom>
          <a:solidFill>
            <a:srgbClr val="FF9933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วงเงินเล็กน้อย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ไม่เกิน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แสนบาท</a:t>
            </a:r>
          </a:p>
        </p:txBody>
      </p:sp>
    </p:spTree>
    <p:extLst>
      <p:ext uri="{BB962C8B-B14F-4D97-AF65-F5344CB8AC3E}">
        <p14:creationId xmlns:p14="http://schemas.microsoft.com/office/powerpoint/2010/main" val="3808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ําดับงาน: กระบวนการสำรอง 2"/>
          <p:cNvSpPr/>
          <p:nvPr/>
        </p:nvSpPr>
        <p:spPr>
          <a:xfrm>
            <a:off x="2627782" y="568743"/>
            <a:ext cx="4143375" cy="785812"/>
          </a:xfrm>
          <a:prstGeom prst="flowChartAlternate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ความสัมพันธ์ในเชิงทุน</a:t>
            </a:r>
            <a:endParaRPr lang="th-TH" sz="400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709" name="Rectangle 3"/>
          <p:cNvSpPr txBox="1">
            <a:spLocks noChangeArrowheads="1"/>
          </p:cNvSpPr>
          <p:nvPr/>
        </p:nvSpPr>
        <p:spPr bwMode="auto">
          <a:xfrm>
            <a:off x="214313" y="1714500"/>
            <a:ext cx="521493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q"/>
            </a:pPr>
            <a:r>
              <a:rPr lang="th-TH" sz="3600">
                <a:latin typeface="Angsana New" pitchFamily="18" charset="-34"/>
                <a:cs typeface="AngsanaUPC" pitchFamily="18" charset="-34"/>
              </a:rPr>
              <a:t>  หุ้นส่วนในห้างหุ้นส่วนสามัญ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q"/>
            </a:pPr>
            <a:r>
              <a:rPr lang="th-TH" sz="3600">
                <a:latin typeface="Angsana New" pitchFamily="18" charset="-34"/>
                <a:cs typeface="AngsanaUPC" pitchFamily="18" charset="-34"/>
              </a:rPr>
              <a:t>  หุ้นส่วนไม่จำกัดความรับผิดใน หจก.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q"/>
            </a:pPr>
            <a:r>
              <a:rPr lang="th-TH" sz="3600">
                <a:latin typeface="Angsana New" pitchFamily="18" charset="-34"/>
                <a:cs typeface="AngsanaUPC" pitchFamily="18" charset="-34"/>
              </a:rPr>
              <a:t>  ผู้ถือหุ้นรายใหญ่ใน บจก., บ.มหาชน</a:t>
            </a:r>
            <a:br>
              <a:rPr lang="th-TH" sz="3600">
                <a:latin typeface="Angsana New" pitchFamily="18" charset="-34"/>
                <a:cs typeface="AngsanaUPC" pitchFamily="18" charset="-34"/>
              </a:rPr>
            </a:br>
            <a:r>
              <a:rPr lang="th-TH" sz="3600" b="1">
                <a:solidFill>
                  <a:srgbClr val="FF0000"/>
                </a:solidFill>
                <a:latin typeface="Angsana New" pitchFamily="18" charset="-34"/>
                <a:cs typeface="AngsanaUPC" pitchFamily="18" charset="-34"/>
              </a:rPr>
              <a:t>   (เกินกว่า 25% )</a:t>
            </a:r>
          </a:p>
        </p:txBody>
      </p:sp>
      <p:sp>
        <p:nvSpPr>
          <p:cNvPr id="72710" name="Rectangle 4"/>
          <p:cNvSpPr>
            <a:spLocks noChangeArrowheads="1"/>
          </p:cNvSpPr>
          <p:nvPr/>
        </p:nvSpPr>
        <p:spPr bwMode="auto">
          <a:xfrm>
            <a:off x="5572125" y="3933825"/>
            <a:ext cx="3321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Courier New" pitchFamily="49" charset="0"/>
              <a:buChar char="o"/>
            </a:pPr>
            <a:r>
              <a:rPr lang="th-TH" sz="3600">
                <a:latin typeface="Browallia New" pitchFamily="34" charset="-34"/>
                <a:cs typeface="AngsanaUPC" pitchFamily="18" charset="-34"/>
              </a:rPr>
              <a:t>หุ้นส่วนในห้างหุ้นส่วนสามัญ/หจก.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Courier New" pitchFamily="49" charset="0"/>
              <a:buChar char="o"/>
            </a:pPr>
            <a:r>
              <a:rPr lang="th-TH" sz="3600">
                <a:latin typeface="Browallia New" pitchFamily="34" charset="-34"/>
                <a:cs typeface="AngsanaUPC" pitchFamily="18" charset="-34"/>
              </a:rPr>
              <a:t>ผู้ถือหุ้นรายใหญ่ใน บจก./บมจ.</a:t>
            </a:r>
          </a:p>
        </p:txBody>
      </p:sp>
      <p:sp>
        <p:nvSpPr>
          <p:cNvPr id="8" name="เครื่องหมายบั้ง 7"/>
          <p:cNvSpPr/>
          <p:nvPr/>
        </p:nvSpPr>
        <p:spPr>
          <a:xfrm rot="1195725">
            <a:off x="4191666" y="4309331"/>
            <a:ext cx="1015609" cy="42862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ําดับงาน: กระบวนการสำรอง 1"/>
          <p:cNvSpPr/>
          <p:nvPr/>
        </p:nvSpPr>
        <p:spPr>
          <a:xfrm>
            <a:off x="2555776" y="620688"/>
            <a:ext cx="4500562" cy="785813"/>
          </a:xfrm>
          <a:prstGeom prst="flowChartAlternate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ความสัมพันธ์ในเชิงบริหาร</a:t>
            </a:r>
            <a:endParaRPr lang="th-TH" sz="40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33363" y="1535113"/>
            <a:ext cx="2782887" cy="396081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ผู้จัดการ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หุ้นส่วนผู้จัดการ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กรรมการผู้จัดการ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ผู้บริหาร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ผู้มีอำนาจในการดำเนินงาน</a:t>
            </a:r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6516688" y="2730500"/>
            <a:ext cx="2357437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h-TH" sz="3200" b="1">
                <a:latin typeface="Angsana New" pitchFamily="18" charset="-34"/>
              </a:rPr>
              <a:t>บุคคลหรือนิติบุคคลอีกรายหนึ่งหรือหลายราย</a:t>
            </a:r>
          </a:p>
        </p:txBody>
      </p:sp>
      <p:sp>
        <p:nvSpPr>
          <p:cNvPr id="10" name="แผนผังลําดับงาน: กระบวนการสำรอง 9"/>
          <p:cNvSpPr/>
          <p:nvPr/>
        </p:nvSpPr>
        <p:spPr>
          <a:xfrm>
            <a:off x="3429000" y="2286000"/>
            <a:ext cx="2643188" cy="2357438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มีอำนาจหรือสามารถใช้อำนาจในการบริหารจัดการกิจการ </a:t>
            </a:r>
          </a:p>
        </p:txBody>
      </p:sp>
      <p:sp>
        <p:nvSpPr>
          <p:cNvPr id="11" name="เครื่องหมายบั้ง 10"/>
          <p:cNvSpPr/>
          <p:nvPr/>
        </p:nvSpPr>
        <p:spPr>
          <a:xfrm>
            <a:off x="3016897" y="3250405"/>
            <a:ext cx="500066" cy="42862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12" name="เครื่องหมายบั้ง 11"/>
          <p:cNvSpPr/>
          <p:nvPr/>
        </p:nvSpPr>
        <p:spPr>
          <a:xfrm>
            <a:off x="5893603" y="3250405"/>
            <a:ext cx="500066" cy="42862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ําดับงาน: กระบวนการสำรอง 1"/>
          <p:cNvSpPr/>
          <p:nvPr/>
        </p:nvSpPr>
        <p:spPr>
          <a:xfrm>
            <a:off x="1979712" y="980728"/>
            <a:ext cx="5214938" cy="785813"/>
          </a:xfrm>
          <a:prstGeom prst="flowChartAlternate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ความสัมพันธ์ในลักษณะไขว้กัน</a:t>
            </a:r>
            <a:endParaRPr lang="th-TH" sz="40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420688" y="2565400"/>
            <a:ext cx="41449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ผู้จัดการ</a:t>
            </a:r>
          </a:p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หุ้นส่วนผู้จัดการ</a:t>
            </a:r>
          </a:p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กรรมการผู้จัดการ</a:t>
            </a:r>
          </a:p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ผู้บริหาร</a:t>
            </a:r>
          </a:p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ผู้มีอำนาจในการดำเนินงาน</a:t>
            </a:r>
          </a:p>
        </p:txBody>
      </p:sp>
      <p:sp>
        <p:nvSpPr>
          <p:cNvPr id="74758" name="Text Box 4"/>
          <p:cNvSpPr txBox="1">
            <a:spLocks noChangeArrowheads="1"/>
          </p:cNvSpPr>
          <p:nvPr/>
        </p:nvSpPr>
        <p:spPr bwMode="auto">
          <a:xfrm>
            <a:off x="5408613" y="2938463"/>
            <a:ext cx="37147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หุ้นส่วนในห้างหุ้นส่วน</a:t>
            </a:r>
          </a:p>
          <a:p>
            <a:pPr eaLnBrk="1" hangingPunct="1">
              <a:buClr>
                <a:srgbClr val="FF0066"/>
              </a:buClr>
            </a:pPr>
            <a:r>
              <a:rPr lang="th-TH" sz="4000">
                <a:latin typeface="Angsana New" pitchFamily="18" charset="-34"/>
              </a:rPr>
              <a:t>   สามัญ/หจก.</a:t>
            </a:r>
          </a:p>
          <a:p>
            <a:pPr eaLnBrk="1" hangingPunct="1">
              <a:buClr>
                <a:srgbClr val="FF0066"/>
              </a:buClr>
              <a:buFont typeface="Arial" pitchFamily="34" charset="0"/>
              <a:buChar char="•"/>
            </a:pPr>
            <a:r>
              <a:rPr lang="th-TH" sz="4000">
                <a:latin typeface="Angsana New" pitchFamily="18" charset="-34"/>
              </a:rPr>
              <a:t> ผู้ถือหุ้นรายใหญ่ใน  </a:t>
            </a:r>
          </a:p>
          <a:p>
            <a:pPr eaLnBrk="1" hangingPunct="1">
              <a:buClr>
                <a:srgbClr val="FF0066"/>
              </a:buClr>
            </a:pPr>
            <a:r>
              <a:rPr lang="th-TH" sz="4000">
                <a:latin typeface="Angsana New" pitchFamily="18" charset="-34"/>
              </a:rPr>
              <a:t>   บจก./บมจ.</a:t>
            </a:r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4137699" y="3721394"/>
            <a:ext cx="857256" cy="42862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88640"/>
            <a:ext cx="7286676" cy="646331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</a:rPr>
              <a:t>ตัวอย่าง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</a:rPr>
              <a:t>: </a:t>
            </a:r>
            <a:r>
              <a:rPr lang="th-TH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</a:rPr>
              <a:t>ผู้เสนอราคาที่มีผลประโยชน์ร่วมกัน </a:t>
            </a: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4283094220"/>
              </p:ext>
            </p:extLst>
          </p:nvPr>
        </p:nvGraphicFramePr>
        <p:xfrm>
          <a:off x="1142976" y="714356"/>
          <a:ext cx="7786742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5780" name="กลุ่ม 12"/>
          <p:cNvGrpSpPr>
            <a:grpSpLocks/>
          </p:cNvGrpSpPr>
          <p:nvPr/>
        </p:nvGrpSpPr>
        <p:grpSpPr bwMode="auto">
          <a:xfrm>
            <a:off x="0" y="2997200"/>
            <a:ext cx="1285875" cy="2179638"/>
            <a:chOff x="-71470" y="2928934"/>
            <a:chExt cx="1285852" cy="2178679"/>
          </a:xfrm>
        </p:grpSpPr>
        <p:sp>
          <p:nvSpPr>
            <p:cNvPr id="10" name="TextBox 9"/>
            <p:cNvSpPr txBox="1"/>
            <p:nvPr/>
          </p:nvSpPr>
          <p:spPr>
            <a:xfrm>
              <a:off x="-71470" y="2928934"/>
              <a:ext cx="1285852" cy="4617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2400" b="1" u="sng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เชิงบริหาร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33" y="3714401"/>
              <a:ext cx="1142980" cy="4617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2400" b="1" u="sng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เชิงทุน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71470" y="4645853"/>
              <a:ext cx="1142980" cy="4617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2400" b="1" u="sng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เชิงไขว้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9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วิธีการซื้อหรือจ้าง</a:t>
            </a:r>
            <a:endParaRPr lang="ko-KR" alt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4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74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48130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77" y="5501078"/>
            <a:ext cx="1714618" cy="13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1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" y="4952999"/>
            <a:ext cx="2390775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53553" y="1124744"/>
            <a:ext cx="7184000" cy="5301952"/>
            <a:chOff x="824" y="816"/>
            <a:chExt cx="3480" cy="3203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gray">
            <a:xfrm rot="14070259">
              <a:off x="2919" y="2545"/>
              <a:ext cx="611" cy="118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51373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gray">
            <a:xfrm rot="20856083">
              <a:off x="1834" y="1944"/>
              <a:ext cx="622" cy="11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4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gray">
            <a:xfrm rot="-3205350">
              <a:off x="3115" y="1387"/>
              <a:ext cx="379" cy="8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30196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2240" y="1406"/>
              <a:ext cx="1255" cy="1012"/>
              <a:chOff x="2220" y="1488"/>
              <a:chExt cx="1456" cy="1152"/>
            </a:xfrm>
          </p:grpSpPr>
          <p:grpSp>
            <p:nvGrpSpPr>
              <p:cNvPr id="35" name="Group 7"/>
              <p:cNvGrpSpPr>
                <a:grpSpLocks/>
              </p:cNvGrpSpPr>
              <p:nvPr/>
            </p:nvGrpSpPr>
            <p:grpSpPr bwMode="auto">
              <a:xfrm>
                <a:off x="2220" y="1488"/>
                <a:ext cx="1456" cy="1152"/>
                <a:chOff x="1752" y="1920"/>
                <a:chExt cx="2123" cy="1680"/>
              </a:xfrm>
            </p:grpSpPr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gray">
                <a:xfrm>
                  <a:off x="1752" y="1920"/>
                  <a:ext cx="2123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8" name="Freeform 9"/>
                <p:cNvSpPr>
                  <a:spLocks/>
                </p:cNvSpPr>
                <p:nvPr/>
              </p:nvSpPr>
              <p:spPr bwMode="gray">
                <a:xfrm>
                  <a:off x="1928" y="1948"/>
                  <a:ext cx="1834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6" name="Text Box 10"/>
              <p:cNvSpPr txBox="1">
                <a:spLocks noChangeArrowheads="1"/>
              </p:cNvSpPr>
              <p:nvPr/>
            </p:nvSpPr>
            <p:spPr bwMode="gray">
              <a:xfrm>
                <a:off x="2441" y="1908"/>
                <a:ext cx="739" cy="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800" b="1" dirty="0">
                    <a:solidFill>
                      <a:srgbClr val="FFFF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มี 3 วิธี</a:t>
                </a:r>
                <a:endParaRPr lang="en-US" altLang="th-TH" sz="4800" b="1" dirty="0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3036" y="816"/>
              <a:ext cx="1248" cy="736"/>
              <a:chOff x="3330" y="961"/>
              <a:chExt cx="1447" cy="838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3600" y="961"/>
                <a:ext cx="952" cy="838"/>
                <a:chOff x="2016" y="1920"/>
                <a:chExt cx="2563" cy="2255"/>
              </a:xfrm>
            </p:grpSpPr>
            <p:sp>
              <p:nvSpPr>
                <p:cNvPr id="33" name="Oval 1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2563" cy="225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gray">
                <a:xfrm>
                  <a:off x="2374" y="1920"/>
                  <a:ext cx="1846" cy="535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2" name="Text Box 15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3330" y="1048"/>
                <a:ext cx="1447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3. วิธีเฉพาะ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เจาะจง</a:t>
                </a:r>
                <a:endParaRPr lang="en-US" altLang="th-TH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824" y="1333"/>
              <a:ext cx="1263" cy="1139"/>
              <a:chOff x="385" y="1261"/>
              <a:chExt cx="1465" cy="1296"/>
            </a:xfrm>
          </p:grpSpPr>
          <p:grpSp>
            <p:nvGrpSpPr>
              <p:cNvPr id="27" name="Group 17"/>
              <p:cNvGrpSpPr>
                <a:grpSpLocks/>
              </p:cNvGrpSpPr>
              <p:nvPr/>
            </p:nvGrpSpPr>
            <p:grpSpPr bwMode="auto">
              <a:xfrm>
                <a:off x="385" y="1261"/>
                <a:ext cx="1465" cy="1296"/>
                <a:chOff x="1692" y="1500"/>
                <a:chExt cx="1971" cy="1680"/>
              </a:xfrm>
            </p:grpSpPr>
            <p:sp>
              <p:nvSpPr>
                <p:cNvPr id="29" name="Oval 18"/>
                <p:cNvSpPr>
                  <a:spLocks noChangeArrowheads="1"/>
                </p:cNvSpPr>
                <p:nvPr/>
              </p:nvSpPr>
              <p:spPr bwMode="gray">
                <a:xfrm>
                  <a:off x="1692" y="1500"/>
                  <a:ext cx="1971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gray">
                <a:xfrm>
                  <a:off x="1870" y="1519"/>
                  <a:ext cx="1615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8" name="Text Box 20">
                <a:hlinkClick r:id="rId5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681" y="1909"/>
                <a:ext cx="92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2. วิธีคัดเลือก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2560" y="2630"/>
              <a:ext cx="1243" cy="1049"/>
              <a:chOff x="2585" y="2881"/>
              <a:chExt cx="1440" cy="1194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585" y="2881"/>
                <a:ext cx="1440" cy="1194"/>
                <a:chOff x="1111" y="2147"/>
                <a:chExt cx="1680" cy="1395"/>
              </a:xfrm>
            </p:grpSpPr>
            <p:sp>
              <p:nvSpPr>
                <p:cNvPr id="25" name="Oval 23"/>
                <p:cNvSpPr>
                  <a:spLocks noChangeArrowheads="1"/>
                </p:cNvSpPr>
                <p:nvPr/>
              </p:nvSpPr>
              <p:spPr bwMode="gray">
                <a:xfrm>
                  <a:off x="1111" y="2158"/>
                  <a:ext cx="1680" cy="1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Freeform 24"/>
                <p:cNvSpPr>
                  <a:spLocks/>
                </p:cNvSpPr>
                <p:nvPr/>
              </p:nvSpPr>
              <p:spPr bwMode="gray">
                <a:xfrm>
                  <a:off x="1320" y="2147"/>
                  <a:ext cx="1304" cy="432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2618" y="3239"/>
                <a:ext cx="1291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1. วิธีประกาศ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เชิญชวนทั่วไป</a:t>
                </a:r>
                <a:endParaRPr lang="en-US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1" name="Oval 28"/>
            <p:cNvSpPr>
              <a:spLocks noChangeArrowheads="1"/>
            </p:cNvSpPr>
            <p:nvPr/>
          </p:nvSpPr>
          <p:spPr bwMode="gray">
            <a:xfrm>
              <a:off x="3430" y="3726"/>
              <a:ext cx="874" cy="293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969696">
                    <a:gamma/>
                    <a:tint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2290973599"/>
              </p:ext>
            </p:extLst>
          </p:nvPr>
        </p:nvGraphicFramePr>
        <p:xfrm>
          <a:off x="5546175" y="3309752"/>
          <a:ext cx="3706345" cy="299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3" name="Picture 3" descr="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317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4"/>
          <p:cNvSpPr>
            <a:spLocks noChangeArrowheads="1"/>
          </p:cNvSpPr>
          <p:nvPr/>
        </p:nvSpPr>
        <p:spPr bwMode="auto">
          <a:xfrm>
            <a:off x="1414463" y="1751013"/>
            <a:ext cx="3546475" cy="93503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1414463" y="2987675"/>
            <a:ext cx="2644775" cy="9667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7108" name="Rectangle 10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056438" cy="609600"/>
          </a:xfrm>
        </p:spPr>
        <p:txBody>
          <a:bodyPr/>
          <a:lstStyle/>
          <a:p>
            <a:pPr eaLnBrk="1" hangingPunct="1"/>
            <a:r>
              <a:rPr lang="th-TH" altLang="ko-KR" sz="3600" smtClean="0">
                <a:latin typeface="FreesiaUPC" pitchFamily="34" charset="-34"/>
                <a:ea typeface="Gulim" pitchFamily="34" charset="-127"/>
                <a:cs typeface="FreesiaUPC" pitchFamily="34" charset="-34"/>
              </a:rPr>
              <a:t>คณะกรรมการจัดซื้อจัดจ้าง</a:t>
            </a:r>
            <a:endParaRPr lang="en-US" altLang="ko-KR" sz="3600" smtClean="0">
              <a:latin typeface="FreesiaUPC" pitchFamily="34" charset="-34"/>
              <a:ea typeface="Gulim" pitchFamily="34" charset="-127"/>
              <a:cs typeface="FreesiaUPC" pitchFamily="34" charset="-34"/>
            </a:endParaRP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2428875" y="2143125"/>
            <a:ext cx="5095875" cy="598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endParaRPr kumimoji="1" lang="en-US" altLang="ko-KR" b="1" dirty="0">
              <a:solidFill>
                <a:schemeClr val="bg1"/>
              </a:solidFill>
              <a:ea typeface="Gulim" panose="020B0600000101010101" pitchFamily="34" charset="-127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1501775" y="1909763"/>
            <a:ext cx="2727325" cy="619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th-TH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Gulim" panose="020B0600000101010101" pitchFamily="34" charset="-127"/>
                <a:cs typeface="FreesiaUPC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วิธีประกาศเชิญชวนทั่วไป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1573213" y="3021013"/>
            <a:ext cx="2312987" cy="892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วิธีคัดเลือก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7112" name="AutoShape 20"/>
          <p:cNvSpPr>
            <a:spLocks noChangeArrowheads="1"/>
          </p:cNvSpPr>
          <p:nvPr/>
        </p:nvSpPr>
        <p:spPr bwMode="auto">
          <a:xfrm>
            <a:off x="674688" y="1871663"/>
            <a:ext cx="800100" cy="804862"/>
          </a:xfrm>
          <a:prstGeom prst="diamond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5400" b="1">
                <a:solidFill>
                  <a:schemeClr val="bg1"/>
                </a:solidFill>
                <a:ea typeface="Gulim" pitchFamily="34" charset="-127"/>
              </a:rPr>
              <a:t>๑</a:t>
            </a:r>
            <a:endParaRPr lang="en-US" altLang="ko-KR" sz="54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7113" name="AutoShape 21"/>
          <p:cNvSpPr>
            <a:spLocks noChangeArrowheads="1"/>
          </p:cNvSpPr>
          <p:nvPr/>
        </p:nvSpPr>
        <p:spPr bwMode="auto">
          <a:xfrm>
            <a:off x="714375" y="3021013"/>
            <a:ext cx="835025" cy="860425"/>
          </a:xfrm>
          <a:prstGeom prst="diamond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FreesiaUPC" pitchFamily="34" charset="-34"/>
                <a:ea typeface="Gulim" pitchFamily="34" charset="-127"/>
                <a:cs typeface="FreesiaUPC" pitchFamily="34" charset="-34"/>
              </a:rPr>
              <a:t>๒</a:t>
            </a:r>
            <a:endParaRPr lang="en-US" altLang="ko-KR" sz="4000" b="1">
              <a:solidFill>
                <a:schemeClr val="bg1"/>
              </a:solidFill>
              <a:latin typeface="FreesiaUPC" pitchFamily="34" charset="-34"/>
              <a:ea typeface="Gulim" pitchFamily="34" charset="-127"/>
              <a:cs typeface="FreesiaUPC" pitchFamily="34" charset="-34"/>
            </a:endParaRPr>
          </a:p>
        </p:txBody>
      </p:sp>
      <p:sp>
        <p:nvSpPr>
          <p:cNvPr id="47114" name="AutoShape 2"/>
          <p:cNvSpPr>
            <a:spLocks noChangeArrowheads="1"/>
          </p:cNvSpPr>
          <p:nvPr/>
        </p:nvSpPr>
        <p:spPr bwMode="auto">
          <a:xfrm>
            <a:off x="1449388" y="4889500"/>
            <a:ext cx="2625725" cy="1060450"/>
          </a:xfrm>
          <a:prstGeom prst="roundRect">
            <a:avLst>
              <a:gd name="adj" fmla="val 11185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549400" y="4965700"/>
            <a:ext cx="2301875" cy="908050"/>
          </a:xfrm>
          <a:prstGeom prst="roundRect">
            <a:avLst>
              <a:gd name="adj" fmla="val 19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thaiDist">
              <a:defRPr/>
            </a:pPr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  <a:p>
            <a:pPr algn="thaiDist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วิธีเฉพาะเจาะจง</a:t>
            </a:r>
          </a:p>
          <a:p>
            <a:pPr algn="thaiDist">
              <a:defRPr/>
            </a:pPr>
            <a:endParaRPr lang="th-TH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7116" name="AutoShape 15"/>
          <p:cNvSpPr>
            <a:spLocks noChangeArrowheads="1"/>
          </p:cNvSpPr>
          <p:nvPr/>
        </p:nvSpPr>
        <p:spPr bwMode="auto">
          <a:xfrm>
            <a:off x="738188" y="5013325"/>
            <a:ext cx="785812" cy="785813"/>
          </a:xfrm>
          <a:prstGeom prst="diamond">
            <a:avLst/>
          </a:prstGeom>
          <a:solidFill>
            <a:schemeClr val="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15003" dir="380412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th-TH" altLang="ko-KR" sz="4000" b="1">
                <a:solidFill>
                  <a:schemeClr val="bg1"/>
                </a:solidFill>
                <a:latin typeface="FreesiaUPC" pitchFamily="34" charset="-34"/>
                <a:ea typeface="Gulim" pitchFamily="34" charset="-127"/>
                <a:cs typeface="FreesiaUPC" pitchFamily="34" charset="-34"/>
              </a:rPr>
              <a:t>๓</a:t>
            </a:r>
            <a:endParaRPr lang="en-US" altLang="ko-KR" sz="4000" b="1">
              <a:solidFill>
                <a:schemeClr val="bg1"/>
              </a:solidFill>
              <a:latin typeface="FreesiaUPC" pitchFamily="34" charset="-34"/>
              <a:ea typeface="Gulim" pitchFamily="34" charset="-127"/>
              <a:cs typeface="FreesiaUPC" pitchFamily="34" charset="-34"/>
            </a:endParaRPr>
          </a:p>
        </p:txBody>
      </p:sp>
      <p:sp>
        <p:nvSpPr>
          <p:cNvPr id="21" name="สี่เหลี่ยมมุมมน 4"/>
          <p:cNvSpPr/>
          <p:nvPr/>
        </p:nvSpPr>
        <p:spPr>
          <a:xfrm>
            <a:off x="395288" y="319088"/>
            <a:ext cx="8391525" cy="9763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rgbClr val="002060"/>
                </a:solidFill>
                <a:latin typeface="Antique Olive Compact" pitchFamily="34" charset="0"/>
                <a:cs typeface="FreesiaUPC" pitchFamily="34" charset="-34"/>
              </a:rPr>
              <a:t>วิธีการซื้อหรือจ้าง กระทำได้  ๓ วิธี ดังนี้</a:t>
            </a:r>
            <a:endParaRPr lang="th-TH" sz="3600" b="1" dirty="0">
              <a:solidFill>
                <a:srgbClr val="C00000"/>
              </a:solidFill>
            </a:endParaRPr>
          </a:p>
        </p:txBody>
      </p:sp>
      <p:sp>
        <p:nvSpPr>
          <p:cNvPr id="25" name="สี่เหลี่ยมมุมมน 7"/>
          <p:cNvSpPr/>
          <p:nvPr/>
        </p:nvSpPr>
        <p:spPr>
          <a:xfrm>
            <a:off x="5292725" y="1622425"/>
            <a:ext cx="3600450" cy="1303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altLang="th-TH" sz="2400" b="1" dirty="0">
              <a:solidFill>
                <a:srgbClr val="0C03BD"/>
              </a:solidFill>
              <a:latin typeface="FreesiaUPC" pitchFamily="34" charset="-34"/>
              <a:cs typeface="FreesiaUPC" pitchFamily="34" charset="-34"/>
            </a:endParaRPr>
          </a:p>
          <a:p>
            <a:pPr>
              <a:defRPr/>
            </a:pP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เชิญชวนให้</a:t>
            </a:r>
            <a:r>
              <a:rPr lang="th-TH" altLang="th-TH" sz="2400" b="1" u="sng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ผู้ประกอบการทั่วไป </a:t>
            </a: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ที่มีคุณสมบัติตรงตามเงื่อนไขที่กำหนดเข้ายื่นข้อเสนอ</a:t>
            </a:r>
          </a:p>
          <a:p>
            <a:pPr>
              <a:defRPr/>
            </a:pPr>
            <a:endParaRPr lang="th-TH" sz="2400" b="1" dirty="0">
              <a:solidFill>
                <a:srgbClr val="00206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6" name="สี่เหลี่ยมมุมมน 7"/>
          <p:cNvSpPr/>
          <p:nvPr/>
        </p:nvSpPr>
        <p:spPr>
          <a:xfrm>
            <a:off x="4481513" y="3021013"/>
            <a:ext cx="4411662" cy="17033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เชิญชวนเฉพาะผู้ประกอบการที่มีคุณสมบัติตรง</a:t>
            </a:r>
            <a:r>
              <a:rPr lang="th-TH" altLang="th-TH" sz="2400" b="1" dirty="0" smtClean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ตามที่</a:t>
            </a: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กำหนดซึ่งต้อง</a:t>
            </a:r>
            <a:r>
              <a:rPr lang="th-TH" altLang="th-TH" sz="2400" b="1" u="sng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ไม่น้อยกว่า ๓ ราย </a:t>
            </a: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ให้เข้ายื่นข้อ เสนอ </a:t>
            </a:r>
            <a:r>
              <a:rPr lang="th-TH" altLang="th-TH" sz="2400" b="1" u="sng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เว้นแต่ </a:t>
            </a: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ผู้ประกอบการที่มีคุณสมบัติตรงตามกำหนดน้อยกว่า ๓ ราย</a:t>
            </a:r>
          </a:p>
        </p:txBody>
      </p:sp>
      <p:sp>
        <p:nvSpPr>
          <p:cNvPr id="27" name="สี่เหลี่ยมมุมมน 7"/>
          <p:cNvSpPr/>
          <p:nvPr/>
        </p:nvSpPr>
        <p:spPr>
          <a:xfrm>
            <a:off x="4481513" y="4889500"/>
            <a:ext cx="4411662" cy="163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thaiDist">
              <a:defRPr/>
            </a:pP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หน่วยงานภาครัฐเชิญชวนผู้ประกอบการที่มีคุณสมบัติตรงตามที่กำหนด</a:t>
            </a:r>
            <a:r>
              <a:rPr lang="th-TH" altLang="th-TH" sz="2400" b="1" u="sng" dirty="0">
                <a:solidFill>
                  <a:srgbClr val="FF0000"/>
                </a:solidFill>
                <a:latin typeface="FreesiaUPC" pitchFamily="34" charset="-34"/>
                <a:cs typeface="FreesiaUPC" pitchFamily="34" charset="-34"/>
              </a:rPr>
              <a:t>รายใดรายหนึ่ง</a:t>
            </a:r>
            <a:r>
              <a:rPr lang="th-TH" altLang="th-TH" sz="2400" b="1" dirty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ให้เข้ายื่นข้อเสนอหรือให้เข้ามาเจรจาต่อรองราคากับหน่วยงานของรัฐโดยตรง</a:t>
            </a:r>
          </a:p>
        </p:txBody>
      </p:sp>
      <p:sp>
        <p:nvSpPr>
          <p:cNvPr id="28" name="ลูกศรขวา 8"/>
          <p:cNvSpPr/>
          <p:nvPr/>
        </p:nvSpPr>
        <p:spPr>
          <a:xfrm>
            <a:off x="5002213" y="1995488"/>
            <a:ext cx="368300" cy="4460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9" name="ลูกศรขวา 8"/>
          <p:cNvSpPr/>
          <p:nvPr/>
        </p:nvSpPr>
        <p:spPr>
          <a:xfrm>
            <a:off x="4094163" y="3263900"/>
            <a:ext cx="368300" cy="446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0" name="ลูกศรขวา 8"/>
          <p:cNvSpPr/>
          <p:nvPr/>
        </p:nvSpPr>
        <p:spPr>
          <a:xfrm>
            <a:off x="4113213" y="5195888"/>
            <a:ext cx="328612" cy="4476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10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043608" y="188913"/>
            <a:ext cx="7525717" cy="1008062"/>
          </a:xfrm>
        </p:spPr>
        <p:txBody>
          <a:bodyPr/>
          <a:lstStyle/>
          <a:p>
            <a:r>
              <a:rPr lang="th-TH" sz="4000" b="1" dirty="0" smtClean="0">
                <a:solidFill>
                  <a:srgbClr val="0C03BD"/>
                </a:solidFill>
                <a:latin typeface="FreesiaUPC" pitchFamily="34" charset="-34"/>
                <a:cs typeface="FreesiaUPC" pitchFamily="34" charset="-34"/>
              </a:rPr>
              <a:t>วิธีประกาศเชิญชวนทั่วไป  สามารถทำได้  3 วิธี</a:t>
            </a:r>
            <a:endParaRPr lang="th-TH" sz="4000" dirty="0" smtClean="0">
              <a:solidFill>
                <a:srgbClr val="FF0000"/>
              </a:solidFill>
              <a:latin typeface="FreesiaUPC" pitchFamily="34" charset="-34"/>
              <a:cs typeface="FreesiaUPC" pitchFamily="34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3568" y="1340768"/>
          <a:ext cx="81369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5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74" y="802081"/>
            <a:ext cx="9086704" cy="5136880"/>
            <a:chOff x="57296" y="1074908"/>
            <a:chExt cx="9086704" cy="427259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 cstate="print"/>
            <a:srcRect l="3616" b="3609"/>
            <a:stretch/>
          </p:blipFill>
          <p:spPr>
            <a:xfrm>
              <a:off x="57296" y="1464026"/>
              <a:ext cx="2473588" cy="3531766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1277284"/>
              <a:ext cx="3600400" cy="3708522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 cstate="print"/>
            <a:srcRect b="3609"/>
            <a:stretch/>
          </p:blipFill>
          <p:spPr>
            <a:xfrm>
              <a:off x="6660231" y="1074908"/>
              <a:ext cx="2483769" cy="42725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822" y="125082"/>
            <a:ext cx="7632848" cy="609600"/>
          </a:xfrm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การเผยแพร่ประกาศและเอกสารเชิญชวน และการขายหรือให้เอกสาร</a:t>
            </a:r>
          </a:p>
        </p:txBody>
      </p:sp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56763" y="2027734"/>
            <a:ext cx="13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598286" y="180015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908872" y="1735346"/>
            <a:ext cx="1883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123728" y="2780928"/>
            <a:ext cx="4533293" cy="394949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การให้หรือขายเอกสารให้ดำเนินการไปพร้อมกับการเผยแพร่ประกาศและเอกสาร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วงเงินเกิน 5 แสน แต่ไม่เกิน 5 ล้าน </a:t>
            </a:r>
            <a:b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5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5 ล้าน แต่ไม่เกิน 10 ล้าน เผยแพร่</a:t>
            </a:r>
            <a:b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10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10 ล้าน แต่ไม่เกิน 50 ล้าน เผยแพร่</a:t>
            </a:r>
            <a:b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12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spc="-100" dirty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50 ล้าน เผยแพร่ไม่น้อยกว่า 20 วันทำการ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94930" y="3312678"/>
            <a:ext cx="15071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วันทำการ</a:t>
            </a:r>
          </a:p>
          <a:p>
            <a:pPr algn="ctr"/>
            <a:endParaRPr lang="th-TH" sz="26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045" y="3296365"/>
            <a:ext cx="2483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ให้ดำเนินการไปพร้อม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กับการเผยแพร่ประกาศ 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</a:p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</a:t>
            </a:r>
            <a:b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วันทำการ</a:t>
            </a:r>
          </a:p>
          <a:p>
            <a:pPr algn="ctr"/>
            <a:endParaRPr lang="th-TH" sz="24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6" name="Picture 2" descr="ผลการค้นหารูปภาพสำหรับ ประกาศ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8" y="5954866"/>
            <a:ext cx="1684493" cy="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59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132238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8651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2"/>
          <p:cNvPicPr>
            <a:picLocks noChangeAspect="1"/>
          </p:cNvPicPr>
          <p:nvPr/>
        </p:nvPicPr>
        <p:blipFill>
          <a:blip r:embed="rId5" cstate="print"/>
          <a:srcRect b="10197"/>
          <a:stretch>
            <a:fillRect/>
          </a:stretch>
        </p:blipFill>
        <p:spPr bwMode="auto">
          <a:xfrm>
            <a:off x="3395663" y="1285875"/>
            <a:ext cx="19526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Down Arrow 24"/>
          <p:cNvSpPr>
            <a:spLocks noChangeArrowheads="1"/>
          </p:cNvSpPr>
          <p:nvPr/>
        </p:nvSpPr>
        <p:spPr bwMode="auto">
          <a:xfrm rot="-5400000">
            <a:off x="2147417" y="1597670"/>
            <a:ext cx="871537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34925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dirty="0"/>
              <a:t>e</a:t>
            </a:r>
            <a:r>
              <a:rPr lang="en-US" altLang="th-TH" sz="2000" dirty="0">
                <a:latin typeface="Times New Roman" pitchFamily="18" charset="0"/>
              </a:rPr>
              <a:t> - </a:t>
            </a:r>
            <a:r>
              <a:rPr lang="en-US" altLang="th-TH" sz="2400" b="1" dirty="0">
                <a:latin typeface="Times New Roman" pitchFamily="18" charset="0"/>
              </a:rPr>
              <a:t>catalog</a:t>
            </a:r>
            <a:endParaRPr lang="th-TH" altLang="th-TH" sz="2000" b="1" dirty="0">
              <a:latin typeface="Times New Roman" pitchFamily="18" charset="0"/>
            </a:endParaRP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22238" y="981075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>
                <a:solidFill>
                  <a:srgbClr val="0000FF"/>
                </a:solidFill>
              </a:rPr>
              <a:t>ผู้ค้าภาครัฐ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763688" y="909141"/>
            <a:ext cx="2304256" cy="16557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th-TH" altLang="th-TH" sz="2400" b="1" dirty="0">
                <a:latin typeface="AngsanaUPC" pitchFamily="18" charset="-34"/>
                <a:cs typeface="AngsanaUPC" pitchFamily="18" charset="-34"/>
              </a:rPr>
              <a:t>ข้อมูลสินค้า</a:t>
            </a:r>
          </a:p>
          <a:p>
            <a:pPr eaLnBrk="1" hangingPunct="1"/>
            <a:r>
              <a:rPr lang="th-TH" altLang="th-TH" sz="2400" b="1" dirty="0">
                <a:latin typeface="AngsanaUPC" pitchFamily="18" charset="-34"/>
                <a:cs typeface="AngsanaUPC" pitchFamily="18" charset="-34"/>
              </a:rPr>
              <a:t>- </a:t>
            </a:r>
            <a:r>
              <a:rPr lang="th-TH" altLang="th-TH" sz="2400" b="1" dirty="0" smtClean="0">
                <a:latin typeface="AngsanaUPC" pitchFamily="18" charset="-34"/>
                <a:cs typeface="AngsanaUPC" pitchFamily="18" charset="-34"/>
              </a:rPr>
              <a:t>รหัสสินค้า (</a:t>
            </a:r>
            <a:r>
              <a:rPr lang="en-US" altLang="th-TH" sz="2400" b="1" dirty="0">
                <a:latin typeface="AngsanaUPC" pitchFamily="18" charset="-34"/>
                <a:cs typeface="AngsanaUPC" pitchFamily="18" charset="-34"/>
              </a:rPr>
              <a:t>UNSPSC)</a:t>
            </a:r>
          </a:p>
          <a:p>
            <a:pPr eaLnBrk="1" hangingPunct="1"/>
            <a:r>
              <a:rPr lang="en-US" altLang="th-TH" sz="2400" b="1" dirty="0">
                <a:latin typeface="AngsanaUPC" pitchFamily="18" charset="-34"/>
                <a:cs typeface="AngsanaUPC" pitchFamily="18" charset="-34"/>
              </a:rPr>
              <a:t>- </a:t>
            </a:r>
            <a:r>
              <a:rPr lang="th-TH" altLang="th-TH" sz="2400" b="1" dirty="0">
                <a:latin typeface="AngsanaUPC" pitchFamily="18" charset="-34"/>
                <a:cs typeface="AngsanaUPC" pitchFamily="18" charset="-34"/>
              </a:rPr>
              <a:t>คุณสมบัติ</a:t>
            </a:r>
          </a:p>
          <a:p>
            <a:endParaRPr lang="th-TH" altLang="th-TH" sz="2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8681" name="Down Arrow 12"/>
          <p:cNvSpPr>
            <a:spLocks noChangeArrowheads="1"/>
          </p:cNvSpPr>
          <p:nvPr/>
        </p:nvSpPr>
        <p:spPr bwMode="auto">
          <a:xfrm rot="-5400000">
            <a:off x="5804694" y="965994"/>
            <a:ext cx="344487" cy="1095375"/>
          </a:xfrm>
          <a:prstGeom prst="downArrow">
            <a:avLst>
              <a:gd name="adj1" fmla="val 45481"/>
              <a:gd name="adj2" fmla="val 5014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pic>
        <p:nvPicPr>
          <p:cNvPr id="28682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981075"/>
            <a:ext cx="22764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5"/>
          <p:cNvPicPr>
            <a:picLocks noChangeAspect="1"/>
          </p:cNvPicPr>
          <p:nvPr/>
        </p:nvPicPr>
        <p:blipFill>
          <a:blip r:embed="rId7" cstate="print"/>
          <a:srcRect l="5974" b="10197"/>
          <a:stretch>
            <a:fillRect/>
          </a:stretch>
        </p:blipFill>
        <p:spPr bwMode="auto">
          <a:xfrm>
            <a:off x="6875463" y="1765300"/>
            <a:ext cx="590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6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486650" y="1543050"/>
            <a:ext cx="627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7"/>
          <p:cNvPicPr>
            <a:picLocks noChangeAspect="1"/>
          </p:cNvPicPr>
          <p:nvPr/>
        </p:nvPicPr>
        <p:blipFill>
          <a:blip r:embed="rId8" cstate="print"/>
          <a:srcRect l="7854" b="10197"/>
          <a:stretch>
            <a:fillRect/>
          </a:stretch>
        </p:blipFill>
        <p:spPr bwMode="auto">
          <a:xfrm>
            <a:off x="7308850" y="2092325"/>
            <a:ext cx="57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9"/>
          <p:cNvPicPr>
            <a:picLocks noChangeAspect="1"/>
          </p:cNvPicPr>
          <p:nvPr/>
        </p:nvPicPr>
        <p:blipFill>
          <a:blip r:embed="rId8" cstate="print"/>
          <a:srcRect r="18440" b="10197"/>
          <a:stretch>
            <a:fillRect/>
          </a:stretch>
        </p:blipFill>
        <p:spPr bwMode="auto">
          <a:xfrm>
            <a:off x="8235950" y="1730375"/>
            <a:ext cx="512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816850" y="2092325"/>
            <a:ext cx="62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Rectangle 23"/>
          <p:cNvSpPr>
            <a:spLocks noChangeArrowheads="1"/>
          </p:cNvSpPr>
          <p:nvPr/>
        </p:nvSpPr>
        <p:spPr bwMode="auto">
          <a:xfrm>
            <a:off x="70358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b="1" dirty="0">
                <a:latin typeface="Times New Roman" pitchFamily="18" charset="0"/>
              </a:rPr>
              <a:t>Market</a:t>
            </a:r>
            <a:endParaRPr lang="th-TH" altLang="th-TH" sz="2000" b="1" dirty="0">
              <a:latin typeface="Times New Roman" pitchFamily="18" charset="0"/>
            </a:endParaRPr>
          </a:p>
        </p:txBody>
      </p:sp>
      <p:pic>
        <p:nvPicPr>
          <p:cNvPr id="28689" name="Pictur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3573463"/>
            <a:ext cx="15319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0" name="Rectangle 25"/>
          <p:cNvSpPr>
            <a:spLocks noChangeArrowheads="1"/>
          </p:cNvSpPr>
          <p:nvPr/>
        </p:nvSpPr>
        <p:spPr bwMode="auto">
          <a:xfrm>
            <a:off x="127000" y="4221163"/>
            <a:ext cx="1917700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/>
              <a:t>   </a:t>
            </a:r>
            <a:r>
              <a:rPr lang="th-TH" altLang="th-TH" sz="2400" b="1" dirty="0">
                <a:solidFill>
                  <a:srgbClr val="0000FF"/>
                </a:solidFill>
              </a:rPr>
              <a:t>หน่วยงานของรัฐ</a:t>
            </a:r>
          </a:p>
        </p:txBody>
      </p:sp>
      <p:sp>
        <p:nvSpPr>
          <p:cNvPr id="28691" name="Down Arrow 26"/>
          <p:cNvSpPr>
            <a:spLocks noChangeArrowheads="1"/>
          </p:cNvSpPr>
          <p:nvPr/>
        </p:nvSpPr>
        <p:spPr bwMode="auto">
          <a:xfrm rot="-5400000">
            <a:off x="2284413" y="4268787"/>
            <a:ext cx="871538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548063" y="3990975"/>
            <a:ext cx="1974850" cy="2678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ประกาศ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สินค้า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- คุณสมบัติสินค้า </a:t>
            </a: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จำนวน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ผู้ค้า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คุณสมบัติ</a:t>
            </a: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ฯลฯ</a:t>
            </a:r>
            <a:endParaRPr lang="en-US" altLang="th-TH" sz="2400" dirty="0">
              <a:latin typeface="Angsana New" pitchFamily="18" charset="-34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27850" y="4025900"/>
            <a:ext cx="1214438" cy="14811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ใบเสนอราคา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สินค้า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ฯลฯ</a:t>
            </a:r>
          </a:p>
        </p:txBody>
      </p:sp>
      <p:cxnSp>
        <p:nvCxnSpPr>
          <p:cNvPr id="28694" name="Elbow Connector 29"/>
          <p:cNvCxnSpPr>
            <a:cxnSpLocks noChangeShapeType="1"/>
            <a:stCxn id="28" idx="0"/>
            <a:endCxn id="28688" idx="2"/>
          </p:cNvCxnSpPr>
          <p:nvPr/>
        </p:nvCxnSpPr>
        <p:spPr bwMode="auto">
          <a:xfrm rot="5400000" flipH="1" flipV="1">
            <a:off x="5779294" y="1913732"/>
            <a:ext cx="833437" cy="3321050"/>
          </a:xfrm>
          <a:prstGeom prst="bentConnector3">
            <a:avLst>
              <a:gd name="adj1" fmla="val 50000"/>
            </a:avLst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95" name="Elbow Connector 41027"/>
          <p:cNvCxnSpPr>
            <a:cxnSpLocks noChangeShapeType="1"/>
          </p:cNvCxnSpPr>
          <p:nvPr/>
        </p:nvCxnSpPr>
        <p:spPr bwMode="auto">
          <a:xfrm rot="5400000">
            <a:off x="7604125" y="3549650"/>
            <a:ext cx="1865313" cy="557213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6" name="Rectangle 41030"/>
          <p:cNvSpPr>
            <a:spLocks noChangeArrowheads="1"/>
          </p:cNvSpPr>
          <p:nvPr/>
        </p:nvSpPr>
        <p:spPr bwMode="auto">
          <a:xfrm>
            <a:off x="5348289" y="3186113"/>
            <a:ext cx="135255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28697" name="Rectangle 39"/>
          <p:cNvSpPr>
            <a:spLocks noChangeArrowheads="1"/>
          </p:cNvSpPr>
          <p:nvPr/>
        </p:nvSpPr>
        <p:spPr bwMode="auto">
          <a:xfrm>
            <a:off x="7885113" y="3213100"/>
            <a:ext cx="950912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400" b="1" dirty="0">
                <a:latin typeface="Times New Roman" pitchFamily="18" charset="0"/>
              </a:rPr>
              <a:t>ผู้ค้า</a:t>
            </a:r>
          </a:p>
          <a:p>
            <a:pPr algn="ctr"/>
            <a:r>
              <a:rPr lang="th-TH" altLang="th-TH" sz="2400" b="1" dirty="0">
                <a:latin typeface="Times New Roman" pitchFamily="18" charset="0"/>
              </a:rPr>
              <a:t>ตอบกลับ</a:t>
            </a:r>
          </a:p>
        </p:txBody>
      </p:sp>
      <p:sp>
        <p:nvSpPr>
          <p:cNvPr id="28698" name="Down Arrow 30"/>
          <p:cNvSpPr>
            <a:spLocks noChangeArrowheads="1"/>
          </p:cNvSpPr>
          <p:nvPr/>
        </p:nvSpPr>
        <p:spPr bwMode="auto">
          <a:xfrm rot="-5400000">
            <a:off x="5813425" y="1482725"/>
            <a:ext cx="346075" cy="1095375"/>
          </a:xfrm>
          <a:prstGeom prst="downArrow">
            <a:avLst>
              <a:gd name="adj1" fmla="val 45481"/>
              <a:gd name="adj2" fmla="val 49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99" name="Down Arrow 31"/>
          <p:cNvSpPr>
            <a:spLocks noChangeArrowheads="1"/>
          </p:cNvSpPr>
          <p:nvPr/>
        </p:nvSpPr>
        <p:spPr bwMode="auto">
          <a:xfrm rot="-5400000">
            <a:off x="5822157" y="2015331"/>
            <a:ext cx="344488" cy="1095375"/>
          </a:xfrm>
          <a:prstGeom prst="downArrow">
            <a:avLst>
              <a:gd name="adj1" fmla="val 45481"/>
              <a:gd name="adj2" fmla="val 5013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301625" y="82550"/>
            <a:ext cx="5681663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en-US" altLang="th-TH" sz="4800">
                <a:solidFill>
                  <a:srgbClr val="1C07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e-Market</a:t>
            </a:r>
            <a:endParaRPr lang="th-TH" altLang="th-TH" sz="4800">
              <a:solidFill>
                <a:srgbClr val="1C07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667375" y="5805488"/>
            <a:ext cx="1503363" cy="706437"/>
          </a:xfrm>
          <a:prstGeom prst="rect">
            <a:avLst/>
          </a:prstGeom>
          <a:solidFill>
            <a:srgbClr val="C408A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ผู้ชนะ</a:t>
            </a:r>
            <a:b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การเสนอราคา</a:t>
            </a:r>
          </a:p>
        </p:txBody>
      </p:sp>
      <p:cxnSp>
        <p:nvCxnSpPr>
          <p:cNvPr id="28702" name="Elbow Connector 13"/>
          <p:cNvCxnSpPr>
            <a:cxnSpLocks noChangeShapeType="1"/>
          </p:cNvCxnSpPr>
          <p:nvPr/>
        </p:nvCxnSpPr>
        <p:spPr bwMode="auto">
          <a:xfrm rot="10800000" flipV="1">
            <a:off x="6254750" y="4767263"/>
            <a:ext cx="673100" cy="1038225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8704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019925" y="1341438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956550" y="1268413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7" name="ตัวยึดหมายเลขภาพนิ่ง 14"/>
          <p:cNvSpPr>
            <a:spLocks noGrp="1"/>
          </p:cNvSpPr>
          <p:nvPr>
            <p:ph type="sldNum" sz="quarter" idx="11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66093"/>
      </p:ext>
    </p:extLst>
  </p:cSld>
  <p:clrMapOvr>
    <a:masterClrMapping/>
  </p:clrMapOvr>
  <p:transition>
    <p:strips dir="l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/>
        </p:nvGraphicFramePr>
        <p:xfrm>
          <a:off x="845209" y="1909438"/>
          <a:ext cx="770681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สี่เหลี่ยมผืนผ้ามุมมน 5"/>
          <p:cNvSpPr/>
          <p:nvPr/>
        </p:nvSpPr>
        <p:spPr>
          <a:xfrm>
            <a:off x="755650" y="180975"/>
            <a:ext cx="7866063" cy="14398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พัสดุที่ต้องดำเนินการจัดหาด้วยวิธีตลาดอิเล็กทรอนิกส์ </a:t>
            </a:r>
          </a:p>
          <a:p>
            <a:pPr algn="ctr">
              <a:defRPr/>
            </a:pPr>
            <a:r>
              <a:rPr lang="th-TH" sz="36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6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Electronic Market : e – market</a:t>
            </a:r>
            <a:r>
              <a:rPr lang="th-TH" sz="36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)</a:t>
            </a:r>
            <a:endParaRPr lang="th-TH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86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07943333"/>
              </p:ext>
            </p:extLst>
          </p:nvPr>
        </p:nvGraphicFramePr>
        <p:xfrm>
          <a:off x="467544" y="1916832"/>
          <a:ext cx="83529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63538" y="160338"/>
            <a:ext cx="8064500" cy="965200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th-TH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กฎกระทรวง  </a:t>
            </a:r>
          </a:p>
          <a:p>
            <a:pPr algn="ctr">
              <a:defRPr/>
            </a:pPr>
            <a:r>
              <a:rPr lang="th-TH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กำหนดพัสดุที่รัฐต้องการส่งเสริมหรือสนับสนุน</a:t>
            </a: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60338"/>
            <a:ext cx="14589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63538" y="1220788"/>
            <a:ext cx="8475662" cy="552450"/>
          </a:xfrm>
          <a:prstGeom prst="roundRect">
            <a:avLst>
              <a:gd name="adj" fmla="val 1271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โดยกำหนดวิธีการจัดซื้อจัดจ้างโดยวิธีคัดเลือก และวิธีเฉพาะเจาะจง (วิธีกรณีพิเศษ เดิม)</a:t>
            </a:r>
          </a:p>
        </p:txBody>
      </p:sp>
    </p:spTree>
    <p:extLst>
      <p:ext uri="{BB962C8B-B14F-4D97-AF65-F5344CB8AC3E}">
        <p14:creationId xmlns:p14="http://schemas.microsoft.com/office/powerpoint/2010/main" val="15932492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96875" y="404813"/>
            <a:ext cx="8278813" cy="1604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DilleniaUPC" pitchFamily="18" charset="-34"/>
                <a:cs typeface="DilleniaUPC" pitchFamily="18" charset="-34"/>
              </a:rPr>
              <a:t>พัสดุที่ต้องดำเนินการจัดหาด้วยวิธีตลาดอิเล็กทรอนิกส์ (</a:t>
            </a:r>
            <a:r>
              <a:rPr 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DilleniaUPC" pitchFamily="18" charset="-34"/>
                <a:cs typeface="DilleniaUPC" pitchFamily="18" charset="-34"/>
              </a:rPr>
              <a:t>Electronic Market : e – market</a:t>
            </a:r>
            <a:r>
              <a:rPr lang="th-TH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DilleniaUPC" pitchFamily="18" charset="-34"/>
                <a:cs typeface="DilleniaUPC" pitchFamily="18" charset="-34"/>
              </a:rPr>
              <a:t>)</a:t>
            </a:r>
            <a:endParaRPr lang="th-TH" sz="44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68313" y="2205038"/>
            <a:ext cx="8172450" cy="33115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ยารักษาโรค ได้แก่</a:t>
            </a:r>
          </a:p>
          <a:p>
            <a:pPr>
              <a:buFontTx/>
              <a:buAutoNum type="arabicPeriod"/>
              <a:defRPr/>
            </a:pPr>
            <a:r>
              <a:rPr lang="en-US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Doxazosin</a:t>
            </a:r>
            <a:r>
              <a:rPr lang="en-US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ยารักษาภาวะต่อมลูกหมากโต</a:t>
            </a:r>
          </a:p>
          <a:p>
            <a:pPr>
              <a:defRPr/>
            </a:pPr>
            <a:r>
              <a:rPr lang="th-TH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2. </a:t>
            </a:r>
            <a:r>
              <a:rPr lang="en-US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Calcium carbonate </a:t>
            </a:r>
            <a:r>
              <a:rPr lang="th-TH" sz="44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ยาป้องกันและรักษาภาวะขาดแคลเซียม</a:t>
            </a:r>
          </a:p>
        </p:txBody>
      </p:sp>
      <p:pic>
        <p:nvPicPr>
          <p:cNvPr id="58372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229225"/>
            <a:ext cx="187166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395536" y="180975"/>
            <a:ext cx="8496944" cy="12318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ว </a:t>
            </a:r>
            <a:r>
              <a:rPr lang="en-US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320 </a:t>
            </a:r>
            <a:r>
              <a:rPr lang="th-TH" sz="3200" b="1" dirty="0" err="1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ลว</a:t>
            </a: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. </a:t>
            </a:r>
            <a:r>
              <a:rPr lang="en-US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24 </a:t>
            </a: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สิงหาคม </a:t>
            </a:r>
            <a:r>
              <a:rPr lang="en-US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2560</a:t>
            </a:r>
          </a:p>
          <a:p>
            <a:pPr algn="ctr"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กำหนดพัสดุ</a:t>
            </a:r>
            <a:r>
              <a:rPr lang="th-TH" sz="32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ที่</a:t>
            </a: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ต้องจัดหา</a:t>
            </a:r>
            <a:r>
              <a:rPr lang="th-TH" sz="32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ด้วยวิธีตลาดอิเล็กทรอนิกส์ </a:t>
            </a: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(</a:t>
            </a:r>
            <a:r>
              <a:rPr lang="en-US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e </a:t>
            </a:r>
            <a:r>
              <a:rPr lang="en-US" sz="32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– market</a:t>
            </a:r>
            <a:r>
              <a:rPr lang="th-TH" sz="32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rPr>
              <a:t>) เพิ่มเติม</a:t>
            </a:r>
            <a:endParaRPr lang="th-TH" sz="3200" b="1" dirty="0">
              <a:solidFill>
                <a:schemeClr val="tx1"/>
              </a:solidFill>
              <a:latin typeface="DilleniaUPC" pitchFamily="18" charset="-34"/>
              <a:cs typeface="DilleniaUPC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336990" y="1833815"/>
            <a:ext cx="2687060" cy="4264829"/>
            <a:chOff x="498575" y="1498669"/>
            <a:chExt cx="1754880" cy="120173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498575" y="1498669"/>
              <a:ext cx="1754880" cy="1201734"/>
            </a:xfrm>
            <a:prstGeom prst="roundRect">
              <a:avLst>
                <a:gd name="adj" fmla="val 10000"/>
              </a:avLst>
            </a:prstGeom>
            <a:solidFill>
              <a:srgbClr val="FA60E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สี่เหลี่ยมผืนผ้ามุมมน 4"/>
            <p:cNvSpPr/>
            <p:nvPr/>
          </p:nvSpPr>
          <p:spPr>
            <a:xfrm>
              <a:off x="533773" y="1533867"/>
              <a:ext cx="1684484" cy="11313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8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800" b="1" kern="1200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ลวดเย็บกระดาษ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คลิปดำหนีบกระดาษ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</a:t>
              </a:r>
              <a:r>
                <a:rPr lang="th-TH" sz="2800" b="1" dirty="0" err="1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ตู้ล็</a:t>
              </a: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อก</a:t>
              </a:r>
              <a:r>
                <a:rPr lang="th-TH" sz="2800" b="1" dirty="0" err="1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เกอร์</a:t>
              </a:r>
              <a:endParaRPr lang="th-TH" sz="28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ตู้เก็บเอกสาร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โทรทัศน์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ไมโครโฟน</a:t>
              </a:r>
            </a:p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ลำโพง</a:t>
              </a:r>
              <a:r>
                <a:rPr lang="th-TH" sz="2800" b="1" dirty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ห้องประชุม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endParaRPr lang="th-TH" sz="2800" b="1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800" b="1" kern="1200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b="1" kern="1200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3191589" y="1828466"/>
            <a:ext cx="2736304" cy="4264829"/>
            <a:chOff x="1872434" y="425279"/>
            <a:chExt cx="1337102" cy="101857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สี่เหลี่ยมผืนผ้ามุมมน 10"/>
            <p:cNvSpPr/>
            <p:nvPr/>
          </p:nvSpPr>
          <p:spPr>
            <a:xfrm>
              <a:off x="1872434" y="425279"/>
              <a:ext cx="1337102" cy="1018572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สี่เหลี่ยมผืนผ้ามุมมน 6"/>
            <p:cNvSpPr/>
            <p:nvPr/>
          </p:nvSpPr>
          <p:spPr>
            <a:xfrm>
              <a:off x="1902267" y="455112"/>
              <a:ext cx="1277436" cy="9589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28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th-TH" sz="2800" b="1" kern="1200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เครื่องเย็บกระดาษ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เครื่องถ่ายเอกสาร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เครื่องขยายเสียง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เครื่องปรับอากาศ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เครื่องทำน้ำเย็นแบบต่อท่อ</a:t>
              </a:r>
            </a:p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เครื่องอบ</a:t>
              </a:r>
              <a:r>
                <a:rPr lang="th-TH" sz="2800" b="1" dirty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ผ้าแบบอุตสาหกรรม</a:t>
              </a:r>
            </a:p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</a:t>
              </a:r>
              <a:r>
                <a:rPr lang="th-TH" sz="2800" b="1" dirty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ซักผ้าอุตสาหกรรม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th-TH" sz="28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2800" b="1" kern="1200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6103817" y="1861651"/>
            <a:ext cx="2788663" cy="4209156"/>
            <a:chOff x="3381160" y="41925"/>
            <a:chExt cx="1502408" cy="93246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3381160" y="41925"/>
              <a:ext cx="1502408" cy="932463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สี่เหลี่ยมผืนผ้ามุมมน 8"/>
            <p:cNvSpPr/>
            <p:nvPr/>
          </p:nvSpPr>
          <p:spPr>
            <a:xfrm>
              <a:off x="3408471" y="69236"/>
              <a:ext cx="1447786" cy="87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เครื่องสแกนเนอร์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เครื่องพิมพ์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เครื่องคอมพิวเตอร์ </a:t>
              </a:r>
              <a:r>
                <a:rPr lang="en-US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PC </a:t>
              </a:r>
              <a:endParaRPr lang="th-TH" sz="2800" b="1" kern="1200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ตั้งโต๊ะ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เครื่องคอมพิวเตอร์</a:t>
              </a:r>
              <a:r>
                <a:rPr lang="th-TH" sz="2800" b="1" dirty="0" err="1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โน๊ตบุ๊ค</a:t>
              </a:r>
              <a:endParaRPr lang="th-TH" sz="2800" b="1" dirty="0" smtClean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เครื่องสำรองไฟฟ้า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dirty="0" smtClean="0">
                  <a:solidFill>
                    <a:schemeClr val="tx1"/>
                  </a:solidFill>
                  <a:latin typeface="DilleniaUPC" pitchFamily="18" charset="-34"/>
                  <a:cs typeface="DilleniaUPC" pitchFamily="18" charset="-34"/>
                </a:rPr>
                <a:t>- เครื่องโปรเจคเตอร์</a:t>
              </a:r>
              <a:endParaRPr lang="en-US" sz="2800" b="1" kern="1200" dirty="0">
                <a:solidFill>
                  <a:schemeClr val="tx1"/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0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1520" y="116609"/>
            <a:ext cx="7056784" cy="76721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การจัดทำเอกสารซื้อหรือจ้างด้วยวิธี </a:t>
            </a:r>
            <a:r>
              <a:rPr lang="en-US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</a:t>
            </a:r>
            <a:r>
              <a:rPr lang="en-US" altLang="th-TH" sz="3600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– market </a:t>
            </a:r>
            <a:r>
              <a:rPr lang="en-US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</a:t>
            </a:r>
            <a:r>
              <a:rPr lang="th-TH" altLang="th-TH" sz="3600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(ข้อ ๓๔)</a:t>
            </a:r>
            <a:endParaRPr lang="th-TH" altLang="th-TH" sz="36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95536" y="1124744"/>
            <a:ext cx="8352928" cy="11756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400" dirty="0">
                <a:latin typeface="DilleniaUPC" pitchFamily="18" charset="-34"/>
                <a:cs typeface="DilleniaUPC" pitchFamily="18" charset="-34"/>
              </a:rPr>
              <a:t>- ให้เจ้าหน้าที่จัดทำเอกสารการซื้อหรือจ้างด้วยวิธีตลาดอิเล็กทรอนิกส์ </a:t>
            </a:r>
          </a:p>
          <a:p>
            <a:pPr algn="ctr" eaLnBrk="1" hangingPunct="1">
              <a:defRPr/>
            </a:pPr>
            <a:r>
              <a:rPr lang="th-TH" altLang="th-TH" sz="3400" dirty="0">
                <a:latin typeface="DilleniaUPC" pitchFamily="18" charset="-34"/>
                <a:cs typeface="DilleniaUPC" pitchFamily="18" charset="-34"/>
              </a:rPr>
              <a:t>  ตามแบบที่คณะกรรมการนโยบายฯ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51520" y="2564904"/>
            <a:ext cx="8640960" cy="3888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800" dirty="0">
                <a:latin typeface="DilleniaUPC" pitchFamily="18" charset="-34"/>
                <a:cs typeface="DilleniaUPC" pitchFamily="18" charset="-34"/>
              </a:rPr>
              <a:t>	การจัดทำเอกสารซื้อหรือจ้างและประกาศเชิญชวนตามวรรคหนึ่ง ถ้าจำเป็นต้องมีข้อความหรือรายการแตกต่างไปจากแบบที่คณะกรรมการนโยบายกำหนด โดยมีสาระสำคัญตามที่กำหนดไว้ใน</a:t>
            </a:r>
            <a:r>
              <a:rPr lang="th-TH" sz="2800" dirty="0" smtClean="0">
                <a:latin typeface="DilleniaUPC" pitchFamily="18" charset="-34"/>
                <a:cs typeface="DilleniaUPC" pitchFamily="18" charset="-34"/>
              </a:rPr>
              <a:t>แบบ และ</a:t>
            </a:r>
            <a:r>
              <a:rPr lang="th-TH" sz="2800" dirty="0">
                <a:latin typeface="DilleniaUPC" pitchFamily="18" charset="-34"/>
                <a:cs typeface="DilleniaUPC" pitchFamily="18" charset="-34"/>
              </a:rPr>
              <a:t>ไม่ทำให้หน่วยงานของรัฐเสียเปรียบก็ให้กระทำได้ เว้นแต่หัวหน้าหน่วยงานของรัฐเห็นว่าจะมีปัญหาในทางเสียเปรียบหรือไม่รัดกุมพอ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ชิญชวนดังกล่าวไปให้สำนักงานอัยการสูงสุดตรวจพิจารณาก่อน</a:t>
            </a:r>
            <a:endParaRPr lang="en-US" sz="2800" dirty="0">
              <a:latin typeface="DilleniaUPC" pitchFamily="18" charset="-34"/>
              <a:cs typeface="DilleniaUPC" pitchFamily="18" charset="-34"/>
            </a:endParaRPr>
          </a:p>
          <a:p>
            <a:r>
              <a:rPr lang="en-US" sz="2800" dirty="0"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2800" u="sng" spc="-80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การกำหนดวัน เวลาการเสนอราคา</a:t>
            </a:r>
            <a:r>
              <a:rPr lang="th-TH" sz="2800" spc="-80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ในเอกสารซื้อหรือจ้างและประกาศเผยแพร่ตามวรรค</a:t>
            </a:r>
            <a:r>
              <a:rPr lang="th-TH" sz="2800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หนึ่ง </a:t>
            </a:r>
            <a:r>
              <a:rPr lang="th-TH" sz="2800" u="sng" dirty="0" smtClean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ให้</a:t>
            </a:r>
            <a:r>
              <a:rPr lang="th-TH" sz="2800" u="sng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กำหนดเป็นวันถัดจากวันสุดท้ายของระยะเวลาการเผยแพร่ประกาศและเอกสารซื้อหรือ</a:t>
            </a:r>
            <a:r>
              <a:rPr lang="th-TH" sz="2800" u="sng" dirty="0" smtClean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จ้างโดย</a:t>
            </a:r>
            <a:r>
              <a:rPr lang="th-TH" sz="2800" u="sng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กำหนดเป็นวัน เวลา ทำการเท่านั้น</a:t>
            </a:r>
            <a:r>
              <a:rPr lang="th-TH" sz="2800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 และเวลาในการเสนอราคาให้ถือตามเวลาของระบบ</a:t>
            </a:r>
            <a:r>
              <a:rPr lang="th-TH" sz="2800" dirty="0" smtClean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จัดซื้อจัด</a:t>
            </a:r>
            <a:r>
              <a:rPr lang="th-TH" sz="2800" dirty="0">
                <a:solidFill>
                  <a:srgbClr val="000099"/>
                </a:solidFill>
                <a:latin typeface="DilleniaUPC" pitchFamily="18" charset="-34"/>
                <a:cs typeface="DilleniaUPC" pitchFamily="18" charset="-34"/>
              </a:rPr>
              <a:t>จ้างภาครัฐด้วยอิเล็กทรอนิกส์เป็นเกณฑ์</a:t>
            </a:r>
            <a:endParaRPr lang="th-TH" altLang="th-TH" sz="2800" dirty="0">
              <a:solidFill>
                <a:srgbClr val="000099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866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1520" y="116632"/>
            <a:ext cx="4392488" cy="72008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ขั้นตอนวิธี </a:t>
            </a:r>
            <a:r>
              <a:rPr lang="en-US" altLang="th-TH" sz="40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- market</a:t>
            </a:r>
            <a:endParaRPr lang="th-TH" altLang="th-TH" sz="40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827584" y="1484784"/>
            <a:ext cx="7560840" cy="1363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เจ้าหน้าที่จัดทำเอกสารการซื้อหรือการจ้างด้วยวิธีตลาดอิเล็กทรอนิกส์ พร้อมประกาศเชิญชวน</a:t>
            </a:r>
          </a:p>
        </p:txBody>
      </p:sp>
      <p:sp>
        <p:nvSpPr>
          <p:cNvPr id="3" name="ลูกศรลง 2"/>
          <p:cNvSpPr/>
          <p:nvPr/>
        </p:nvSpPr>
        <p:spPr>
          <a:xfrm>
            <a:off x="4283968" y="2996952"/>
            <a:ext cx="576064" cy="648072"/>
          </a:xfrm>
          <a:prstGeom prst="downArrow">
            <a:avLst>
              <a:gd name="adj1" fmla="val 50000"/>
              <a:gd name="adj2" fmla="val 48094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936672" y="3717032"/>
            <a:ext cx="7235728" cy="1268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จัดพิมพ์รายงานขอซื้อขอจ้าง ร่างประกาศและร่างเอกสารฯ </a:t>
            </a:r>
          </a:p>
          <a:p>
            <a:pPr algn="ctr"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เสนอหัวหน้าหน่วยงานของรัฐ ผ่านหัวหน้าเจ้าหน้าที่</a:t>
            </a:r>
          </a:p>
        </p:txBody>
      </p:sp>
      <p:pic>
        <p:nvPicPr>
          <p:cNvPr id="34831" name="รูปภาพ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301208"/>
            <a:ext cx="13779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รูปภาพ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373216"/>
            <a:ext cx="12969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532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627784" y="1268760"/>
            <a:ext cx="3240360" cy="720080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เสนอหัวหน้าหน่วยงานของรัฐ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03648" y="2708920"/>
            <a:ext cx="1440160" cy="72008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latin typeface="DilleniaUPC" pitchFamily="18" charset="-34"/>
                <a:cs typeface="DilleniaUPC" pitchFamily="18" charset="-34"/>
              </a:rPr>
              <a:t>เห็นชอบ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372200" y="2708920"/>
            <a:ext cx="1584176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latin typeface="DilleniaUPC" pitchFamily="18" charset="-34"/>
                <a:cs typeface="DilleniaUPC" pitchFamily="18" charset="-34"/>
              </a:rPr>
              <a:t>ไม่เห็นชอบ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347864" y="2204864"/>
            <a:ext cx="2448272" cy="1066416"/>
          </a:xfrm>
          <a:prstGeom prst="leftRightUpArrow">
            <a:avLst>
              <a:gd name="adj1" fmla="val 14607"/>
              <a:gd name="adj2" fmla="val 25000"/>
              <a:gd name="adj3" fmla="val 2500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251520" y="3933057"/>
            <a:ext cx="4752528" cy="2712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    </a:t>
            </a:r>
          </a:p>
          <a:p>
            <a:pPr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  ให้หัวหน้าเจ้าหน้าที่ดำเนินการเผยแพร่ประกาศและเอกสารซื้อหรือจ้าง ด้วยวิธี </a:t>
            </a: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>e – market </a:t>
            </a: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ในระบบเครือข่ายสารสนเทศของกรมบัญชีกลางและของหน่วยงานของรัฐ เป็นเวลาไม่น้อยกว่า  </a:t>
            </a: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>3 </a:t>
            </a: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วันทำการ และปิดประกาศโดยเปิดเผย </a:t>
            </a:r>
            <a:br>
              <a:rPr lang="th-TH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ณ สถานที่ปิดประกาศของหน่วยงานของรัฐนั้น</a:t>
            </a:r>
            <a:r>
              <a:rPr lang="th-TH" altLang="th-TH" sz="28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28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</a:br>
            <a:endParaRPr lang="th-TH" altLang="th-TH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6" name="ลูกศรลง 15"/>
          <p:cNvSpPr/>
          <p:nvPr/>
        </p:nvSpPr>
        <p:spPr>
          <a:xfrm>
            <a:off x="1997714" y="3455893"/>
            <a:ext cx="252028" cy="477164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292080" y="4584607"/>
            <a:ext cx="3564396" cy="10801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ส่งกลับเจ้าหน้าที่เพื่อแก้ไข</a:t>
            </a:r>
          </a:p>
        </p:txBody>
      </p:sp>
      <p:pic>
        <p:nvPicPr>
          <p:cNvPr id="3586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650" y="3645024"/>
            <a:ext cx="371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รูปภาพ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511300"/>
            <a:ext cx="255587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– </a:t>
            </a:r>
            <a:r>
              <a:rPr lang="en-US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market </a:t>
            </a:r>
            <a:r>
              <a:rPr lang="th-TH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(ข้อ ๓๕)</a:t>
            </a:r>
            <a:endParaRPr lang="th-TH" altLang="th-TH" sz="4000" b="1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118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043608" y="1484784"/>
            <a:ext cx="7560840" cy="22322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กรมบัญชีกลางจัดส่งประกาศและเอกสารไปยังผู้ขาย/ผู้ให้บริการ/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ผู้รับจ้าง ที่ลงทะเบียนในระบบ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e – GP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และ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มีสินค้าหรือบริการในระบบ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e – catalog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ที่มีความสอดคล้อง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กับที่หน่วยงานของรัฐกำหนด จะได้รับ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mail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จากระบบ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e - GP</a:t>
            </a:r>
            <a:endParaRPr lang="th-TH" altLang="th-TH" sz="32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931025" y="4509120"/>
            <a:ext cx="5593303" cy="1245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  </a:t>
            </a:r>
            <a:r>
              <a:rPr lang="th-TH" altLang="th-TH" sz="3200" dirty="0" smtClean="0">
                <a:latin typeface="DilleniaUPC" pitchFamily="18" charset="-34"/>
                <a:cs typeface="DilleniaUPC" pitchFamily="18" charset="-34"/>
              </a:rPr>
              <a:t>สามารถ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ดูรายละเอียดของประกาศ และเอกสารฯ </a:t>
            </a:r>
            <a:endParaRPr lang="th-TH" altLang="th-TH" sz="3200" dirty="0" smtClean="0">
              <a:latin typeface="DilleniaUPC" pitchFamily="18" charset="-34"/>
              <a:cs typeface="DilleniaUPC" pitchFamily="18" charset="-34"/>
            </a:endParaRPr>
          </a:p>
          <a:p>
            <a:pPr algn="ctr" eaLnBrk="1" hangingPunct="1">
              <a:defRPr/>
            </a:pPr>
            <a:r>
              <a:rPr lang="th-TH" altLang="th-TH" sz="3200" dirty="0" smtClean="0">
                <a:latin typeface="DilleniaUPC" pitchFamily="18" charset="-34"/>
                <a:cs typeface="DilleniaUPC" pitchFamily="18" charset="-34"/>
              </a:rPr>
              <a:t>ได้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จากเว็บไซต์ของหน่วยงาน/กรมบัญชีกลาง</a:t>
            </a:r>
          </a:p>
        </p:txBody>
      </p:sp>
      <p:sp>
        <p:nvSpPr>
          <p:cNvPr id="7" name="ลูกศรลง 6"/>
          <p:cNvSpPr/>
          <p:nvPr/>
        </p:nvSpPr>
        <p:spPr>
          <a:xfrm>
            <a:off x="4355976" y="3789040"/>
            <a:ext cx="360040" cy="6480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6876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394325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รูปภาพ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801469"/>
            <a:ext cx="1307828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0202" y="105909"/>
            <a:ext cx="668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– </a:t>
            </a:r>
            <a:r>
              <a:rPr lang="en-US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market</a:t>
            </a:r>
            <a:r>
              <a:rPr lang="th-TH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(ข้อ ๓๖) </a:t>
            </a:r>
            <a:endParaRPr lang="th-TH" altLang="th-TH" sz="4000" b="1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754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9" y="1124744"/>
            <a:ext cx="8641084" cy="2160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     ผู้ขาย/ผู้ให้บริการ/ผู้รับจ้าง ที่ไม่ได้ลงทะเบียน และยังไม่ได้บันทึกสินค้า/บริการ หรือลงทะเบียนแล้วแต่ยังไม่ได้บันทึกสินค้า/บริการ ในระบบ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e – catalog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ที่ได้รับทราบข้อมูลประกาศจากเว็บไซต์ฯ หากประสงค์จะเสนอราคา 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สามารถดำเนินการดังนี้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527942" y="3573016"/>
            <a:ext cx="1656184" cy="936104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กรณียังไม่ได้ลงทะเบียน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341132" y="3652503"/>
            <a:ext cx="3759260" cy="1000633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กรณีลงทะเบียนแล้ว แต่ยังไม่ได้</a:t>
            </a:r>
            <a:br>
              <a:rPr lang="th-TH" altLang="th-TH" sz="280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altLang="th-TH" sz="280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ลงสินค้าและบริการใน </a:t>
            </a:r>
            <a:r>
              <a:rPr lang="en-US" altLang="th-TH" sz="280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e - catalog</a:t>
            </a:r>
            <a:endParaRPr lang="th-TH" altLang="th-TH" sz="2800">
              <a:solidFill>
                <a:srgbClr val="FFFF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ลูกศรโค้งขวา 9"/>
          <p:cNvSpPr/>
          <p:nvPr/>
        </p:nvSpPr>
        <p:spPr>
          <a:xfrm>
            <a:off x="681038" y="3933056"/>
            <a:ext cx="581025" cy="1224136"/>
          </a:xfrm>
          <a:prstGeom prst="curvedRightArrow">
            <a:avLst>
              <a:gd name="adj1" fmla="val 17944"/>
              <a:gd name="adj2" fmla="val 50000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โค้งซ้าย 10"/>
          <p:cNvSpPr/>
          <p:nvPr/>
        </p:nvSpPr>
        <p:spPr>
          <a:xfrm>
            <a:off x="8172450" y="4221088"/>
            <a:ext cx="647700" cy="1439937"/>
          </a:xfrm>
          <a:prstGeom prst="curvedLeftArrow">
            <a:avLst>
              <a:gd name="adj1" fmla="val 14736"/>
              <a:gd name="adj2" fmla="val 47127"/>
              <a:gd name="adj3" fmla="val 25000"/>
            </a:avLst>
          </a:prstGeom>
          <a:solidFill>
            <a:srgbClr val="FF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1187624" y="4653136"/>
            <a:ext cx="3312368" cy="21056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 ลงทะเบียนในระบบ </a:t>
            </a: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>e – GP </a:t>
            </a: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และลงสินค้า/บริการ ในระบบ </a:t>
            </a: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>e - catalog</a:t>
            </a:r>
            <a:endParaRPr lang="th-TH" altLang="th-TH" sz="28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4989204" y="4797152"/>
            <a:ext cx="3111188" cy="129614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ลงสินค้า/บริการ </a:t>
            </a:r>
          </a:p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ในระบบ </a:t>
            </a: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800" dirty="0">
                <a:latin typeface="DilleniaUPC" pitchFamily="18" charset="-34"/>
                <a:cs typeface="DilleniaUPC" pitchFamily="18" charset="-34"/>
              </a:rPr>
            </a:br>
            <a:r>
              <a:rPr lang="en-US" altLang="th-TH" sz="2800" dirty="0">
                <a:latin typeface="DilleniaUPC" pitchFamily="18" charset="-34"/>
                <a:cs typeface="DilleniaUPC" pitchFamily="18" charset="-34"/>
              </a:rPr>
              <a:t>e - catalog</a:t>
            </a:r>
            <a:endParaRPr lang="th-TH" altLang="th-TH" sz="28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95936" y="6237312"/>
            <a:ext cx="4968677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rgbClr val="FFFF66"/>
                </a:solidFill>
                <a:latin typeface="Angsana New" panose="02020603050405020304" pitchFamily="18" charset="-34"/>
              </a:rPr>
              <a:t>**ทั้งนี้ ต้องดำเนินการก่อนการเสนอราคา**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0202" y="105909"/>
            <a:ext cx="7764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(ต่อ</a:t>
            </a:r>
            <a:r>
              <a:rPr lang="th-TH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) (ข้อ ๓๖ วรรค ๒)</a:t>
            </a:r>
            <a:endParaRPr lang="th-TH" altLang="th-TH" sz="4000" b="1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921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50528" y="1059756"/>
            <a:ext cx="8496944" cy="112978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- กำหนดเป็นวันถัดจากวันสุดท้ายของระยะเวลาการเผยแพร่ประกาศและเอกสารเผยแพร่ทางเว็บไซต์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83568" y="2096196"/>
            <a:ext cx="6336704" cy="12680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(1) การเสนอราคา โดยใบเสนอราคา </a:t>
            </a:r>
          </a:p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  วงเงินเกิน 500,000 บาท แต่ไม่เกิน  5,000,000 บาท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95536" y="3558810"/>
            <a:ext cx="8090296" cy="3110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32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endParaRPr lang="th-TH" altLang="th-TH" sz="32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r>
              <a:rPr lang="th-TH" altLang="th-TH" sz="32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32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1. เมื่อถึงกำหนดวันเสนอราคาและประสงค์จะเสนอราคา เมื่อถึงกำหนดเวลาเสนอราคา ให้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Log in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เข้าสู่ระบบการเสนอราคา เพื่อเสนอราคาผ่านระบบ </a:t>
            </a: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e - GP </a:t>
            </a:r>
          </a:p>
          <a:p>
            <a:pPr eaLnBrk="1" hangingPunct="1">
              <a:defRPr/>
            </a:pPr>
            <a:r>
              <a:rPr lang="en-US" altLang="th-TH" sz="3200" dirty="0">
                <a:latin typeface="DilleniaUPC" pitchFamily="18" charset="-34"/>
                <a:cs typeface="DilleniaUPC" pitchFamily="18" charset="-34"/>
              </a:rPr>
              <a:t>	2. </a:t>
            </a: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เมื่อเสนอราคาแล้วต้องยืนยันการเสนอราคา โดยเสนอราคา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ได้เพียงครั้งเดียวเท่านั้น</a:t>
            </a:r>
          </a:p>
          <a:p>
            <a:pPr eaLnBrk="1" hangingPunct="1">
              <a:defRPr/>
            </a:pPr>
            <a:endParaRPr lang="th-TH" altLang="th-TH" sz="3200" dirty="0"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endParaRPr lang="th-TH" altLang="th-TH" sz="3200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38924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784" y="2038546"/>
            <a:ext cx="1727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87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202" y="105909"/>
            <a:ext cx="7548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(</a:t>
            </a:r>
            <a:r>
              <a:rPr lang="th-TH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ต่อ) ข้อ ๓๗ (๑)</a:t>
            </a:r>
            <a:endParaRPr lang="th-TH" altLang="th-TH" sz="4000" b="1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7276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331640" y="1124744"/>
            <a:ext cx="6912768" cy="1080120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(2)  การเสนอราคา โดยการประมูลอิเล็กทรอนิกส์</a:t>
            </a:r>
            <a:br>
              <a:rPr lang="th-TH" altLang="th-TH" sz="3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 วงเงินเกิน 5,000,000 บาท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95536" y="2420888"/>
            <a:ext cx="8468351" cy="4248472"/>
          </a:xfrm>
          <a:prstGeom prst="roundRect">
            <a:avLst/>
          </a:prstGeom>
          <a:solidFill>
            <a:srgbClr val="FCF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altLang="th-TH" sz="30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  <a:p>
            <a:pPr eaLnBrk="1" hangingPunct="1">
              <a:defRPr/>
            </a:pPr>
            <a:r>
              <a:rPr lang="th-TH" altLang="th-TH" sz="30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ผู้เสนอราคาดำเนินการดังนี้</a:t>
            </a:r>
          </a:p>
          <a:p>
            <a:pPr eaLnBrk="1" hangingPunct="1">
              <a:defRPr/>
            </a:pP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     1. เมื่อถึงกำหนดวันเสนอราคาและประสงค์จะเสนอราคา ให้ส่งใบเสนอราคา </a:t>
            </a:r>
          </a:p>
          <a:p>
            <a:pPr eaLnBrk="1" hangingPunct="1">
              <a:defRPr/>
            </a:pP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มายังส่วนราชการผ่านทางระบบ </a:t>
            </a:r>
            <a:r>
              <a:rPr lang="en-US" altLang="th-TH" sz="3000" dirty="0">
                <a:latin typeface="DilleniaUPC" pitchFamily="18" charset="-34"/>
                <a:cs typeface="DilleniaUPC" pitchFamily="18" charset="-34"/>
              </a:rPr>
              <a:t>e – GP </a:t>
            </a: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ในวัน เวลา ที่หน่วยงานของรัฐกำหนด</a:t>
            </a:r>
          </a:p>
          <a:p>
            <a:pPr eaLnBrk="1" hangingPunct="1">
              <a:defRPr/>
            </a:pP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     2. เมื่อถึงกำหนดวันเสนอราคา ให้ผู้เสนอราคา </a:t>
            </a:r>
            <a:r>
              <a:rPr lang="en-US" altLang="th-TH" sz="3000" dirty="0">
                <a:latin typeface="DilleniaUPC" pitchFamily="18" charset="-34"/>
                <a:cs typeface="DilleniaUPC" pitchFamily="18" charset="-34"/>
              </a:rPr>
              <a:t>Log in </a:t>
            </a: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เพื่อลงทะเบียนและทดสอบระบบ ภายในเวลาที่ส่วนราชการกำหนด (ลงทะเบียน 15 นาที และทดสอบ 15 นาที)</a:t>
            </a:r>
          </a:p>
          <a:p>
            <a:pPr eaLnBrk="1" hangingPunct="1">
              <a:defRPr/>
            </a:pP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     3. เริ่มกระบวนการเสนอราคา โดยการประมูลอิเล็กทรอนิกส์ในเวลาราชการ</a:t>
            </a:r>
            <a:br>
              <a:rPr lang="th-TH" altLang="th-TH" sz="30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ผ่านทางระบบ </a:t>
            </a:r>
            <a:r>
              <a:rPr lang="en-US" altLang="th-TH" sz="3000" dirty="0">
                <a:latin typeface="DilleniaUPC" pitchFamily="18" charset="-34"/>
                <a:cs typeface="DilleniaUPC" pitchFamily="18" charset="-34"/>
              </a:rPr>
              <a:t>e – GP</a:t>
            </a: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 ทั้งนี้ กระบวนการเสนอราคาให้กระทำภายในเวลา</a:t>
            </a:r>
            <a:br>
              <a:rPr lang="th-TH" altLang="th-TH" sz="30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3000" dirty="0">
                <a:latin typeface="DilleniaUPC" pitchFamily="18" charset="-34"/>
                <a:cs typeface="DilleniaUPC" pitchFamily="18" charset="-34"/>
              </a:rPr>
              <a:t> 30 นาที  โดยจะเสนอราคากี่ครั้งก็ได้</a:t>
            </a:r>
          </a:p>
          <a:p>
            <a:pPr eaLnBrk="1" hangingPunct="1">
              <a:defRPr/>
            </a:pPr>
            <a:endParaRPr lang="th-TH" altLang="th-TH" sz="3000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39945" name="รูปภาพ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34889"/>
            <a:ext cx="8937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0202" y="105909"/>
            <a:ext cx="7476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การเสนอราคาโดยวิธี </a:t>
            </a:r>
            <a:r>
              <a:rPr lang="en-US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– market</a:t>
            </a:r>
            <a:r>
              <a:rPr lang="th-TH" altLang="th-TH" sz="4000" b="1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(ต่อ</a:t>
            </a:r>
            <a:r>
              <a:rPr lang="th-TH" altLang="th-TH" sz="4000" b="1" dirty="0" smtClean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) ข้อ ๓๗(๒)</a:t>
            </a:r>
            <a:endParaRPr lang="th-TH" altLang="th-TH" sz="4000" b="1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248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79512" y="44624"/>
            <a:ext cx="5976664" cy="80904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2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การพิจารณาผลการเสนอ</a:t>
            </a:r>
            <a:r>
              <a:rPr lang="th-TH" altLang="th-TH" sz="3200" dirty="0" smtClean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ราคา  (ข้อ ๓๘)</a:t>
            </a:r>
            <a:endParaRPr lang="th-TH" altLang="th-TH" sz="3200" dirty="0">
              <a:solidFill>
                <a:schemeClr val="bg1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772816"/>
            <a:ext cx="2160240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กรณีมีผู้เสนอราคาหลายราย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066320" y="1772815"/>
            <a:ext cx="2801824" cy="9505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กรณีมีผู้เสนอราคารายเดียว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660232" y="1916832"/>
            <a:ext cx="2232248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กรณีไม่มีผู้เสนอราคา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51520" y="3284984"/>
            <a:ext cx="2232248" cy="2808312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   ให้เสนอความเห็นให้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ซื้อ/จ้าง จากรายที่เสนอราคาต่ำสุด กรณีมีผู้เสนอราคาต่ำสุดเท่ากัน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หลายราย ให้พิจารณา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ผู้ที่เสนอราคา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ในลำดับแรก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699792" y="3356992"/>
            <a:ext cx="1800200" cy="2736304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พิจารณาแล้ว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เห็นว่า มีความเหมาะสมและ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เป็นประโยชน์ต่อราชการ ให้เสนอความเห็นให้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รับราคา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644008" y="3356992"/>
            <a:ext cx="1681621" cy="2736304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พิจารณาแล้ว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เห็นว่า ไม่มี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ความเหมาะสมและไม่เป็นประโยชน์ต่อราชการ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660232" y="3306439"/>
            <a:ext cx="2363446" cy="3218905"/>
          </a:xfrm>
          <a:prstGeom prst="roundRect">
            <a:avLst/>
          </a:prstGeom>
          <a:solidFill>
            <a:srgbClr val="FFFFA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ให้หัวหน้าเจ้าหน้าที่เสนอความเห็น</a:t>
            </a:r>
            <a:r>
              <a:rPr lang="th-TH" altLang="th-TH" sz="2400" spc="-120" dirty="0">
                <a:latin typeface="DilleniaUPC" pitchFamily="18" charset="-34"/>
                <a:cs typeface="DilleniaUPC" pitchFamily="18" charset="-34"/>
              </a:rPr>
              <a:t>เพื่อ</a:t>
            </a:r>
            <a:r>
              <a:rPr lang="th-TH" altLang="th-TH" sz="2400" u="sng" spc="-120" dirty="0">
                <a:latin typeface="DilleniaUPC" pitchFamily="18" charset="-34"/>
                <a:cs typeface="DilleniaUPC" pitchFamily="18" charset="-34"/>
              </a:rPr>
              <a:t>ยกเลิก</a:t>
            </a:r>
            <a:r>
              <a:rPr lang="th-TH" altLang="th-TH" sz="2400" spc="-120" dirty="0">
                <a:latin typeface="DilleniaUPC" pitchFamily="18" charset="-34"/>
                <a:cs typeface="DilleniaUPC" pitchFamily="18" charset="-34"/>
              </a:rPr>
              <a:t> </a:t>
            </a:r>
          </a:p>
          <a:p>
            <a:pPr algn="ctr" eaLnBrk="1" hangingPunct="1">
              <a:defRPr/>
            </a:pPr>
            <a:r>
              <a:rPr lang="th-TH" altLang="th-TH" sz="2400" spc="-120" dirty="0">
                <a:latin typeface="DilleniaUPC" pitchFamily="18" charset="-34"/>
                <a:cs typeface="DilleniaUPC" pitchFamily="18" charset="-34"/>
              </a:rPr>
              <a:t>และดำเนินการใหม่ </a:t>
            </a:r>
            <a:r>
              <a:rPr lang="th-TH" altLang="th-TH" sz="2400" spc="-1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2400" spc="-1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หรือใช้วิธีคัดเลือก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ตามมาตรา 56 (1) (ก) หรือวิธีเฉพาะเจาะจง </a:t>
            </a:r>
            <a:r>
              <a:rPr lang="en-US" altLang="th-TH" sz="24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ตามมาตรา 56 (2) (ก) 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endParaRPr lang="th-TH" altLang="th-TH" sz="24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1187624" y="2852936"/>
            <a:ext cx="252028" cy="39151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2" name="ลูกศรลง 11"/>
          <p:cNvSpPr/>
          <p:nvPr/>
        </p:nvSpPr>
        <p:spPr>
          <a:xfrm>
            <a:off x="7633969" y="2723340"/>
            <a:ext cx="250399" cy="417628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3491880" y="2830873"/>
            <a:ext cx="288032" cy="47556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4" name="ลูกศรลง 13"/>
          <p:cNvSpPr/>
          <p:nvPr/>
        </p:nvSpPr>
        <p:spPr>
          <a:xfrm>
            <a:off x="5148064" y="2780928"/>
            <a:ext cx="288032" cy="48051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6372200" y="4293096"/>
            <a:ext cx="242194" cy="259238"/>
          </a:xfrm>
          <a:prstGeom prst="rightArrow">
            <a:avLst>
              <a:gd name="adj1" fmla="val 46188"/>
              <a:gd name="adj2" fmla="val 55718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16" name="Picture 1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08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79388" y="160338"/>
            <a:ext cx="8785225" cy="604837"/>
          </a:xfrm>
          <a:prstGeom prst="roundRect">
            <a:avLst>
              <a:gd name="adj" fmla="val 16667"/>
            </a:avLst>
          </a:prstGeom>
          <a:solidFill>
            <a:srgbClr val="0C03B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-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ตัวอย่าง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-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 แนวทางการจัดหาพัสดุที่รัฐต้องการส่งเสริมหรือสนับสนุนตามกฎกระทรวง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957388" y="836613"/>
            <a:ext cx="4918075" cy="504825"/>
          </a:xfrm>
          <a:prstGeom prst="roundRect">
            <a:avLst>
              <a:gd name="adj" fmla="val 12711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หมวด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1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พัสดุส่งเสริมและพัฒนาด้านเกษตรกรรม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79388" y="1484313"/>
          <a:ext cx="8856662" cy="5291139"/>
        </p:xfrm>
        <a:graphic>
          <a:graphicData uri="http://schemas.openxmlformats.org/drawingml/2006/table">
            <a:tbl>
              <a:tblPr/>
              <a:tblGrid>
                <a:gridCol w="1908175"/>
                <a:gridCol w="2036762"/>
                <a:gridCol w="1628775"/>
                <a:gridCol w="3282950"/>
              </a:tblGrid>
              <a:tr h="4445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พัสดุ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หน่วยงานที่ส่งเสริม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หน่วยงานจัดหา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วิธีการ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1445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นมโรงเรียน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องค์การส่งเสริมกิจการโคนมแห่งประเทศไทย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ให้หน่วยงานของรัฐที่ได้รับเงินอุดหนุนเพื่อจัดซื้อนม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จัดซื้อโดย</a:t>
                      </a:r>
                      <a:r>
                        <a:rPr kumimoji="0" lang="th-TH" sz="2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วิธีเฉพาะเจาะจง</a:t>
                      </a: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จากองค์การส่งเสริมกิจการโคนมแห่งประเทศไทย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illeniaUPC" pitchFamily="18" charset="-34"/>
                        <a:cs typeface="DilleniaUPC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7B7"/>
                    </a:solidFill>
                  </a:tcPr>
                </a:tc>
              </a:tr>
              <a:tr h="2208213">
                <a:tc>
                  <a:txBody>
                    <a:bodyPr/>
                    <a:lstStyle/>
                    <a:p>
                      <a:pPr marL="0" marR="0" lvl="0" indent="0" algn="thai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ผลิตภัณฑ์และอาหารสำเร็จรูปต่างๆ ซึ่งผลิตจากโรงงานหลวงอาหารสำเร็จรูป โดยผ่านสหกรณ์ของโครงการหลวงภาคเหนือ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โรงงานหลวงอาหารสำเร็จรูป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illeniaUPC" pitchFamily="18" charset="-34"/>
                        <a:cs typeface="DilleniaUPC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ให้ราชการส่วนกลางและราชการส่วนภูมิภาค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จัดซื้อโดยวิธีเฉพาะเจาะจงจากโรงงานหลวงอาหารสำเร็จรูป  หรือหากราชการส่วนกลาง และราชการส่วนภูมิภาคไม่ประสงค์จะจัดซื้อโดยวิธีเฉพาะเจาะจง จะใช้วิธีประกาศเชิญชวนทั่วไป หรือวิธีคัดเลือกก็ได้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ข้าวสารและสินค้าเครื่องอุปโภคบริโภค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องค์การคลังสินค้า/องค์ การตลาดเพื่อเกษตรกร/องค์การตลาด/ชุมนุมสหกรณ์/สถาบันเกษตรกร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ให้หน่วยงานของรัฐ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illeniaUPC" pitchFamily="18" charset="-34"/>
                          <a:cs typeface="DilleniaUPC" pitchFamily="18" charset="-34"/>
                        </a:rPr>
                        <a:t>จัดซื้อจากองค์การคลังสินค้า/องค์การตลาดเพื่อเกษตรกร/องค์การตลาด/ชุมนุมสหกรณ์ หรือสถาบันเกษตรกรที่อยู่ในพื้นที่ที่ใกล้ที่สุด โดยวิธีคัดเลือก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16204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116632"/>
            <a:ext cx="8042423" cy="115212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หัวหน้าเจ้าหน้าที่รายงานผลการพิจารณาและความเห็น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พร้อมด้วยเอกสารต่อหัวหน้าหน่วยงานของรัฐเพื่อพิจารณา</a:t>
            </a:r>
            <a:r>
              <a:rPr lang="th-TH" altLang="th-TH" sz="2800" dirty="0" smtClean="0">
                <a:solidFill>
                  <a:srgbClr val="FFFFFF"/>
                </a:solidFill>
                <a:latin typeface="DilleniaUPC" pitchFamily="18" charset="-34"/>
                <a:cs typeface="DilleniaUPC" pitchFamily="18" charset="-34"/>
              </a:rPr>
              <a:t>เห็นชอบ (ข้อ ๔๑ – ๔๒)</a:t>
            </a:r>
            <a:endParaRPr lang="th-TH" altLang="th-TH" sz="2800" dirty="0">
              <a:solidFill>
                <a:srgbClr val="FFFF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44016" y="1412776"/>
            <a:ext cx="3285753" cy="12241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2600" dirty="0">
              <a:latin typeface="DilleniaUPC" pitchFamily="18" charset="-34"/>
              <a:cs typeface="DilleniaUPC" pitchFamily="18" charset="-34"/>
            </a:endParaRPr>
          </a:p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หัวหน้าหน่วยงานของรัฐเห็นชอบฯ และผู้มีอำนาจอนุมัติสั่งซื้อหรือ</a:t>
            </a:r>
            <a:r>
              <a:rPr lang="en-US" altLang="th-TH" sz="2600" dirty="0"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26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สั่งจ้างแล้ว</a:t>
            </a:r>
          </a:p>
          <a:p>
            <a:pPr algn="ctr" eaLnBrk="1" hangingPunct="1">
              <a:defRPr/>
            </a:pPr>
            <a:endParaRPr lang="th-TH" altLang="th-TH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44016" y="2996953"/>
            <a:ext cx="3779912" cy="2382691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   ให้หัวหน้าเจ้าหน้าที่ประกาศผลผู้ชนะฯ ในระบบเครือข่ายสารสนเทศของกรมบัญชีกลางและของหน่วยงานฯ และปิดประกาศ ณ สถานที่ปิดประกาศของหน่วยงาน และแจ้งให้ผู้เสนอ</a:t>
            </a:r>
            <a:r>
              <a:rPr lang="th-TH" altLang="th-TH" sz="2600" dirty="0" smtClean="0">
                <a:latin typeface="DilleniaUPC" pitchFamily="18" charset="-34"/>
                <a:cs typeface="DilleniaUPC" pitchFamily="18" charset="-34"/>
              </a:rPr>
              <a:t>ราคาทุก</a:t>
            </a: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รายทราบผ่านทาง </a:t>
            </a:r>
            <a:r>
              <a:rPr lang="en-US" altLang="th-TH" sz="2600" dirty="0">
                <a:latin typeface="DilleniaUPC" pitchFamily="18" charset="-34"/>
                <a:cs typeface="DilleniaUPC" pitchFamily="18" charset="-34"/>
              </a:rPr>
              <a:t>e-mail</a:t>
            </a: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 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785674" y="1511834"/>
            <a:ext cx="2952328" cy="10497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หัวหน้าหน่วยงานของรัฐ</a:t>
            </a:r>
          </a:p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ไม่เห็นชอบ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572000" y="2996952"/>
            <a:ext cx="3384376" cy="64807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ให้หัวหน้าเจ้าหน้าที่ชี้แจง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716016" y="3789040"/>
            <a:ext cx="1368152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>
                <a:latin typeface="DilleniaUPC" pitchFamily="18" charset="-34"/>
                <a:cs typeface="DilleniaUPC" pitchFamily="18" charset="-34"/>
              </a:rPr>
              <a:t>เห็นชอบ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660232" y="3861048"/>
            <a:ext cx="1224136" cy="576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ไม่เห็นชอบ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6691954" y="4934740"/>
            <a:ext cx="1264422" cy="4449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ยกเลิก</a:t>
            </a:r>
          </a:p>
        </p:txBody>
      </p:sp>
      <p:sp>
        <p:nvSpPr>
          <p:cNvPr id="14" name="ลูกศรซ้าย-ขวา-ขึ้น 13"/>
          <p:cNvSpPr/>
          <p:nvPr/>
        </p:nvSpPr>
        <p:spPr>
          <a:xfrm>
            <a:off x="3429769" y="1511834"/>
            <a:ext cx="1216152" cy="850392"/>
          </a:xfrm>
          <a:prstGeom prst="leftRightUpArrow">
            <a:avLst>
              <a:gd name="adj1" fmla="val 11966"/>
              <a:gd name="adj2" fmla="val 25000"/>
              <a:gd name="adj3" fmla="val 25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5" name="ลูกศรลง 14"/>
          <p:cNvSpPr/>
          <p:nvPr/>
        </p:nvSpPr>
        <p:spPr>
          <a:xfrm>
            <a:off x="1647190" y="2670177"/>
            <a:ext cx="386781" cy="32677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7" name="ลูกศรโค้งซ้าย 16"/>
          <p:cNvSpPr/>
          <p:nvPr/>
        </p:nvSpPr>
        <p:spPr>
          <a:xfrm>
            <a:off x="7956376" y="3284984"/>
            <a:ext cx="409575" cy="700088"/>
          </a:xfrm>
          <a:prstGeom prst="curvedLeftArrow">
            <a:avLst>
              <a:gd name="adj1" fmla="val 25000"/>
              <a:gd name="adj2" fmla="val 31861"/>
              <a:gd name="adj3" fmla="val 2274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8" name="ลูกศรลง 17"/>
          <p:cNvSpPr/>
          <p:nvPr/>
        </p:nvSpPr>
        <p:spPr>
          <a:xfrm>
            <a:off x="6110968" y="2636912"/>
            <a:ext cx="261232" cy="28605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ขวา 18"/>
          <p:cNvSpPr/>
          <p:nvPr/>
        </p:nvSpPr>
        <p:spPr>
          <a:xfrm>
            <a:off x="4168775" y="3284984"/>
            <a:ext cx="403225" cy="741362"/>
          </a:xfrm>
          <a:prstGeom prst="curv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ซ้าย 19"/>
          <p:cNvSpPr/>
          <p:nvPr/>
        </p:nvSpPr>
        <p:spPr>
          <a:xfrm>
            <a:off x="3923928" y="4077072"/>
            <a:ext cx="660479" cy="32403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ลง 21"/>
          <p:cNvSpPr/>
          <p:nvPr/>
        </p:nvSpPr>
        <p:spPr>
          <a:xfrm>
            <a:off x="7106549" y="4470291"/>
            <a:ext cx="345771" cy="40592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92360" y="5517232"/>
            <a:ext cx="8184095" cy="117269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marL="342900" indent="-342900" algn="ctr" eaLnBrk="1" hangingPunct="1">
              <a:buFontTx/>
              <a:buChar char="-"/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ในกรณีที่ผู้เสนอราคาต่ำสุด เสนอราคาผิดเงื่อนไขตามที่กำหนด ให้ถือว่าผู้เสนอราคา</a:t>
            </a:r>
          </a:p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         รายดังกล่าวไม่ผ่านคุณสมบัติตามเงื่อนไขที่กำหนด ให้พิจารณาเพื่อยกเลิก </a:t>
            </a:r>
            <a:br>
              <a:rPr lang="th-TH" altLang="th-TH" sz="26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หรือพิจารณาผู้เสนอราคาต่ำในลำดับถัดไปเป็นผู้ชนะการเสนอราคา</a:t>
            </a:r>
          </a:p>
        </p:txBody>
      </p:sp>
      <p:pic>
        <p:nvPicPr>
          <p:cNvPr id="21" name="Picture 20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9096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90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2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5994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white">
          <a:xfrm>
            <a:off x="395288" y="265113"/>
            <a:ext cx="83058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th-TH" altLang="th-TH" sz="400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54313"/>
            <a:ext cx="11398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5"/>
          <p:cNvSpPr>
            <a:spLocks noChangeArrowheads="1"/>
          </p:cNvSpPr>
          <p:nvPr/>
        </p:nvSpPr>
        <p:spPr bwMode="auto">
          <a:xfrm>
            <a:off x="71438" y="2852738"/>
            <a:ext cx="1871662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th-TH" altLang="th-TH" sz="2800" b="1" dirty="0"/>
          </a:p>
          <a:p>
            <a:pPr algn="ctr"/>
            <a:r>
              <a:rPr lang="th-TH" altLang="th-TH" sz="2800" b="1" dirty="0"/>
              <a:t/>
            </a:r>
            <a:br>
              <a:rPr lang="th-TH" altLang="th-TH" sz="2800" b="1" dirty="0"/>
            </a:br>
            <a:r>
              <a:rPr lang="th-TH" altLang="th-TH" sz="2800" b="1" dirty="0"/>
              <a:t>หน่วยงานของรัฐ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74913" y="3827463"/>
            <a:ext cx="1584325" cy="79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ร่างประกาศ</a:t>
            </a:r>
          </a:p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sp>
        <p:nvSpPr>
          <p:cNvPr id="47110" name="Rectangle 30"/>
          <p:cNvSpPr>
            <a:spLocks noChangeArrowheads="1"/>
          </p:cNvSpPr>
          <p:nvPr/>
        </p:nvSpPr>
        <p:spPr bwMode="auto">
          <a:xfrm>
            <a:off x="1403350" y="3500438"/>
            <a:ext cx="95250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3200" b="1" dirty="0">
                <a:solidFill>
                  <a:srgbClr val="003300"/>
                </a:solidFill>
                <a:latin typeface="Times New Roman" pitchFamily="18" charset="0"/>
              </a:rPr>
              <a:t>จัดทำ</a:t>
            </a:r>
          </a:p>
        </p:txBody>
      </p:sp>
      <p:pic>
        <p:nvPicPr>
          <p:cNvPr id="471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575" y="1625600"/>
            <a:ext cx="14160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33"/>
          <p:cNvSpPr>
            <a:spLocks noChangeArrowheads="1"/>
          </p:cNvSpPr>
          <p:nvPr/>
        </p:nvSpPr>
        <p:spPr bwMode="auto">
          <a:xfrm>
            <a:off x="2286000" y="1252538"/>
            <a:ext cx="1838325" cy="21050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ประชาชนทั่วไป</a:t>
            </a:r>
          </a:p>
        </p:txBody>
      </p:sp>
      <p:cxnSp>
        <p:nvCxnSpPr>
          <p:cNvPr id="47113" name="Straight Arrow Connector 14"/>
          <p:cNvCxnSpPr>
            <a:cxnSpLocks noChangeShapeType="1"/>
          </p:cNvCxnSpPr>
          <p:nvPr/>
        </p:nvCxnSpPr>
        <p:spPr bwMode="auto">
          <a:xfrm flipV="1">
            <a:off x="2916238" y="2932113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cxnSp>
        <p:nvCxnSpPr>
          <p:cNvPr id="47114" name="Straight Arrow Connector 36"/>
          <p:cNvCxnSpPr>
            <a:cxnSpLocks noChangeShapeType="1"/>
          </p:cNvCxnSpPr>
          <p:nvPr/>
        </p:nvCxnSpPr>
        <p:spPr bwMode="auto">
          <a:xfrm flipV="1">
            <a:off x="3563938" y="2886075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 type="triangle" w="med" len="med"/>
            <a:tailEnd/>
          </a:ln>
        </p:spPr>
      </p:cxnSp>
      <p:sp>
        <p:nvSpPr>
          <p:cNvPr id="47115" name="Rectangle 37"/>
          <p:cNvSpPr>
            <a:spLocks noChangeArrowheads="1"/>
          </p:cNvSpPr>
          <p:nvPr/>
        </p:nvSpPr>
        <p:spPr bwMode="auto">
          <a:xfrm>
            <a:off x="2390775" y="3501008"/>
            <a:ext cx="2117723" cy="300037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000" b="1" dirty="0"/>
              <a:t>เผยแพร่</a:t>
            </a:r>
            <a:r>
              <a:rPr lang="th-TH" altLang="th-TH" sz="2000" b="1" dirty="0" smtClean="0"/>
              <a:t>/รับฟังความคิดเห็น</a:t>
            </a:r>
            <a:endParaRPr lang="th-TH" altLang="th-TH" sz="2000" b="1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4787900" y="3711575"/>
            <a:ext cx="1584325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</a:t>
            </a:r>
          </a:p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cxnSp>
        <p:nvCxnSpPr>
          <p:cNvPr id="47117" name="Straight Arrow Connector 40"/>
          <p:cNvCxnSpPr>
            <a:cxnSpLocks noChangeShapeType="1"/>
          </p:cNvCxnSpPr>
          <p:nvPr/>
        </p:nvCxnSpPr>
        <p:spPr bwMode="auto">
          <a:xfrm flipV="1">
            <a:off x="4140200" y="4108450"/>
            <a:ext cx="622300" cy="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8" name="Straight Arrow Connector 45"/>
          <p:cNvCxnSpPr>
            <a:cxnSpLocks noChangeShapeType="1"/>
          </p:cNvCxnSpPr>
          <p:nvPr/>
        </p:nvCxnSpPr>
        <p:spPr bwMode="auto">
          <a:xfrm>
            <a:off x="1533525" y="4108450"/>
            <a:ext cx="719138" cy="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pic>
        <p:nvPicPr>
          <p:cNvPr id="47119" name="Pictur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200" y="162083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4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025" y="1720850"/>
            <a:ext cx="7493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1" name="Rectangle 50"/>
          <p:cNvSpPr>
            <a:spLocks noChangeArrowheads="1"/>
          </p:cNvSpPr>
          <p:nvPr/>
        </p:nvSpPr>
        <p:spPr bwMode="auto">
          <a:xfrm>
            <a:off x="4708525" y="1306513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ผู้ค้า</a:t>
            </a:r>
          </a:p>
        </p:txBody>
      </p:sp>
      <p:cxnSp>
        <p:nvCxnSpPr>
          <p:cNvPr id="47122" name="Straight Arrow Connector 51"/>
          <p:cNvCxnSpPr>
            <a:cxnSpLocks noChangeShapeType="1"/>
          </p:cNvCxnSpPr>
          <p:nvPr/>
        </p:nvCxnSpPr>
        <p:spPr bwMode="auto">
          <a:xfrm flipV="1">
            <a:off x="5491163" y="2886075"/>
            <a:ext cx="0" cy="78105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23" name="Rectangle 54"/>
          <p:cNvSpPr>
            <a:spLocks noChangeArrowheads="1"/>
          </p:cNvSpPr>
          <p:nvPr/>
        </p:nvSpPr>
        <p:spPr bwMode="auto">
          <a:xfrm>
            <a:off x="3957638" y="3597275"/>
            <a:ext cx="952500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47124" name="Rectangle 55"/>
          <p:cNvSpPr>
            <a:spLocks noChangeArrowheads="1"/>
          </p:cNvSpPr>
          <p:nvPr/>
        </p:nvSpPr>
        <p:spPr bwMode="auto">
          <a:xfrm>
            <a:off x="4991682" y="3173413"/>
            <a:ext cx="1176759" cy="327025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6804025" y="3711575"/>
            <a:ext cx="15859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พิจารณาผล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651625" y="5229225"/>
            <a:ext cx="17383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ประกาศผู้ชนะ</a:t>
            </a:r>
          </a:p>
        </p:txBody>
      </p:sp>
      <p:cxnSp>
        <p:nvCxnSpPr>
          <p:cNvPr id="47127" name="Elbow Connector 41039"/>
          <p:cNvCxnSpPr>
            <a:cxnSpLocks noChangeShapeType="1"/>
            <a:endCxn id="59" idx="0"/>
          </p:cNvCxnSpPr>
          <p:nvPr/>
        </p:nvCxnSpPr>
        <p:spPr bwMode="auto">
          <a:xfrm>
            <a:off x="6651625" y="2249488"/>
            <a:ext cx="944563" cy="1462087"/>
          </a:xfrm>
          <a:prstGeom prst="bentConnector2">
            <a:avLst/>
          </a:prstGeom>
          <a:noFill/>
          <a:ln w="1143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" name="Rectangle 53"/>
          <p:cNvSpPr/>
          <p:nvPr/>
        </p:nvSpPr>
        <p:spPr bwMode="auto">
          <a:xfrm>
            <a:off x="6884988" y="2625725"/>
            <a:ext cx="1454150" cy="474663"/>
          </a:xfrm>
          <a:prstGeom prst="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latin typeface="Times New Roman" panose="02020603050405020304" pitchFamily="18" charset="0"/>
              </a:rPr>
              <a:t>เสนอราคา</a:t>
            </a:r>
          </a:p>
          <a:p>
            <a:pPr algn="ctr">
              <a:defRPr/>
            </a:pPr>
            <a:endParaRPr lang="th-TH" altLang="th-TH" sz="2800">
              <a:latin typeface="Times New Roman" panose="02020603050405020304" pitchFamily="18" charset="0"/>
            </a:endParaRPr>
          </a:p>
        </p:txBody>
      </p:sp>
      <p:cxnSp>
        <p:nvCxnSpPr>
          <p:cNvPr id="47129" name="Straight Arrow Connector 65"/>
          <p:cNvCxnSpPr>
            <a:cxnSpLocks noChangeShapeType="1"/>
          </p:cNvCxnSpPr>
          <p:nvPr/>
        </p:nvCxnSpPr>
        <p:spPr bwMode="auto">
          <a:xfrm>
            <a:off x="7596188" y="4584700"/>
            <a:ext cx="0" cy="573088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" name="TextBox 26"/>
          <p:cNvSpPr txBox="1"/>
          <p:nvPr/>
        </p:nvSpPr>
        <p:spPr>
          <a:xfrm flipH="1">
            <a:off x="786605" y="41275"/>
            <a:ext cx="2489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e-Bidding</a:t>
            </a: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1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1144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84150" y="289375"/>
            <a:ext cx="8784232" cy="112858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วิธีประกวดราคาอิเล็กทรอนิกส์ (</a:t>
            </a:r>
            <a:r>
              <a:rPr lang="en-US" sz="4000" b="1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Electronic Bidding </a:t>
            </a:r>
            <a:r>
              <a:rPr lang="en-US" sz="4000" b="1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: e </a:t>
            </a:r>
            <a:r>
              <a:rPr lang="en-US" sz="4000" b="1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- bidding</a:t>
            </a:r>
            <a:r>
              <a:rPr lang="th-TH" sz="4000" b="1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)  (ข้อ ๓๑) </a:t>
            </a:r>
            <a:endParaRPr lang="th-TH" sz="4000" b="1" dirty="0">
              <a:solidFill>
                <a:srgbClr val="0000CC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71709" y="1628800"/>
            <a:ext cx="7525468" cy="3672408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alt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sz="3600" strike="sngStrike" spc="-3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sz="3600" spc="-30" dirty="0" smtClean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</a:t>
            </a:r>
            <a:r>
              <a:rPr lang="th-TH" sz="3600" spc="-3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การซื้อหรือจ้าง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ครั้งหนึ่ง ซึ่งมีวงเงินเกิน 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500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000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บาท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และเป็น</a:t>
            </a:r>
            <a:r>
              <a:rPr lang="th-TH" sz="3600" spc="-2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สินค้าหรืองานบริการ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ที่ไม่ได้กำหนดรายละเอียดคุณลักษณะเฉพาะของพัสดุไว้ในระบบข้อมูลสินค้า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(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 – catalog) 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โดยให้ดำเนินการในระบบประกวดราคาอิเล็กทรอนิกส์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Electronic Bidding : e – bidding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) </a:t>
            </a:r>
            <a:b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ตามวิธีการที่กรมบัญชีกลางกำหนด</a:t>
            </a:r>
            <a:endParaRPr lang="en-US" sz="4000" dirty="0">
              <a:solidFill>
                <a:srgbClr val="3D34F6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 algn="ctr"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3D34F6"/>
              </a:solidFill>
              <a:latin typeface="Angsana New" panose="02020603050405020304" pitchFamily="18" charset="-34"/>
            </a:endParaRPr>
          </a:p>
          <a:p>
            <a:pPr algn="ctr"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algn="ctr"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algn="ctr"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49160" name="รูปภาพ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5511800"/>
            <a:ext cx="15287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รูปภาพ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684" y="5484017"/>
            <a:ext cx="1155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รูปภาพ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5025" y="5511800"/>
            <a:ext cx="15128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รูปภาพ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50" y="5569743"/>
            <a:ext cx="206851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รูปภาพ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5459413"/>
            <a:ext cx="1270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467543" y="-35451"/>
            <a:ext cx="7600449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6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การจัดทำเอกสารการซื้อหรือจ้างด้วยวิธี </a:t>
            </a:r>
            <a:r>
              <a:rPr lang="en-US" altLang="th-TH" sz="3600" dirty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e </a:t>
            </a:r>
            <a:r>
              <a:rPr lang="en-US" altLang="th-TH" sz="3600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– Bidding  </a:t>
            </a:r>
            <a:r>
              <a:rPr lang="th-TH" altLang="th-TH" sz="3600" dirty="0" smtClean="0">
                <a:solidFill>
                  <a:srgbClr val="0000CC"/>
                </a:solidFill>
                <a:latin typeface="DilleniaUPC" pitchFamily="18" charset="-34"/>
                <a:cs typeface="DilleniaUPC" pitchFamily="18" charset="-34"/>
              </a:rPr>
              <a:t>(ข้อ ๔๓) </a:t>
            </a:r>
            <a:endParaRPr lang="th-TH" altLang="th-TH" sz="3600" dirty="0">
              <a:solidFill>
                <a:srgbClr val="0000CC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51520" y="1171880"/>
            <a:ext cx="85633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latin typeface="DilleniaUPC" pitchFamily="18" charset="-34"/>
                <a:cs typeface="DilleniaUPC" pitchFamily="18" charset="-34"/>
              </a:rPr>
              <a:t>-ให้เจ้าหน้าที่จัดทำร่างเอกสารประกวดราคาอิเล็กทรอนิกส์ ตามแบบเอกสารประกวดราคาซื้อหรือจ้างอิเล็กทรอนิกส์ ที่คณะกรรมการนโยบายฯ กำหนด 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51520" y="2708920"/>
            <a:ext cx="8563396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800" dirty="0">
                <a:latin typeface="DilleniaUPC" pitchFamily="18" charset="-34"/>
                <a:cs typeface="DilleniaUPC" pitchFamily="18" charset="-34"/>
              </a:rPr>
              <a:t>-  การทำเอกสารซื้อหรือจ้างและประกาศเผยแพร่ ถ้าจำเป็นต้องมีข้อความหรือรายการ</a:t>
            </a:r>
            <a:r>
              <a:rPr lang="th-TH" sz="2800" dirty="0" smtClean="0">
                <a:latin typeface="DilleniaUPC" pitchFamily="18" charset="-34"/>
                <a:cs typeface="DilleniaUPC" pitchFamily="18" charset="-34"/>
              </a:rPr>
              <a:t>แตกต่างไป</a:t>
            </a:r>
            <a:r>
              <a:rPr lang="th-TH" sz="2800" dirty="0">
                <a:latin typeface="DilleniaUPC" pitchFamily="18" charset="-34"/>
                <a:cs typeface="DilleniaUPC" pitchFamily="18" charset="-34"/>
              </a:rPr>
              <a:t>จากแบบที่คณะกรรมการนโยบายฯ กำหนด โดยมีสาระสำคัญตามที่กำหนดไว้ใน</a:t>
            </a:r>
            <a:r>
              <a:rPr lang="th-TH" sz="2800" dirty="0" smtClean="0">
                <a:latin typeface="DilleniaUPC" pitchFamily="18" charset="-34"/>
                <a:cs typeface="DilleniaUPC" pitchFamily="18" charset="-34"/>
              </a:rPr>
              <a:t>แบบและ</a:t>
            </a:r>
            <a:r>
              <a:rPr lang="th-TH" sz="2800" dirty="0">
                <a:latin typeface="DilleniaUPC" pitchFamily="18" charset="-34"/>
                <a:cs typeface="DilleniaUPC" pitchFamily="18" charset="-34"/>
              </a:rPr>
              <a:t>ไม่ทำให้หน่วยงานของรัฐเสียเปรียบก็ให้กระทำได้ </a:t>
            </a:r>
            <a:r>
              <a:rPr lang="th-TH" sz="2800" u="sng" dirty="0">
                <a:latin typeface="DilleniaUPC" pitchFamily="18" charset="-34"/>
                <a:cs typeface="DilleniaUPC" pitchFamily="18" charset="-34"/>
              </a:rPr>
              <a:t>เว้นแต่</a:t>
            </a:r>
            <a:r>
              <a:rPr lang="th-TH" sz="2800" dirty="0">
                <a:latin typeface="DilleniaUPC" pitchFamily="18" charset="-34"/>
                <a:cs typeface="DilleniaUPC" pitchFamily="18" charset="-34"/>
              </a:rPr>
              <a:t> หัวหน้าหน่วยงานของรัฐเห็นว่าจะมีปัญหาในทางเสียเปรียบหรือไม่รัดกุมพอ ก็ให้ส่งร่างเอกสารซื้อหรือจ้างและประกาศเผยแพร่ดังกล่าวไปให้สำนักงานอัยการสูงสุดตรวจพิจารณาก่อน</a:t>
            </a:r>
            <a:endParaRPr lang="th-TH" altLang="th-TH" sz="28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51520" y="5157192"/>
            <a:ext cx="8563396" cy="15841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th-TH" altLang="th-TH" sz="2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  </a:t>
            </a:r>
            <a:r>
              <a:rPr lang="th-TH" sz="2600" u="sng" dirty="0">
                <a:latin typeface="DilleniaUPC" pitchFamily="18" charset="-34"/>
                <a:cs typeface="DilleniaUPC" pitchFamily="18" charset="-34"/>
              </a:rPr>
              <a:t>การกำหนดวัน เวลาการเสนอราคา</a:t>
            </a:r>
            <a:r>
              <a:rPr lang="th-TH" sz="2600" dirty="0">
                <a:latin typeface="DilleniaUPC" pitchFamily="18" charset="-34"/>
                <a:cs typeface="DilleniaUPC" pitchFamily="18" charset="-34"/>
              </a:rPr>
              <a:t>ในเอกสารซื้อหรือจ้างและประกาศเผยแพร่ </a:t>
            </a:r>
            <a:r>
              <a:rPr lang="th-TH" sz="2600" u="sng" dirty="0" smtClean="0">
                <a:latin typeface="DilleniaUPC" pitchFamily="18" charset="-34"/>
                <a:cs typeface="DilleniaUPC" pitchFamily="18" charset="-34"/>
              </a:rPr>
              <a:t>ให้</a:t>
            </a:r>
            <a:r>
              <a:rPr lang="th-TH" sz="2600" u="sng" dirty="0">
                <a:latin typeface="DilleniaUPC" pitchFamily="18" charset="-34"/>
                <a:cs typeface="DilleniaUPC" pitchFamily="18" charset="-34"/>
              </a:rPr>
              <a:t>กำหนดเป็นวันถัดจากวันสุดท้ายของระยะเวลาการเผยแพร่ประกาศและเอกสารซื้อหรือ</a:t>
            </a:r>
            <a:r>
              <a:rPr lang="th-TH" sz="2600" u="sng" dirty="0" smtClean="0">
                <a:latin typeface="DilleniaUPC" pitchFamily="18" charset="-34"/>
                <a:cs typeface="DilleniaUPC" pitchFamily="18" charset="-34"/>
              </a:rPr>
              <a:t>จ้างโดย</a:t>
            </a:r>
            <a:r>
              <a:rPr lang="th-TH" sz="2600" u="sng" dirty="0">
                <a:latin typeface="DilleniaUPC" pitchFamily="18" charset="-34"/>
                <a:cs typeface="DilleniaUPC" pitchFamily="18" charset="-34"/>
              </a:rPr>
              <a:t>กำหนดเป็นวัน เวลา ทำการ เท่านั้น และเวลาในการเสนอราคาให้ถือตามเวลาของ</a:t>
            </a:r>
            <a:r>
              <a:rPr lang="th-TH" sz="2600" u="sng" dirty="0" smtClean="0">
                <a:latin typeface="DilleniaUPC" pitchFamily="18" charset="-34"/>
                <a:cs typeface="DilleniaUPC" pitchFamily="18" charset="-34"/>
              </a:rPr>
              <a:t>ระบบ</a:t>
            </a:r>
            <a:r>
              <a:rPr lang="th-TH" sz="2600" dirty="0" smtClean="0">
                <a:latin typeface="DilleniaUPC" pitchFamily="18" charset="-34"/>
                <a:cs typeface="DilleniaUPC" pitchFamily="18" charset="-34"/>
              </a:rPr>
              <a:t>จัดซื้อ</a:t>
            </a:r>
            <a:r>
              <a:rPr lang="th-TH" sz="2600" dirty="0">
                <a:latin typeface="DilleniaUPC" pitchFamily="18" charset="-34"/>
                <a:cs typeface="DilleniaUPC" pitchFamily="18" charset="-34"/>
              </a:rPr>
              <a:t>จัดจ้างภาครัฐด้วยอิเล็กทรอนิกส์เป็นเกณฑ์</a:t>
            </a:r>
            <a:endParaRPr lang="th-TH" altLang="th-TH" sz="26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554461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e </a:t>
            </a:r>
            <a:r>
              <a:rPr lang="en-US" altLang="th-TH" sz="36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– Bidding  </a:t>
            </a:r>
            <a:r>
              <a:rPr lang="th-TH" altLang="th-TH" sz="36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(ข้อ ๔๔)</a:t>
            </a:r>
            <a:endParaRPr lang="th-TH" altLang="th-TH" sz="3600" dirty="0">
              <a:solidFill>
                <a:srgbClr val="3D34F6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052736"/>
            <a:ext cx="8856984" cy="5688632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</a:t>
            </a:r>
          </a:p>
          <a:p>
            <a:r>
              <a:rPr lang="th-TH" sz="2400" dirty="0">
                <a:solidFill>
                  <a:srgbClr val="C00000"/>
                </a:solidFill>
              </a:rPr>
              <a:t>	</a:t>
            </a:r>
            <a:r>
              <a:rPr lang="th-TH" sz="2800" dirty="0">
                <a:solidFill>
                  <a:srgbClr val="C00000"/>
                </a:solidFill>
              </a:rPr>
              <a:t>การจัดหาที่มีความจำเป็นโดยสภาพ</a:t>
            </a:r>
            <a:r>
              <a:rPr lang="th-TH" sz="2800" dirty="0"/>
              <a:t>ของการซื้อหรือจ้างจะต้องกำหนดเงื่อนไขไว้ในเอกสารซื้อหรือจ้างด้วยวิธีประกวดราคาอิเล็กทรอนิกส์ให้ผู้ยื่นข้อเสนอ</a:t>
            </a:r>
            <a:br>
              <a:rPr lang="th-TH" sz="2800" dirty="0"/>
            </a:br>
            <a:r>
              <a:rPr lang="th-TH" sz="2800" u="sng" dirty="0"/>
              <a:t>นำตัวอย่างพัสดุที่เสนอมาแสดงเพื่อทดลอง หรือทดสอบ หรือนำเสนองาน </a:t>
            </a:r>
            <a:br>
              <a:rPr lang="th-TH" sz="2800" u="sng" dirty="0"/>
            </a:br>
            <a:r>
              <a:rPr lang="th-TH" sz="2800" u="sng" dirty="0"/>
              <a:t>ให้หน่วยงา</a:t>
            </a:r>
            <a:r>
              <a:rPr lang="th-TH" sz="2800" dirty="0"/>
              <a:t>นของรัฐกำหนดให้ผู้ยื่นข้อเสนอนำตัวอย่างพัสดุนั้นมาแสดงเพื่อทดลอง หรือทดสอบ หรือนำเสนองาน ตามวัน และเวลา ณ สถานที่ที่หน่วยงานของรัฐกำหนด </a:t>
            </a:r>
            <a:endParaRPr lang="en-US" sz="2800" dirty="0"/>
          </a:p>
          <a:p>
            <a:r>
              <a:rPr lang="th-TH" sz="2800" dirty="0"/>
              <a:t>	กรณีการประกวดราคาอิเล็กทรอนิกส์ครั้งใดที่กำหนดให้ต้องมี</a:t>
            </a:r>
            <a:r>
              <a:rPr lang="th-TH" sz="2800" u="sng" dirty="0"/>
              <a:t>เอกสารหรือรายละเอียดในส่วนที่เป็นสาระสำคัญ</a:t>
            </a:r>
            <a:r>
              <a:rPr lang="th-TH" sz="2800" dirty="0"/>
              <a:t>ประกอบการเสนอราคาของผู้ยื่นข้อเสนอที่ยื่น</a:t>
            </a:r>
            <a:br>
              <a:rPr lang="th-TH" sz="2800" dirty="0"/>
            </a:br>
            <a:r>
              <a:rPr lang="th-TH" sz="2800" dirty="0"/>
              <a:t>ผ่านทางระบบ หากหน่วยงานของรัฐเห็นว่าเอกสารหรือรายละเอียดดังกล่าว</a:t>
            </a:r>
            <a:br>
              <a:rPr lang="th-TH" sz="2800" dirty="0"/>
            </a:br>
            <a:r>
              <a:rPr lang="th-TH" sz="2800" u="sng" dirty="0"/>
              <a:t>มีปริมาณมากและเป็นอุปสรรคของผู้ยื่นข้อเสนอในการนำเข้าระบบ</a:t>
            </a:r>
            <a:r>
              <a:rPr lang="th-TH" sz="2800" dirty="0"/>
              <a:t>ให้หน่วยงาน</a:t>
            </a:r>
            <a:br>
              <a:rPr lang="th-TH" sz="2800" dirty="0"/>
            </a:br>
            <a:r>
              <a:rPr lang="th-TH" sz="2800" dirty="0"/>
              <a:t>ของรัฐกำหนดให้ผู้ยื่นข้อเสนอนำเอกสารหรือรายละเอียดนั้นพร้อมสรุปจำนวนเอกสารหรือรายละเอียดดังกล่าวมาส่ง ณ ที่ทำการของหน่วยงานของรัฐในภายหลัง โดยให้</a:t>
            </a:r>
            <a:br>
              <a:rPr lang="th-TH" sz="2800" dirty="0"/>
            </a:br>
            <a:r>
              <a:rPr lang="th-TH" sz="2800" dirty="0"/>
              <a:t>ลงลายมือชื่อของผู้ยื่นข้อเสนอ พร้อมประทับตราสำคัญของนิติบุคคล (ถ้ามี) กำกับ</a:t>
            </a:r>
            <a:br>
              <a:rPr lang="th-TH" sz="2800" dirty="0"/>
            </a:br>
            <a:r>
              <a:rPr lang="th-TH" sz="2800" dirty="0"/>
              <a:t>ในเอกสารหรือรายละเอียดนั้นด้วย</a:t>
            </a:r>
            <a:endParaRPr lang="en-US" sz="2800" dirty="0"/>
          </a:p>
          <a:p>
            <a:r>
              <a:rPr lang="th-TH" sz="2800" dirty="0"/>
              <a:t>	</a:t>
            </a:r>
            <a:endParaRPr lang="th-TH" altLang="th-TH" sz="2800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395536" y="0"/>
            <a:ext cx="3593726" cy="93610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ขั้นตอนวิธี </a:t>
            </a:r>
            <a:r>
              <a:rPr lang="en-US" altLang="th-TH" sz="36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e - Bidding</a:t>
            </a:r>
            <a:endParaRPr lang="th-TH" altLang="th-TH" sz="3600" dirty="0">
              <a:solidFill>
                <a:srgbClr val="3D34F6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412776"/>
            <a:ext cx="8856984" cy="4176464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800" dirty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	</a:t>
            </a:r>
            <a:r>
              <a:rPr lang="th-TH" sz="3200" dirty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การกำหนดวันให้ผู้ยื่นข้อเสนอนำตัวอย่างพัสดุที่เสนอมาแสดงเพื่อทดลอง หรือทดสอบหรือนำเสนองาน หรือนำเอกสารหรือรายละเอียดมาส่ง ให้หน่วยงานของรัฐกำหนดเป็น</a:t>
            </a:r>
            <a:r>
              <a:rPr lang="th-TH" sz="3200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วันใดวันหนึ่งภายใน 5 วันทำการ </a:t>
            </a:r>
            <a:r>
              <a:rPr lang="th-TH" sz="3200" dirty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นับถัดจากวันเสนอราคา </a:t>
            </a:r>
            <a:endParaRPr lang="th-TH" sz="3200" dirty="0" smtClean="0">
              <a:solidFill>
                <a:srgbClr val="000000"/>
              </a:solidFill>
              <a:latin typeface="DilleniaUPC" pitchFamily="18" charset="-34"/>
              <a:cs typeface="DilleniaUPC" pitchFamily="18" charset="-34"/>
            </a:endParaRPr>
          </a:p>
          <a:p>
            <a:r>
              <a:rPr lang="th-TH" sz="3200" dirty="0" smtClean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           </a:t>
            </a:r>
            <a:r>
              <a:rPr lang="th-TH" sz="3200" u="sng" dirty="0" smtClean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เว้น</a:t>
            </a:r>
            <a:r>
              <a:rPr lang="th-TH" sz="3200" u="sng" dirty="0"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แต่ </a:t>
            </a:r>
            <a:r>
              <a:rPr lang="th-TH" sz="3200" dirty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การดำเนินการที่ไม่อาจดำเนินการวันใดวันหนึ่งได้ </a:t>
            </a:r>
            <a:r>
              <a:rPr lang="th-TH" sz="3200" dirty="0" smtClean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 ให้</a:t>
            </a:r>
            <a:r>
              <a:rPr lang="th-TH" sz="3200" dirty="0">
                <a:solidFill>
                  <a:srgbClr val="000000"/>
                </a:solidFill>
                <a:latin typeface="DilleniaUPC" pitchFamily="18" charset="-34"/>
                <a:cs typeface="DilleniaUPC" pitchFamily="18" charset="-34"/>
              </a:rPr>
              <a:t>หน่วยงานของรัฐพิจารณากำหนดมากกว่า 1 วันได้ แต่จำนวนวันดังกล่าวต้องไม่เกิน 5 วันทำการ นับถัดจากวันเสนอราคา ทั้งนี้  </a:t>
            </a:r>
            <a:r>
              <a:rPr lang="th-TH" sz="3200" dirty="0">
                <a:solidFill>
                  <a:srgbClr val="C00000"/>
                </a:solidFill>
                <a:latin typeface="DilleniaUPC" pitchFamily="18" charset="-34"/>
                <a:cs typeface="DilleniaUPC" pitchFamily="18" charset="-34"/>
              </a:rPr>
              <a:t>ให้ระบุไว้เป็นเงื่อนไขในเอกสารซื้อหรือจ้างด้วยวิธีประกวดราคาอิเล็กทรอนิกส์ให้ชัดเจน</a:t>
            </a:r>
            <a:endParaRPr lang="th-TH" altLang="th-TH" sz="3200" dirty="0">
              <a:solidFill>
                <a:srgbClr val="C00000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Picture 3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03847" y="1107677"/>
            <a:ext cx="2845147" cy="73291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หัวหน้า</a:t>
            </a:r>
            <a:r>
              <a:rPr lang="th-TH" altLang="th-TH" sz="2800" dirty="0" smtClean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หน่วยงานของ</a:t>
            </a:r>
            <a:r>
              <a:rPr lang="th-TH" altLang="th-TH" sz="2800" dirty="0">
                <a:solidFill>
                  <a:srgbClr val="FFFF00"/>
                </a:solidFill>
                <a:latin typeface="DilleniaUPC" pitchFamily="18" charset="-34"/>
                <a:cs typeface="DilleniaUPC" pitchFamily="18" charset="-34"/>
              </a:rPr>
              <a:t>รัฐ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251520" y="4653136"/>
            <a:ext cx="5040560" cy="1884962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หัวหน้าเจ้าหน้าที่ดำเนินการเผยแพร่ประกาศและเอกสารซื้อหรือจ้างด้วยวิธีประกวดราคาฯ ในระบบเครือข่ายสารสนเทศของกรมบัญชีกลางและของหน่วยงานของรัฐภายในระยะเวลาที่กำหนด</a:t>
            </a:r>
          </a:p>
        </p:txBody>
      </p:sp>
      <p:sp>
        <p:nvSpPr>
          <p:cNvPr id="10" name="ลูกศรลง 9"/>
          <p:cNvSpPr/>
          <p:nvPr/>
        </p:nvSpPr>
        <p:spPr>
          <a:xfrm>
            <a:off x="6973784" y="4450313"/>
            <a:ext cx="216024" cy="202823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1943297" y="4301006"/>
            <a:ext cx="387453" cy="329272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228605" y="4653136"/>
            <a:ext cx="1876351" cy="7919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การรับฟัง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ความคิดเห็น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5623812" y="5618718"/>
            <a:ext cx="1540475" cy="8693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ไม่มีผู้เสนอ</a:t>
            </a:r>
            <a:br>
              <a:rPr lang="th-TH" altLang="th-TH" sz="24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ความคิดเห็น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7364169" y="5595616"/>
            <a:ext cx="1451219" cy="898754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มีผู้เสนอ</a:t>
            </a:r>
            <a:b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ความคิดเห็น</a:t>
            </a:r>
          </a:p>
        </p:txBody>
      </p:sp>
      <p:sp>
        <p:nvSpPr>
          <p:cNvPr id="18" name="ลูกศรซ้าย 17"/>
          <p:cNvSpPr/>
          <p:nvPr/>
        </p:nvSpPr>
        <p:spPr>
          <a:xfrm>
            <a:off x="5292080" y="5733256"/>
            <a:ext cx="288032" cy="216024"/>
          </a:xfrm>
          <a:prstGeom prst="lef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19" name="ลูกศรโค้งซ้าย 18"/>
          <p:cNvSpPr/>
          <p:nvPr/>
        </p:nvSpPr>
        <p:spPr>
          <a:xfrm>
            <a:off x="8346281" y="4912281"/>
            <a:ext cx="360363" cy="706437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64550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26" y="856976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7-Point Star 20">
            <a:hlinkClick r:id="rId3" action="ppaction://hlinksldjump"/>
          </p:cNvPr>
          <p:cNvSpPr/>
          <p:nvPr/>
        </p:nvSpPr>
        <p:spPr>
          <a:xfrm>
            <a:off x="8548687" y="5886255"/>
            <a:ext cx="288925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2" name="7-Point Star 21">
            <a:hlinkClick r:id="rId4" action="ppaction://hlinksldjump"/>
          </p:cNvPr>
          <p:cNvSpPr/>
          <p:nvPr/>
        </p:nvSpPr>
        <p:spPr>
          <a:xfrm>
            <a:off x="4788024" y="6386420"/>
            <a:ext cx="287338" cy="215900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" name="5-Point Star 22">
            <a:hlinkClick r:id="rId5" action="ppaction://hlinksldjump"/>
          </p:cNvPr>
          <p:cNvSpPr/>
          <p:nvPr/>
        </p:nvSpPr>
        <p:spPr>
          <a:xfrm>
            <a:off x="4572124" y="6488020"/>
            <a:ext cx="215900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64554" name="Picture 16" descr="3D_2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8" y="1382439"/>
            <a:ext cx="72394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สี่เหลี่ยมผืนผ้ามุมมน 7"/>
          <p:cNvSpPr/>
          <p:nvPr/>
        </p:nvSpPr>
        <p:spPr bwMode="auto">
          <a:xfrm>
            <a:off x="601223" y="2198415"/>
            <a:ext cx="3224210" cy="2065828"/>
          </a:xfrm>
          <a:prstGeom prst="roundRect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ไม่นำร่างประกาศและร่างเอกสารประกวดราคาฯ เผยแพร่เพื่อรับฟังความคิดเห็นฯ</a:t>
            </a:r>
          </a:p>
          <a:p>
            <a:pPr algn="ctr" eaLnBrk="1" hangingPunct="1">
              <a:defRPr/>
            </a:pPr>
            <a:r>
              <a:rPr lang="th-TH" altLang="th-TH" sz="2800" dirty="0">
                <a:latin typeface="DilleniaUPC" pitchFamily="18" charset="-34"/>
                <a:cs typeface="DilleniaUPC" pitchFamily="18" charset="-34"/>
              </a:rPr>
              <a:t>(กรณีที่อยู่ในดุลพินิจ)</a:t>
            </a:r>
          </a:p>
        </p:txBody>
      </p:sp>
      <p:sp>
        <p:nvSpPr>
          <p:cNvPr id="26" name="สี่เหลี่ยมผืนผ้ามุมมน 8"/>
          <p:cNvSpPr/>
          <p:nvPr/>
        </p:nvSpPr>
        <p:spPr bwMode="auto">
          <a:xfrm>
            <a:off x="4355976" y="2060848"/>
            <a:ext cx="4526953" cy="2389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นำร่างประกาศและร่างเอกสารประกวดราคาฯ เผยแพร่ในระบบเครือข่ายสารสนเทศของกรมบัญชีกลาง และของหน่วยงานของรัฐ</a:t>
            </a:r>
            <a:br>
              <a:rPr lang="th-TH" altLang="th-TH" sz="26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600" dirty="0">
                <a:latin typeface="DilleniaUPC" pitchFamily="18" charset="-34"/>
                <a:cs typeface="DilleniaUPC" pitchFamily="18" charset="-34"/>
              </a:rPr>
              <a:t>ไม่น้อยกว่า 3 วันทำการ เพื่อให้ผู้ประกอบการมีความคิดเห็นไปยังหน่วยงานที่จัดซื้อจัดจ้างโดยตรง โดยเปิดเผยตัว</a:t>
            </a:r>
          </a:p>
        </p:txBody>
      </p:sp>
      <p:sp>
        <p:nvSpPr>
          <p:cNvPr id="27" name="ลูกศรโค้งขวา 19"/>
          <p:cNvSpPr/>
          <p:nvPr/>
        </p:nvSpPr>
        <p:spPr>
          <a:xfrm>
            <a:off x="5652120" y="4898954"/>
            <a:ext cx="396875" cy="706437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0" name="ลูกศรโค้งขวา 19"/>
          <p:cNvSpPr/>
          <p:nvPr/>
        </p:nvSpPr>
        <p:spPr>
          <a:xfrm>
            <a:off x="2235819" y="1243870"/>
            <a:ext cx="708901" cy="1001663"/>
          </a:xfrm>
          <a:prstGeom prst="curv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8" name="ลูกศรโค้งซ้าย 18"/>
          <p:cNvSpPr/>
          <p:nvPr/>
        </p:nvSpPr>
        <p:spPr>
          <a:xfrm>
            <a:off x="6245220" y="1290825"/>
            <a:ext cx="590381" cy="905776"/>
          </a:xfrm>
          <a:prstGeom prst="curvedLef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0" name="สี่เหลี่ยมผืนผ้ามุมมน 1"/>
          <p:cNvSpPr/>
          <p:nvPr/>
        </p:nvSpPr>
        <p:spPr>
          <a:xfrm>
            <a:off x="81017" y="101836"/>
            <a:ext cx="7488832" cy="8373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</a:t>
            </a:r>
            <a:r>
              <a:rPr lang="th-TH" altLang="th-TH" sz="32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จ้าง</a:t>
            </a:r>
            <a:endParaRPr lang="th-TH" altLang="th-TH" sz="3200" dirty="0">
              <a:solidFill>
                <a:srgbClr val="3D34F6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24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96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31" name="Picture 30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39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วงรี 7"/>
          <p:cNvSpPr/>
          <p:nvPr/>
        </p:nvSpPr>
        <p:spPr>
          <a:xfrm>
            <a:off x="4932040" y="1935908"/>
            <a:ext cx="1800894" cy="5345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ไม่ควรปรับปรุง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932040" y="2595382"/>
            <a:ext cx="3995290" cy="12864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ให้หัวหน้าเจ้าหน้าที่จัดทำรายงานพร้อมความเห็นเสนอหัวหน้าหน่วยงานของรัฐเพื่อขอความเห็นชอบ เมื่อได้รับความเห็นชอบแล้ว ให้หัวหน้าเจ้าหน้าที่แจ้งผู้มีความคิดเห็นทุกรายทราบเป็นหนังสือ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5290035" y="4043923"/>
            <a:ext cx="1607651" cy="5161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DilleniaUPC" pitchFamily="18" charset="-34"/>
                <a:cs typeface="DilleniaUPC" pitchFamily="18" charset="-34"/>
              </a:rPr>
              <a:t>ไม่เห็นชอบ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7020272" y="4073756"/>
            <a:ext cx="1318227" cy="47674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เห็นชอบ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4462300" y="4669980"/>
            <a:ext cx="4574889" cy="2071388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DilleniaUPC" pitchFamily="18" charset="-34"/>
                <a:cs typeface="DilleniaUPC" pitchFamily="18" charset="-34"/>
              </a:rPr>
              <a:t>เมื่อหัวหน้าหน่วยงานของรัฐให้ความเห็นชอบรายงานขอซื้อหรือขอจ้างแล้ว ให้หัวหน้าเจ้าหน้าที่ดำเนินการเผยแพร่ประกาศและเอกสารซื้อหรือจ้างด้วยวิธีประกวดราคาฯ </a:t>
            </a:r>
          </a:p>
          <a:p>
            <a:pPr algn="ctr" eaLnBrk="1" hangingPunct="1">
              <a:defRPr/>
            </a:pPr>
            <a:r>
              <a:rPr lang="th-TH" altLang="th-TH" sz="2200" dirty="0">
                <a:latin typeface="DilleniaUPC" pitchFamily="18" charset="-34"/>
                <a:cs typeface="DilleniaUPC" pitchFamily="18" charset="-34"/>
              </a:rPr>
              <a:t>ในระบบเครือข่ายสารสนเทศของกรมบัญชีกลางและ</a:t>
            </a:r>
            <a:br>
              <a:rPr lang="th-TH" altLang="th-TH" sz="2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200" dirty="0">
                <a:latin typeface="DilleniaUPC" pitchFamily="18" charset="-34"/>
                <a:cs typeface="DilleniaUPC" pitchFamily="18" charset="-34"/>
              </a:rPr>
              <a:t>ของหน่วยงานของรัฐ ภายในระยะเวลาที่กำหนด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107504" y="2595382"/>
            <a:ext cx="4248472" cy="1245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200" dirty="0">
                <a:latin typeface="DilleniaUPC" pitchFamily="18" charset="-34"/>
                <a:cs typeface="DilleniaUPC" pitchFamily="18" charset="-34"/>
              </a:rPr>
              <a:t>เมื่อดำเนินการปรับปรุงแล้วเสร็จ ให้หัวหน้าเจ้าหน้าที่จัดทำรายงานพร้อมความเห็นและร่างประกาศและ</a:t>
            </a:r>
            <a:br>
              <a:rPr lang="th-TH" altLang="th-TH" sz="2200" dirty="0">
                <a:latin typeface="DilleniaUPC" pitchFamily="18" charset="-34"/>
                <a:cs typeface="DilleniaUPC" pitchFamily="18" charset="-34"/>
              </a:rPr>
            </a:br>
            <a:r>
              <a:rPr lang="th-TH" altLang="th-TH" sz="2200" dirty="0">
                <a:latin typeface="DilleniaUPC" pitchFamily="18" charset="-34"/>
                <a:cs typeface="DilleniaUPC" pitchFamily="18" charset="-34"/>
              </a:rPr>
              <a:t>ร่างเอกสารซื้อหรือจ้างฯ ที่แก้ไขเสนอหัวหน้าหน่วยงานของรัฐเพื่อขอความเห็นชอบ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2967311" y="1865459"/>
            <a:ext cx="1368152" cy="584487"/>
          </a:xfrm>
          <a:prstGeom prst="ellipse">
            <a:avLst/>
          </a:prstGeom>
          <a:solidFill>
            <a:srgbClr val="97E4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latin typeface="DilleniaUPC" pitchFamily="18" charset="-34"/>
                <a:cs typeface="DilleniaUPC" pitchFamily="18" charset="-34"/>
              </a:rPr>
              <a:t>ปรับปรุง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179512" y="4669980"/>
            <a:ext cx="4176464" cy="2071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000" dirty="0">
                <a:latin typeface="DilleniaUPC" pitchFamily="18" charset="-34"/>
                <a:cs typeface="DilleniaUPC" pitchFamily="18" charset="-34"/>
              </a:rPr>
              <a:t>หัวหน้าเจ้าหน้าที่นำร่างประกาศและร่างเอกสารซื้อหรือจ้างด้วยวิธีประกวดราคาอิเล็กทรอนิกส์ที่ปรับปรุง </a:t>
            </a:r>
          </a:p>
          <a:p>
            <a:pPr algn="ctr" eaLnBrk="1" hangingPunct="1">
              <a:defRPr/>
            </a:pPr>
            <a:r>
              <a:rPr lang="th-TH" altLang="th-TH" sz="2000" dirty="0">
                <a:latin typeface="DilleniaUPC" pitchFamily="18" charset="-34"/>
                <a:cs typeface="DilleniaUPC" pitchFamily="18" charset="-34"/>
              </a:rPr>
              <a:t> เผยแพร่ในระบบเครือข่ายสารสนเทศของกรมบัญชีกลางและของหน่วยงานของรัฐอีกครั้งหนึ่ง เป็นเวลาติดต่อกันไม่น้อยกว่า 3 วันทำ</a:t>
            </a:r>
            <a:r>
              <a:rPr lang="th-TH" altLang="th-TH" sz="2000" dirty="0" smtClean="0">
                <a:latin typeface="DilleniaUPC" pitchFamily="18" charset="-34"/>
                <a:cs typeface="DilleniaUPC" pitchFamily="18" charset="-34"/>
              </a:rPr>
              <a:t>การและ</a:t>
            </a:r>
            <a:r>
              <a:rPr lang="th-TH" altLang="th-TH" sz="2000" dirty="0">
                <a:latin typeface="DilleniaUPC" pitchFamily="18" charset="-34"/>
                <a:cs typeface="DilleniaUPC" pitchFamily="18" charset="-34"/>
              </a:rPr>
              <a:t>ให้หัวหน้าเจ้าหน้าที่แจ้งผู้มีความ</a:t>
            </a:r>
            <a:r>
              <a:rPr lang="th-TH" altLang="th-TH" sz="2000" dirty="0" smtClean="0">
                <a:latin typeface="DilleniaUPC" pitchFamily="18" charset="-34"/>
                <a:cs typeface="DilleniaUPC" pitchFamily="18" charset="-34"/>
              </a:rPr>
              <a:t>คิดเห็นทุก</a:t>
            </a:r>
            <a:r>
              <a:rPr lang="th-TH" altLang="th-TH" sz="2000" dirty="0">
                <a:latin typeface="DilleniaUPC" pitchFamily="18" charset="-34"/>
                <a:cs typeface="DilleniaUPC" pitchFamily="18" charset="-34"/>
              </a:rPr>
              <a:t>รายทราบเป็นหนังสือ</a:t>
            </a:r>
          </a:p>
        </p:txBody>
      </p:sp>
      <p:sp>
        <p:nvSpPr>
          <p:cNvPr id="21" name="ลูกศรโค้งซ้าย 20"/>
          <p:cNvSpPr/>
          <p:nvPr/>
        </p:nvSpPr>
        <p:spPr>
          <a:xfrm>
            <a:off x="5858854" y="1406034"/>
            <a:ext cx="441338" cy="615647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2" name="ลูกศรโค้งขวา 21"/>
          <p:cNvSpPr/>
          <p:nvPr/>
        </p:nvSpPr>
        <p:spPr>
          <a:xfrm>
            <a:off x="3433763" y="1406034"/>
            <a:ext cx="373062" cy="584691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23" name="ลูกศรโค้งขึ้น 22"/>
          <p:cNvSpPr/>
          <p:nvPr/>
        </p:nvSpPr>
        <p:spPr>
          <a:xfrm rot="10800000">
            <a:off x="2051720" y="2304510"/>
            <a:ext cx="879237" cy="290872"/>
          </a:xfrm>
          <a:prstGeom prst="bent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7167" y="3847688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ลูกศรโค้งขวา 25"/>
          <p:cNvSpPr/>
          <p:nvPr/>
        </p:nvSpPr>
        <p:spPr>
          <a:xfrm>
            <a:off x="968375" y="4246563"/>
            <a:ext cx="215900" cy="352425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1268" y="3864960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268" y="3857497"/>
            <a:ext cx="158510" cy="21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3" name="ลูกศรโค้งขึ้น 42"/>
          <p:cNvSpPr/>
          <p:nvPr/>
        </p:nvSpPr>
        <p:spPr>
          <a:xfrm rot="10800000" flipH="1">
            <a:off x="6902638" y="2276870"/>
            <a:ext cx="648072" cy="387145"/>
          </a:xfrm>
          <a:custGeom>
            <a:avLst/>
            <a:gdLst>
              <a:gd name="connsiteX0" fmla="*/ 0 w 1231217"/>
              <a:gd name="connsiteY0" fmla="*/ 320104 h 426805"/>
              <a:gd name="connsiteX1" fmla="*/ 1071165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  <a:gd name="connsiteX0" fmla="*/ 0 w 1231217"/>
              <a:gd name="connsiteY0" fmla="*/ 320104 h 426805"/>
              <a:gd name="connsiteX1" fmla="*/ 1071166 w 1231217"/>
              <a:gd name="connsiteY1" fmla="*/ 320104 h 426805"/>
              <a:gd name="connsiteX2" fmla="*/ 1071165 w 1231217"/>
              <a:gd name="connsiteY2" fmla="*/ 106701 h 426805"/>
              <a:gd name="connsiteX3" fmla="*/ 1017815 w 1231217"/>
              <a:gd name="connsiteY3" fmla="*/ 106701 h 426805"/>
              <a:gd name="connsiteX4" fmla="*/ 1124516 w 1231217"/>
              <a:gd name="connsiteY4" fmla="*/ 0 h 426805"/>
              <a:gd name="connsiteX5" fmla="*/ 1231217 w 1231217"/>
              <a:gd name="connsiteY5" fmla="*/ 106701 h 426805"/>
              <a:gd name="connsiteX6" fmla="*/ 1177866 w 1231217"/>
              <a:gd name="connsiteY6" fmla="*/ 106701 h 426805"/>
              <a:gd name="connsiteX7" fmla="*/ 1177866 w 1231217"/>
              <a:gd name="connsiteY7" fmla="*/ 426805 h 426805"/>
              <a:gd name="connsiteX8" fmla="*/ 0 w 1231217"/>
              <a:gd name="connsiteY8" fmla="*/ 426805 h 426805"/>
              <a:gd name="connsiteX9" fmla="*/ 0 w 1231217"/>
              <a:gd name="connsiteY9" fmla="*/ 320104 h 42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1217" h="426805">
                <a:moveTo>
                  <a:pt x="0" y="320104"/>
                </a:moveTo>
                <a:lnTo>
                  <a:pt x="1071166" y="320104"/>
                </a:lnTo>
                <a:cubicBezTo>
                  <a:pt x="1071166" y="248970"/>
                  <a:pt x="1071165" y="177835"/>
                  <a:pt x="1071165" y="106701"/>
                </a:cubicBezTo>
                <a:lnTo>
                  <a:pt x="1017815" y="106701"/>
                </a:lnTo>
                <a:lnTo>
                  <a:pt x="1124516" y="0"/>
                </a:lnTo>
                <a:lnTo>
                  <a:pt x="1231217" y="106701"/>
                </a:lnTo>
                <a:lnTo>
                  <a:pt x="1177866" y="106701"/>
                </a:lnTo>
                <a:lnTo>
                  <a:pt x="1177866" y="426805"/>
                </a:lnTo>
                <a:lnTo>
                  <a:pt x="0" y="426805"/>
                </a:lnTo>
                <a:lnTo>
                  <a:pt x="0" y="320104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solidFill>
                <a:srgbClr val="FFFFFF"/>
              </a:solidFill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cxnSp>
        <p:nvCxnSpPr>
          <p:cNvPr id="69" name="ลูกศรเชื่อมต่อแบบตรง 68"/>
          <p:cNvCxnSpPr/>
          <p:nvPr/>
        </p:nvCxnSpPr>
        <p:spPr>
          <a:xfrm flipH="1">
            <a:off x="4335463" y="3252788"/>
            <a:ext cx="481012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/>
          <p:cNvCxnSpPr/>
          <p:nvPr/>
        </p:nvCxnSpPr>
        <p:spPr>
          <a:xfrm>
            <a:off x="4816475" y="3252788"/>
            <a:ext cx="0" cy="10890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/>
          <p:nvPr/>
        </p:nvCxnSpPr>
        <p:spPr>
          <a:xfrm flipV="1">
            <a:off x="4202113" y="4350472"/>
            <a:ext cx="611187" cy="9525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ตัวเชื่อมต่อตรง 96"/>
          <p:cNvCxnSpPr/>
          <p:nvPr/>
        </p:nvCxnSpPr>
        <p:spPr>
          <a:xfrm>
            <a:off x="4810125" y="4349750"/>
            <a:ext cx="46355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วงรี 105"/>
          <p:cNvSpPr/>
          <p:nvPr/>
        </p:nvSpPr>
        <p:spPr>
          <a:xfrm>
            <a:off x="2819735" y="4073756"/>
            <a:ext cx="1579260" cy="4767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latin typeface="DilleniaUPC" pitchFamily="18" charset="-34"/>
                <a:cs typeface="DilleniaUPC" pitchFamily="18" charset="-34"/>
              </a:rPr>
              <a:t>ไม่เห็นชอบ</a:t>
            </a:r>
          </a:p>
        </p:txBody>
      </p:sp>
      <p:sp>
        <p:nvSpPr>
          <p:cNvPr id="107" name="วงรี 106"/>
          <p:cNvSpPr/>
          <p:nvPr/>
        </p:nvSpPr>
        <p:spPr>
          <a:xfrm>
            <a:off x="1259590" y="4082897"/>
            <a:ext cx="1296186" cy="5029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เห็นชอบ</a:t>
            </a:r>
          </a:p>
        </p:txBody>
      </p:sp>
      <p:pic>
        <p:nvPicPr>
          <p:cNvPr id="66627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821113"/>
            <a:ext cx="28098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ลูกศรโค้งซ้าย 2"/>
          <p:cNvSpPr/>
          <p:nvPr/>
        </p:nvSpPr>
        <p:spPr>
          <a:xfrm>
            <a:off x="8459788" y="4305300"/>
            <a:ext cx="225425" cy="400050"/>
          </a:xfrm>
          <a:prstGeom prst="curvedLef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>
              <a:latin typeface="Century Gothic" panose="020B0502020202020204" pitchFamily="34" charset="0"/>
              <a:cs typeface="DilleniaUPC" panose="02020603050405020304" pitchFamily="18" charset="-34"/>
            </a:endParaRPr>
          </a:p>
        </p:txBody>
      </p:sp>
      <p:sp>
        <p:nvSpPr>
          <p:cNvPr id="39" name="7-Point Star 38">
            <a:hlinkClick r:id="rId4" action="ppaction://hlinksldjump"/>
          </p:cNvPr>
          <p:cNvSpPr/>
          <p:nvPr/>
        </p:nvSpPr>
        <p:spPr>
          <a:xfrm>
            <a:off x="8604250" y="5301208"/>
            <a:ext cx="287337" cy="217487"/>
          </a:xfrm>
          <a:prstGeom prst="star7">
            <a:avLst/>
          </a:prstGeom>
          <a:solidFill>
            <a:srgbClr val="97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0" name="สี่เหลี่ยมผืนผ้ามุมมน 7"/>
          <p:cNvSpPr/>
          <p:nvPr/>
        </p:nvSpPr>
        <p:spPr>
          <a:xfrm>
            <a:off x="3949051" y="853666"/>
            <a:ext cx="1909803" cy="862046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 กรณีมีผู้เสนอ</a:t>
            </a:r>
            <a:b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DilleniaUPC" pitchFamily="18" charset="-34"/>
                <a:cs typeface="DilleniaUPC" pitchFamily="18" charset="-34"/>
              </a:rPr>
              <a:t>ความคิดเห็น</a:t>
            </a:r>
          </a:p>
        </p:txBody>
      </p:sp>
      <p:sp>
        <p:nvSpPr>
          <p:cNvPr id="35" name="7-Point Star 34">
            <a:hlinkClick r:id="rId5" action="ppaction://hlinksldjump"/>
          </p:cNvPr>
          <p:cNvSpPr/>
          <p:nvPr/>
        </p:nvSpPr>
        <p:spPr>
          <a:xfrm>
            <a:off x="3924300" y="1628775"/>
            <a:ext cx="287338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4" name="สี่เหลี่ยมผืนผ้ามุมมน 1"/>
          <p:cNvSpPr/>
          <p:nvPr/>
        </p:nvSpPr>
        <p:spPr>
          <a:xfrm>
            <a:off x="33015" y="116632"/>
            <a:ext cx="8858572" cy="108397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การรับฟังความคิดเห็นร่างขอบเขตของงานหรือรายละเอียดคุณลักษณะ พร้อมร่างประกาศและร่างเอกสารซื้อหรือจ้าง (ต่อ) </a:t>
            </a:r>
            <a:r>
              <a:rPr lang="th-TH" altLang="th-TH" sz="32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 (ข้อ ๔๗)</a:t>
            </a: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</a:br>
            <a:endParaRPr lang="th-TH" altLang="th-TH" sz="3200" dirty="0">
              <a:solidFill>
                <a:srgbClr val="3D34F6"/>
              </a:solidFill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5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" y="1319212"/>
            <a:ext cx="14811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97</a:t>
            </a:fld>
            <a:endParaRPr lang="en-US" altLang="en-US" sz="1200" dirty="0">
              <a:latin typeface="Calibri" pitchFamily="34" charset="0"/>
            </a:endParaRPr>
          </a:p>
        </p:txBody>
      </p:sp>
      <p:pic>
        <p:nvPicPr>
          <p:cNvPr id="36" name="Picture 35" descr="http://www.gprocurement.go.th/wps/wcm/connect/80d0be004382eaa6910193dec3fc5a9c/?MOD=AJPERES&amp;attachment=true&amp;id=139658941853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45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2"/>
          <p:cNvSpPr/>
          <p:nvPr/>
        </p:nvSpPr>
        <p:spPr>
          <a:xfrm>
            <a:off x="107504" y="188640"/>
            <a:ext cx="8640960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ระยะเวลาการเผยแพร่ประกาศและ</a:t>
            </a:r>
            <a:r>
              <a:rPr lang="en-US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en-US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</a:b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เอกสารประกวดราคาอิเล็กทรอนิกส์ (</a:t>
            </a:r>
            <a:r>
              <a:rPr lang="en-US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e – bidding</a:t>
            </a:r>
            <a:r>
              <a:rPr lang="en-US" altLang="th-TH" sz="32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)</a:t>
            </a:r>
            <a:r>
              <a:rPr lang="th-TH" altLang="th-TH" sz="3200" dirty="0" smtClean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> ข้อ ๕๑ </a:t>
            </a:r>
            <a: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  <a:t/>
            </a:r>
            <a:br>
              <a:rPr lang="th-TH" altLang="th-TH" sz="3200" dirty="0">
                <a:solidFill>
                  <a:srgbClr val="3D34F6"/>
                </a:solidFill>
                <a:latin typeface="DilleniaUPC" pitchFamily="18" charset="-34"/>
                <a:cs typeface="DilleniaUPC" pitchFamily="18" charset="-34"/>
              </a:rPr>
            </a:br>
            <a:endParaRPr lang="th-TH" altLang="th-TH" sz="3200" dirty="0">
              <a:solidFill>
                <a:srgbClr val="3D34F6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900113" y="2133600"/>
            <a:ext cx="82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630238" algn="l"/>
                <a:tab pos="900113" algn="l"/>
                <a:tab pos="1260475" algn="l"/>
                <a:tab pos="1620838" algn="l"/>
                <a:tab pos="1890713" algn="l"/>
              </a:tabLst>
            </a:pPr>
            <a:r>
              <a:rPr lang="th-TH" altLang="th-TH" sz="3200">
                <a:solidFill>
                  <a:srgbClr val="C00000"/>
                </a:solidFill>
                <a:latin typeface="TH SarabunIT๙" pitchFamily="34" charset="-34"/>
                <a:cs typeface="Times New Roman" pitchFamily="18" charset="0"/>
              </a:rPr>
              <a:t>	</a:t>
            </a:r>
            <a:endParaRPr lang="th-TH" altLang="th-TH" sz="3200">
              <a:solidFill>
                <a:srgbClr val="C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43179"/>
              </p:ext>
            </p:extLst>
          </p:nvPr>
        </p:nvGraphicFramePr>
        <p:xfrm>
          <a:off x="219264" y="1052736"/>
          <a:ext cx="8497640" cy="4385937"/>
        </p:xfrm>
        <a:graphic>
          <a:graphicData uri="http://schemas.openxmlformats.org/drawingml/2006/table">
            <a:tbl>
              <a:tblPr/>
              <a:tblGrid>
                <a:gridCol w="5617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7220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วงเงินที่จัดหา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ระยะเวลาในการเผยแพร่เอกสารฯ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(ให้คำนึงถึงระยะเวลาในการให้ผู้ประกอบการเตรียมจัดทำเอกสารเพื่อยื่นข้อเสนอด้วย)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00,000 บาท แต่ไม่เกิน 5,000,000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5,000,000 บาท แต่ไม่เกิน 10,000,000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77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10,000,000 บาท แต่ไม่เกิน 50,000,000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12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467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50,000,000 บาท ขึ้นไป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220" y="573325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altLang="th-TH" sz="2400" b="1" dirty="0">
                <a:solidFill>
                  <a:srgbClr val="0000FF"/>
                </a:solidFill>
                <a:latin typeface="Angsana New" panose="02020603050405020304" pitchFamily="18" charset="-34"/>
              </a:rPr>
              <a:t>   รัฐวิสาหกิจใดมีความจำเป็นจะกำหนดวงเงิน แตกต่างไปจากที่กำหนด ให้เสนอต่อคณะกรรมการวินิจฉัย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sz="2400" b="1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0"/>
            <a:ext cx="4608512" cy="91123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การซื้อหรือจ้างด้วยวิธี </a:t>
            </a:r>
            <a:r>
              <a:rPr lang="en-US" altLang="th-TH" sz="3600" dirty="0">
                <a:solidFill>
                  <a:srgbClr val="0000FF"/>
                </a:solidFill>
                <a:latin typeface="DilleniaUPC" pitchFamily="18" charset="-34"/>
                <a:cs typeface="DilleniaUPC" pitchFamily="18" charset="-34"/>
              </a:rPr>
              <a:t>e - Bidding</a:t>
            </a:r>
            <a:endParaRPr lang="th-TH" altLang="th-TH" sz="3600" dirty="0">
              <a:solidFill>
                <a:srgbClr val="0000FF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1103536"/>
            <a:ext cx="8491388" cy="2638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800" dirty="0"/>
              <a:t> </a:t>
            </a:r>
            <a:r>
              <a:rPr lang="th-TH" sz="2800" dirty="0" smtClean="0"/>
              <a:t>                หาก</a:t>
            </a:r>
            <a:r>
              <a:rPr lang="th-TH" sz="2800" dirty="0"/>
              <a:t>หน่วยงานของรัฐได้</a:t>
            </a:r>
            <a:r>
              <a:rPr lang="th-TH" sz="2800" u="sng" dirty="0"/>
              <a:t>กำหนดรายละเอียดของประกาศหรือเอกสารซื้อหรือจ้าง</a:t>
            </a:r>
            <a:r>
              <a:rPr lang="th-TH" sz="2800" dirty="0"/>
              <a:t>ด้วยวิธีประกวดราคาอิเล็กทรอนิกส์หรือขอบเขตของงานหรือรายละเอียดคุณลักษณะเฉพาะของพัสดุที่จะซื้อหรือจ้าง</a:t>
            </a:r>
            <a:r>
              <a:rPr lang="th-TH" sz="2800" u="sng" dirty="0"/>
              <a:t>ไม่ถูกต้องหรือไม่ครบถ้วนในส่วนที่เป็นสาระสำคัญ</a:t>
            </a:r>
            <a:r>
              <a:rPr lang="th-TH" sz="2800" dirty="0"/>
              <a:t>ตามแบบที่คณะกรรมการนโยบายกำหนด ไม่ว่าทั้งหมดหรือแต่บางส่วน </a:t>
            </a:r>
            <a:r>
              <a:rPr lang="th-TH" sz="2800" dirty="0">
                <a:solidFill>
                  <a:srgbClr val="C00000"/>
                </a:solidFill>
              </a:rPr>
              <a:t>ให้หน่วยงานของรัฐ</a:t>
            </a:r>
            <a:r>
              <a:rPr lang="th-TH" sz="2800" dirty="0" smtClean="0">
                <a:solidFill>
                  <a:srgbClr val="C00000"/>
                </a:solidFill>
              </a:rPr>
              <a:t>ยกเลิกการ</a:t>
            </a:r>
            <a:r>
              <a:rPr lang="th-TH" sz="2800" dirty="0">
                <a:solidFill>
                  <a:srgbClr val="C00000"/>
                </a:solidFill>
              </a:rPr>
              <a:t>ดำเนินการซื้อหรือจ้างในครั้งนั้น</a:t>
            </a:r>
            <a:r>
              <a:rPr lang="th-TH" sz="2800" dirty="0"/>
              <a:t> แล้วดำเนินการใหม่ให้ถูกต้องต่อไป </a:t>
            </a:r>
            <a:r>
              <a:rPr lang="th-TH" altLang="th-TH" sz="2800" dirty="0">
                <a:solidFill>
                  <a:srgbClr val="0000FF"/>
                </a:solidFill>
                <a:latin typeface="Angsana New" panose="02020603050405020304" pitchFamily="18" charset="-34"/>
              </a:rPr>
              <a:t> </a:t>
            </a:r>
            <a:endParaRPr lang="th-TH" altLang="th-TH" sz="2800" dirty="0">
              <a:latin typeface="Angsana New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23528" y="3933056"/>
            <a:ext cx="8491388" cy="244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800" dirty="0">
                <a:latin typeface="AngsanaUPC" pitchFamily="18" charset="-34"/>
                <a:cs typeface="AngsanaUPC" pitchFamily="18" charset="-34"/>
              </a:rPr>
              <a:t>	เมื่อถึงกำหนดวันเสนอราคาด้วยวิธีประกวดราคาอิเล็กทรอนิกส์ ให้ผู้ประกอบการเข้าสู่ระบบประกวดราคาอิเล็กทรอนิกส์ และให้เสนอราคาภายในเวลาที่กำหนด โดยสามารถเสนอราคาได้เพียงครั้งเดียว</a:t>
            </a:r>
            <a:endParaRPr lang="en-US" sz="2800" dirty="0">
              <a:latin typeface="AngsanaUPC" pitchFamily="18" charset="-34"/>
              <a:cs typeface="AngsanaUPC" pitchFamily="18" charset="-34"/>
            </a:endParaRPr>
          </a:p>
          <a:p>
            <a:r>
              <a:rPr lang="th-TH" sz="2800" dirty="0"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2800" dirty="0" smtClean="0">
                <a:latin typeface="AngsanaUPC" pitchFamily="18" charset="-34"/>
                <a:cs typeface="AngsanaUPC" pitchFamily="18" charset="-34"/>
              </a:rPr>
              <a:t>การกำหนด</a:t>
            </a:r>
            <a:r>
              <a:rPr lang="th-TH" sz="2800" dirty="0">
                <a:latin typeface="AngsanaUPC" pitchFamily="18" charset="-34"/>
                <a:cs typeface="AngsanaUPC" pitchFamily="18" charset="-34"/>
              </a:rPr>
              <a:t>วันเสนอราคา </a:t>
            </a: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ห้ามมิให้ร่นหรือเลื่อน หรือเปลี่ยนแปลงกำหนด</a:t>
            </a:r>
            <a:b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28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วันเสนอราคา</a:t>
            </a:r>
            <a:endParaRPr lang="th-TH" altLang="th-TH" sz="2800" dirty="0">
              <a:solidFill>
                <a:srgbClr val="0000FF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7" b="-26150"/>
          <a:stretch/>
        </p:blipFill>
        <p:spPr bwMode="auto">
          <a:xfrm>
            <a:off x="8485832" y="561380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3">
      <a:dk1>
        <a:srgbClr val="000066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FF9966"/>
      </a:accent2>
      <a:accent3>
        <a:srgbClr val="FFFFFF"/>
      </a:accent3>
      <a:accent4>
        <a:srgbClr val="000056"/>
      </a:accent4>
      <a:accent5>
        <a:srgbClr val="BABDDC"/>
      </a:accent5>
      <a:accent6>
        <a:srgbClr val="E78A5C"/>
      </a:accent6>
      <a:hlink>
        <a:srgbClr val="A959A1"/>
      </a:hlink>
      <a:folHlink>
        <a:srgbClr val="3AABC6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66"/>
        </a:dk1>
        <a:lt1>
          <a:srgbClr val="FFFFFF"/>
        </a:lt1>
        <a:dk2>
          <a:srgbClr val="FFFFE7"/>
        </a:dk2>
        <a:lt2>
          <a:srgbClr val="DDDDDD"/>
        </a:lt2>
        <a:accent1>
          <a:srgbClr val="B2B2B2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D5D5D5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166A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FF9966"/>
        </a:accent2>
        <a:accent3>
          <a:srgbClr val="FFFFFF"/>
        </a:accent3>
        <a:accent4>
          <a:srgbClr val="000056"/>
        </a:accent4>
        <a:accent5>
          <a:srgbClr val="BABDDC"/>
        </a:accent5>
        <a:accent6>
          <a:srgbClr val="E78A5C"/>
        </a:accent6>
        <a:hlink>
          <a:srgbClr val="A959A1"/>
        </a:hlink>
        <a:folHlink>
          <a:srgbClr val="3AAB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081tgp_finance01_v2</Template>
  <TotalTime>3238</TotalTime>
  <Words>16120</Words>
  <Application>Microsoft Office PowerPoint</Application>
  <PresentationFormat>นำเสนอทางหน้าจอ (4:3)</PresentationFormat>
  <Paragraphs>2151</Paragraphs>
  <Slides>200</Slides>
  <Notes>59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9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200</vt:i4>
      </vt:variant>
    </vt:vector>
  </HeadingPairs>
  <TitlesOfParts>
    <vt:vector size="210" baseType="lpstr">
      <vt:lpstr>Finance1_p</vt:lpstr>
      <vt:lpstr>2_Finance1_p</vt:lpstr>
      <vt:lpstr>1_Finance1_p</vt:lpstr>
      <vt:lpstr>3_Finance1_p</vt:lpstr>
      <vt:lpstr>Default Design</vt:lpstr>
      <vt:lpstr>7_Finance1_p</vt:lpstr>
      <vt:lpstr>11_Finance1_p</vt:lpstr>
      <vt:lpstr>14_Finance1_p</vt:lpstr>
      <vt:lpstr>Office Theme</vt:lpstr>
      <vt:lpstr>Image</vt:lpstr>
      <vt:lpstr>สรุปแนวทางปฏิบัติในการจัดซื้อจัดจ้างและการบริหารพัสดุของหน่วยงานของรัฐ ตามกฎหมายฉบับใหม่ พ.ศ. 2560</vt:lpstr>
      <vt:lpstr>งานนำเสนอ PowerPoint</vt:lpstr>
      <vt:lpstr>หลักการและเหตุผล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การจัดซื้อจัดจ้าง “การดำเนินการเพื่อให้ได้มาซึ่งพัสดุ”</vt:lpstr>
      <vt:lpstr>งานนำเสนอ PowerPoint</vt:lpstr>
      <vt:lpstr>สินค้า</vt:lpstr>
      <vt:lpstr>งานบริการ</vt:lpstr>
      <vt:lpstr>งานก่อสร้าง</vt:lpstr>
      <vt:lpstr>ราคากลาง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ระเบียบกระทรวงการคลัง ว่าด้วยการจัดซื้อจัดจ้างและการบริหารพัสดุภาครัฐ พ.ศ. 2560</vt:lpstr>
      <vt:lpstr>การบังคับใช้</vt:lpstr>
      <vt:lpstr>ระเบียบมี 10 หมวด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หมายความว่า ผู้ดำรงตำแหน่งในหน่วยงานของรัฐดังต่อไปนี้</vt:lpstr>
      <vt:lpstr>การมอบอำนาจ (1)</vt:lpstr>
      <vt:lpstr>การมอบอำนาจ (2)</vt:lpstr>
      <vt:lpstr>การมอบอำนาจ(3)</vt:lpstr>
      <vt:lpstr>งานนำเสนอ PowerPoint</vt:lpstr>
      <vt:lpstr>การดำเนินการด้วยวิธีการทางอิเล็กทรอนิกส์</vt:lpstr>
      <vt:lpstr>งานนำเสนอ PowerPoint</vt:lpstr>
      <vt:lpstr>พระราชบัญญัติประกอบรัฐธรรมนูญว่าด้วย การป้องกันและปราบปรามการทุจริต</vt:lpstr>
      <vt:lpstr>คำสั่งคณะรักษาความสงบแห่งชาติ ฉบับที่ ๖๙/๒๕๕๗</vt:lpstr>
      <vt:lpstr>หลักเกณฑ์การปฏิบัติในการเปิดเผยราคากลางและการคำนวณราคากลาง</vt:lpstr>
      <vt:lpstr>                                                                                              </vt:lpstr>
      <vt:lpstr>                                                                                </vt:lpstr>
      <vt:lpstr>งานนำเสนอ PowerPoint</vt:lpstr>
      <vt:lpstr>งานนำเสนอ PowerPoint</vt:lpstr>
      <vt:lpstr>งานนำเสนอ PowerPoint</vt:lpstr>
      <vt:lpstr>ขั้นตอนการซื้อหรือจ้าง </vt:lpstr>
      <vt:lpstr>ขั้นตอนการซื้อหรือจ้าง (ต่อ)</vt:lpstr>
      <vt:lpstr>งานนำเสนอ PowerPoint</vt:lpstr>
      <vt:lpstr>การจัดทำแผนการจัดซื้อจัดจ้าง (1)</vt:lpstr>
      <vt:lpstr>การจัดทำแผนการจัดซื้อจัดจ้าง (2)</vt:lpstr>
      <vt:lpstr>ประกาศคณะกรรมการตรวจเงินแผ่นดิน เรื่อง การจัดทำแผนปฏิบัติการจัดซื้อจัดจ้าง  พ.ศ. ๒๕๔๖  (หน่วยงานยังต้องถือปฏิบัติต่อไป)</vt:lpstr>
      <vt:lpstr>งานนำเสนอ PowerPoint</vt:lpstr>
      <vt:lpstr>งานนำเสนอ PowerPoint</vt:lpstr>
      <vt:lpstr>งานนำเสนอ PowerPoint</vt:lpstr>
      <vt:lpstr>การจัดทำบันทึกรายงานผลการพิจารณา</vt:lpstr>
      <vt:lpstr>งานนำเสนอ PowerPoint</vt:lpstr>
      <vt:lpstr>การจัดทำร่างขอบเขตของงานหรือรายละเอียดคุณลักษณะเฉพาะของพัสดุหรือแบบรูปรายการงานก่อสร้าง</vt:lpstr>
      <vt:lpstr>พ.ร.บ. มาตรา  10</vt:lpstr>
      <vt:lpstr>การเผยแพร่ร่างขอบเขตของงาน</vt:lpstr>
      <vt:lpstr>งานนำเสนอ PowerPoint</vt:lpstr>
      <vt:lpstr>งานนำเสนอ PowerPoint</vt:lpstr>
      <vt:lpstr>งานนำเสนอ PowerPoint</vt:lpstr>
      <vt:lpstr>คณะกรรมการซื้อหรือจ้าง</vt:lpstr>
      <vt:lpstr>งานนำเสนอ PowerPoint</vt:lpstr>
      <vt:lpstr>งานนำเสนอ PowerPoint</vt:lpstr>
      <vt:lpstr>การประชุมของคณะกรรมการ</vt:lpstr>
      <vt:lpstr>ข้อยกเว้น กรณีแต่งตั้งผู้ตรวจรับเพียงคนเดียว</vt:lpstr>
      <vt:lpstr>งานนำเสนอ PowerPoint</vt:lpstr>
      <vt:lpstr>งานนำเสนอ PowerPoint</vt:lpstr>
      <vt:lpstr>การมีส่วนได้ส่วนเสียของคณะกรรมการซื้อหรือจ้าง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วิธีการซื้อหรือจ้าง</vt:lpstr>
      <vt:lpstr>คณะกรรมการจัดซื้อจัดจ้าง</vt:lpstr>
      <vt:lpstr>วิธีประกาศเชิญชวนทั่วไป  สามารถทำได้  3 วิธี</vt:lpstr>
      <vt:lpstr>การเผยแพร่ประกาศและเอกสารเชิญชวน และการขายหรือให้เอกสาร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  การประกาศผลผู้ชนะการเสนอราคา (ข้อ ๕๙)</vt:lpstr>
      <vt:lpstr>งานนำเสนอ PowerPoint</vt:lpstr>
      <vt:lpstr>งานนำเสนอ PowerPoint</vt:lpstr>
      <vt:lpstr>งานนำเสนอ PowerPoint</vt:lpstr>
      <vt:lpstr>มาตรา 56  (1) การจัดซื้อจัดจ้างพัสดุ ให้หน่วยงานของรัฐเลือกใช้วิธีประกาศเชิญชวนก่อน  ยกเว้นกรณีต่อไปนี้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เกณฑ์การพิจารณาข้อเสนอสำหรับการซื้อหรือจ้าง</vt:lpstr>
      <vt:lpstr>งานนำเสนอ PowerPoint</vt:lpstr>
      <vt:lpstr>งานนำเสนอ PowerPoint</vt:lpstr>
      <vt:lpstr>อำนาจในการสั่งซื้อหรือสั่งจ้าง</vt:lpstr>
      <vt:lpstr>ประเภทของผู้มีอำนาจเหนือขึ้นไปหนึ่งชั้น</vt:lpstr>
      <vt:lpstr>พ.ร.บ. มาตรา 67 การยกเลิกการจัดซื้อจัดจ้าง</vt:lpstr>
      <vt:lpstr>งานนำเสนอ PowerPoint</vt:lpstr>
      <vt:lpstr>มาตรา 93 </vt:lpstr>
      <vt:lpstr>มาตรา 93 (ต่อ)</vt:lpstr>
      <vt:lpstr>มาตรา 93 (ต่อ)</vt:lpstr>
      <vt:lpstr>สัญญาและหลักประกัน</vt:lpstr>
      <vt:lpstr>แบบสัญญาที่คณะกรรมการนโยบายกำหนด</vt:lpstr>
      <vt:lpstr>การจัดทำข้อตกลงเป็นหนังสือ (มาตรา 96)</vt:lpstr>
      <vt:lpstr>การลงนามในสัญญาในการซื้อหรือจ้าง เป็นอำนาจของหัวหน้าหน่วยงานของรัฐ 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จะต้องได้รับการรับรองจากวิศวกร สถาปนิกและวิศวกรผู้ชำนาญการ หรือผู้ทรงคุณวุฒิ ซึ่งรับผิดชอบหรือสามารถรับรอง คุณลักษณะเฉพาะ แบบและรายการของงานก่อสร้าง หรืองานเทคนิคเฉพาะอย่างนั้น แล้วแต่กรณีด้วย   เมื่อผู้มีอำนาจอนุมัติสั่งซื้อหรือสั่งจ้างแล้วแต่กรณี ได้อนุมัติการแก้ไขสัญญาหรือข้อตกลงแล้ว ให้หัวหน้าหน่วยงานของรัฐเป็นผู้ลงนามในสัญญาหรือข้อตกลงที่ได้แก้ไขนั้น </vt:lpstr>
      <vt:lpstr>งานนำเสนอ PowerPoint</vt:lpstr>
      <vt:lpstr>พ.ร.บ. มาตรา 103 เหตุบอกเลิกสัญญา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วิธีคิดค่าปรับงานซื้อและจ้างทำของ</vt:lpstr>
      <vt:lpstr>วิธีคิดค่าปรับงานจ้างก่อสร้าง</vt:lpstr>
      <vt:lpstr>หลักประกันการเสนอราคา</vt:lpstr>
      <vt:lpstr>หลักประกันการเสนอราคา</vt:lpstr>
      <vt:lpstr>หลักประกันสัญญา</vt:lpstr>
      <vt:lpstr>มูลค่าหลักประกันการเสนอราคาและหลักประกันสัญญา</vt:lpstr>
      <vt:lpstr>การคืนหลักประกัน</vt:lpstr>
      <vt:lpstr>การคืนหลักประกัน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การงด ลดค่าปรับ หรือการขยายเวลาการทำสัญญา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การบริหารพัสดุ : การเก็บ การบันทึก การเบิกจ่าย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การบริหารพัสดุ (ต่อ)</vt:lpstr>
      <vt:lpstr>การลงโทษให้เป็นผู้ทิ้งงาน</vt:lpstr>
      <vt:lpstr>การลงโทษให้เป็นผู้ทิ้งงาน (ต่อ)</vt:lpstr>
      <vt:lpstr>การเพิกถอนการเป็นผู้ทิ้งงาน</vt:lpstr>
      <vt:lpstr>การเพิกถอนการเป็นผู้ทิ้งงาน (ต่อ)</vt:lpstr>
      <vt:lpstr>การเพิกถอนการเป็นผู้ทิ้งงาน (ต่อ)</vt:lpstr>
      <vt:lpstr>พ.ร.บ. หมวด 14 การอุทธรณ์</vt:lpstr>
      <vt:lpstr>พ.ร.บ. หมวด 14 การอุทธรณ์</vt:lpstr>
      <vt:lpstr>งานนำเสนอ PowerPoint</vt:lpstr>
      <vt:lpstr>พ.ร.บ. หมวด 14 การอุทธรณ์ (ต่อ)</vt:lpstr>
      <vt:lpstr>คณะกรรมการพิจารณาอุทธรณ์และข้อร้องเรียน (มาตรา 43)</vt:lpstr>
      <vt:lpstr>งานนำเสนอ PowerPoint</vt:lpstr>
      <vt:lpstr>งานนำเสนอ PowerPoint</vt:lpstr>
      <vt:lpstr>งานนำเสนอ PowerPoint</vt:lpstr>
      <vt:lpstr>ระเบียบกระทรวงการคลังฯ หมวด 10 การร้องเรียน</vt:lpstr>
      <vt:lpstr>ระเบียบกระทรวงการคลังฯ หมวด 10 การร้องเรียน</vt:lpstr>
      <vt:lpstr>พ.ร.บ. หมวด 15  บทกำหนดโทษ</vt:lpstr>
      <vt:lpstr>งานนำเสนอ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ร่างระเบียบกระทรวงการคลัง ว่าด้วยการจัดซื้อจัดจ้างและการบริหารพัสดุภาครัฐ พ.ศ. ....</dc:title>
  <dc:creator>ณิติญาภรณ์ อิ่มใจ</dc:creator>
  <cp:lastModifiedBy>Windows User</cp:lastModifiedBy>
  <cp:revision>394</cp:revision>
  <cp:lastPrinted>2017-08-07T12:47:05Z</cp:lastPrinted>
  <dcterms:created xsi:type="dcterms:W3CDTF">2017-07-27T09:31:05Z</dcterms:created>
  <dcterms:modified xsi:type="dcterms:W3CDTF">2017-10-17T22:39:31Z</dcterms:modified>
</cp:coreProperties>
</file>