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2" r:id="rId1"/>
  </p:sldMasterIdLst>
  <p:sldIdLst>
    <p:sldId id="256" r:id="rId2"/>
    <p:sldId id="286" r:id="rId3"/>
    <p:sldId id="285" r:id="rId4"/>
    <p:sldId id="287" r:id="rId5"/>
    <p:sldId id="288" r:id="rId6"/>
    <p:sldId id="282" r:id="rId7"/>
    <p:sldId id="290" r:id="rId8"/>
    <p:sldId id="289" r:id="rId9"/>
    <p:sldId id="257" r:id="rId10"/>
    <p:sldId id="283" r:id="rId11"/>
    <p:sldId id="284" r:id="rId12"/>
    <p:sldId id="258" r:id="rId13"/>
    <p:sldId id="259" r:id="rId14"/>
    <p:sldId id="260" r:id="rId15"/>
    <p:sldId id="262" r:id="rId16"/>
    <p:sldId id="263" r:id="rId17"/>
    <p:sldId id="264" r:id="rId18"/>
    <p:sldId id="265" r:id="rId19"/>
    <p:sldId id="266" r:id="rId20"/>
    <p:sldId id="267" r:id="rId21"/>
    <p:sldId id="269" r:id="rId22"/>
    <p:sldId id="270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1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44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062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09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26231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327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298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9869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1/19/2017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rPr>
                <a:solidFill>
                  <a:srgbClr val="90C226"/>
                </a:solidFill>
              </a:rPr>
              <a:pPr/>
              <a:t>‹#›</a:t>
            </a:fld>
            <a:endParaRPr>
              <a:solidFill>
                <a:srgbClr val="90C226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27202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6081" y="329900"/>
            <a:ext cx="7168319" cy="823008"/>
          </a:xfrm>
        </p:spPr>
        <p:txBody>
          <a:bodyPr/>
          <a:lstStyle/>
          <a:p>
            <a:r>
              <a:rPr lang="th-TH" dirty="0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6081" y="1290321"/>
            <a:ext cx="7168319" cy="4844768"/>
          </a:xfrm>
        </p:spPr>
        <p:txBody>
          <a:bodyPr>
            <a:normAutofit/>
          </a:bodyPr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45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89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557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058" y="238030"/>
            <a:ext cx="6855621" cy="914878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3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01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883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35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2734" y="228600"/>
            <a:ext cx="7363746" cy="8973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dirty="0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2734" y="1289201"/>
            <a:ext cx="7363745" cy="47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รูปภาพ 6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050" y="235434"/>
            <a:ext cx="807378" cy="809133"/>
          </a:xfrm>
          <a:prstGeom prst="rect">
            <a:avLst/>
          </a:prstGeom>
        </p:spPr>
      </p:pic>
      <p:pic>
        <p:nvPicPr>
          <p:cNvPr id="8" name="รูปภาพ 7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171" y="6385116"/>
            <a:ext cx="1453833" cy="426962"/>
          </a:xfrm>
          <a:prstGeom prst="rect">
            <a:avLst/>
          </a:prstGeom>
        </p:spPr>
      </p:pic>
      <p:pic>
        <p:nvPicPr>
          <p:cNvPr id="9" name="รูปภาพ 8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6244739"/>
            <a:ext cx="562545" cy="562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269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5" r:id="rId13"/>
    <p:sldLayoutId id="2147483696" r:id="rId14"/>
    <p:sldLayoutId id="2147483697" r:id="rId15"/>
    <p:sldLayoutId id="2147483698" r:id="rId16"/>
    <p:sldLayoutId id="214748369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H SarabunPSK" panose="020B0500040200020003" pitchFamily="34" charset="-34"/>
          <a:ea typeface="+mj-ea"/>
          <a:cs typeface="TH SarabunPSK" panose="020B0500040200020003" pitchFamily="34" charset="-34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800" b="1" kern="1200">
          <a:solidFill>
            <a:schemeClr val="tx1">
              <a:lumMod val="75000"/>
              <a:lumOff val="25000"/>
            </a:schemeClr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400" b="1" kern="1200">
          <a:solidFill>
            <a:schemeClr val="tx1">
              <a:lumMod val="75000"/>
              <a:lumOff val="25000"/>
            </a:schemeClr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2000" b="1" kern="1200">
          <a:solidFill>
            <a:schemeClr val="tx1">
              <a:lumMod val="75000"/>
              <a:lumOff val="25000"/>
            </a:schemeClr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b="1" kern="1200">
          <a:solidFill>
            <a:schemeClr val="tx1">
              <a:lumMod val="75000"/>
              <a:lumOff val="25000"/>
            </a:schemeClr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b="1" kern="1200">
          <a:solidFill>
            <a:schemeClr val="tx1">
              <a:lumMod val="75000"/>
              <a:lumOff val="25000"/>
            </a:schemeClr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942416" y="3048000"/>
            <a:ext cx="6600451" cy="1729382"/>
          </a:xfrm>
        </p:spPr>
        <p:txBody>
          <a:bodyPr anchor="ctr" anchorCtr="1"/>
          <a:lstStyle/>
          <a:p>
            <a:r>
              <a:rPr lang="en-US" dirty="0" smtClean="0"/>
              <a:t>HDC </a:t>
            </a:r>
            <a:r>
              <a:rPr lang="th-TH" dirty="0" smtClean="0"/>
              <a:t>แผนแพทย์ไทย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952500" y="5221881"/>
            <a:ext cx="8026400" cy="759820"/>
          </a:xfrm>
        </p:spPr>
        <p:txBody>
          <a:bodyPr>
            <a:normAutofit/>
          </a:bodyPr>
          <a:lstStyle/>
          <a:p>
            <a:endParaRPr lang="th-TH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37690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dirty="0"/>
              <a:t>ได้รับบริการ(คน) หมายถึง พบการบริการตามเงื่อนไขด้านบนอย่างน้อย 1 </a:t>
            </a:r>
            <a:r>
              <a:rPr lang="th-TH" dirty="0" smtClean="0"/>
              <a:t>ครั้ง</a:t>
            </a:r>
            <a:endParaRPr lang="th-TH" dirty="0"/>
          </a:p>
          <a:p>
            <a:r>
              <a:rPr lang="th-TH" dirty="0"/>
              <a:t>พบประวัติคลอด(คน) หมายถึง ผู้รับบริการดังกล่าว สามารถเชื่อมโยงรหัสบัตรประชาชนกับแฟ้มประวัติการคลอดมารดาของหน่วยงานใดหน่วยงานหนึ่งได้ (แฟ้ม </a:t>
            </a:r>
            <a:r>
              <a:rPr lang="en-US" dirty="0"/>
              <a:t>labor </a:t>
            </a:r>
            <a:r>
              <a:rPr lang="th-TH" dirty="0"/>
              <a:t>เชื่อมโยงโดย </a:t>
            </a:r>
            <a:r>
              <a:rPr lang="en-US" dirty="0" smtClean="0"/>
              <a:t>CID</a:t>
            </a:r>
            <a:endParaRPr lang="th-TH" dirty="0"/>
          </a:p>
          <a:p>
            <a:r>
              <a:rPr lang="th-TH" dirty="0"/>
              <a:t>จำนวนบริการ(ครั้ง) หมายถึง จำนวนรวมครั้งการบริการตามเงื่อนไขด้านบน ทั้งนี้การบริการต่อคนที่เกิน 5 ครั้ง จะนับเท่ากับ 5 ครั้งเท่านั้น </a:t>
            </a:r>
          </a:p>
          <a:p>
            <a:r>
              <a:rPr lang="th-TH" dirty="0"/>
              <a:t>บริการพบประวัติ(ครั้ง) หมายถึง นับเฉพาะผู้รับบริการที่พบประวัติการคลอด เป็นจำนวนรวมครั้งการบริการตามเงื่อนไขด้านบน ทั้งนี้การบริการต่อคนที่เกิน 5 ครั้ง จะนับเท่ากับ 5 ครั้งเท่านั้น </a:t>
            </a:r>
          </a:p>
        </p:txBody>
      </p:sp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OPD-</a:t>
            </a:r>
            <a:r>
              <a:rPr lang="th-TH" sz="2800" dirty="0"/>
              <a:t>การบริการการแพทย์แผนไทยแม่หลังคลอด ราย</a:t>
            </a:r>
            <a:r>
              <a:rPr lang="th-TH" sz="2800" dirty="0" smtClean="0"/>
              <a:t>ปีงบประมาณ(ต่อ)</a:t>
            </a:r>
            <a:endParaRPr lang="th-TH" sz="2800" dirty="0"/>
          </a:p>
        </p:txBody>
      </p:sp>
    </p:spTree>
    <p:extLst>
      <p:ext uri="{BB962C8B-B14F-4D97-AF65-F5344CB8AC3E}">
        <p14:creationId xmlns:p14="http://schemas.microsoft.com/office/powerpoint/2010/main" val="958953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dirty="0"/>
              <a:t>บริการเกิน 90 วัน เกณฑ์การ</a:t>
            </a:r>
            <a:r>
              <a:rPr lang="th-TH" dirty="0" smtClean="0"/>
              <a:t>บริการ กำหนด</a:t>
            </a:r>
            <a:r>
              <a:rPr lang="th-TH" dirty="0"/>
              <a:t>ให้บริการครั้งแรกและครั้งสุดท้าย ห่างกันได้ไม่เกิน 90 วัน </a:t>
            </a:r>
          </a:p>
          <a:p>
            <a:r>
              <a:rPr lang="th-TH" dirty="0"/>
              <a:t>บริการล่าช้า มารดาหลังคลอดควรได้รับการบริการครั้งแรกภายใน 45 วัน หลังวันที่คลอดบุตร หากเกิน 45 วันถือว่า</a:t>
            </a:r>
            <a:r>
              <a:rPr lang="th-TH" dirty="0" smtClean="0"/>
              <a:t>ล่าช้า</a:t>
            </a:r>
            <a:endParaRPr lang="th-TH" dirty="0"/>
          </a:p>
          <a:p>
            <a:pPr marL="0" indent="0">
              <a:buNone/>
            </a:pPr>
            <a:r>
              <a:rPr lang="th-TH" dirty="0"/>
              <a:t> </a:t>
            </a:r>
          </a:p>
          <a:p>
            <a:pPr marL="0" indent="0">
              <a:buNone/>
            </a:pPr>
            <a:r>
              <a:rPr lang="th-TH" u="sng" dirty="0"/>
              <a:t>การเชื่อมโยงข้อมูล</a:t>
            </a:r>
          </a:p>
          <a:p>
            <a:r>
              <a:rPr lang="th-TH" dirty="0" smtClean="0"/>
              <a:t>แฟ้มหัตถการ </a:t>
            </a:r>
            <a:r>
              <a:rPr lang="en-US" dirty="0"/>
              <a:t>(</a:t>
            </a:r>
            <a:r>
              <a:rPr lang="en-US" dirty="0" err="1" smtClean="0"/>
              <a:t>procedure_opd</a:t>
            </a:r>
            <a:r>
              <a:rPr lang="th-TH" dirty="0" smtClean="0"/>
              <a:t>) เชื่อมโยงแฟ้ม ผู้รับบริการ </a:t>
            </a:r>
            <a:r>
              <a:rPr lang="th-TH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</a:rPr>
              <a:t>service</a:t>
            </a:r>
            <a:r>
              <a:rPr lang="th-TH" dirty="0">
                <a:solidFill>
                  <a:schemeClr val="tx1"/>
                </a:solidFill>
              </a:rPr>
              <a:t>) </a:t>
            </a:r>
            <a:r>
              <a:rPr lang="th-TH" dirty="0" smtClean="0">
                <a:solidFill>
                  <a:schemeClr val="tx1"/>
                </a:solidFill>
              </a:rPr>
              <a:t>เชื่อมโยง</a:t>
            </a:r>
            <a:r>
              <a:rPr lang="th-TH" dirty="0">
                <a:solidFill>
                  <a:schemeClr val="tx1"/>
                </a:solidFill>
              </a:rPr>
              <a:t>แฟ้มประชากร(</a:t>
            </a:r>
            <a:r>
              <a:rPr lang="en-US" dirty="0">
                <a:solidFill>
                  <a:schemeClr val="tx1"/>
                </a:solidFill>
              </a:rPr>
              <a:t>person</a:t>
            </a:r>
            <a:r>
              <a:rPr lang="en-US" dirty="0" smtClean="0">
                <a:solidFill>
                  <a:schemeClr val="tx1"/>
                </a:solidFill>
              </a:rPr>
              <a:t>) </a:t>
            </a:r>
            <a:r>
              <a:rPr lang="th-TH" dirty="0" smtClean="0">
                <a:solidFill>
                  <a:schemeClr val="tx1"/>
                </a:solidFill>
              </a:rPr>
              <a:t>เชื่อมโยงแฟ้มประวัติการคลอด </a:t>
            </a:r>
            <a:r>
              <a:rPr lang="en-US" dirty="0" smtClean="0">
                <a:solidFill>
                  <a:schemeClr val="tx1"/>
                </a:solidFill>
              </a:rPr>
              <a:t>labor </a:t>
            </a:r>
          </a:p>
          <a:p>
            <a:r>
              <a:rPr lang="th-TH" dirty="0" smtClean="0">
                <a:solidFill>
                  <a:schemeClr val="tx1"/>
                </a:solidFill>
              </a:rPr>
              <a:t>รหัส</a:t>
            </a:r>
            <a:r>
              <a:rPr lang="th-TH" dirty="0">
                <a:solidFill>
                  <a:schemeClr val="tx1"/>
                </a:solidFill>
              </a:rPr>
              <a:t>หัตถการเป็น </a:t>
            </a:r>
            <a:r>
              <a:rPr lang="th-TH" dirty="0" smtClean="0">
                <a:solidFill>
                  <a:schemeClr val="tx1"/>
                </a:solidFill>
              </a:rPr>
              <a:t>9007712 , 9007713 , 9007714 , 9007716 , 9007730</a:t>
            </a:r>
          </a:p>
          <a:p>
            <a:r>
              <a:rPr lang="th-TH" dirty="0" smtClean="0">
                <a:solidFill>
                  <a:schemeClr val="tx1"/>
                </a:solidFill>
              </a:rPr>
              <a:t>เพศ </a:t>
            </a:r>
            <a:r>
              <a:rPr lang="en-US" dirty="0" smtClean="0">
                <a:solidFill>
                  <a:schemeClr val="tx1"/>
                </a:solidFill>
              </a:rPr>
              <a:t>=</a:t>
            </a:r>
            <a:r>
              <a:rPr lang="th-TH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2 </a:t>
            </a:r>
            <a:r>
              <a:rPr lang="th-TH" dirty="0" smtClean="0">
                <a:solidFill>
                  <a:schemeClr val="tx1"/>
                </a:solidFill>
              </a:rPr>
              <a:t>คลอดในปีงบประมาณ</a:t>
            </a:r>
            <a:endParaRPr lang="en-US" dirty="0">
              <a:solidFill>
                <a:schemeClr val="tx1"/>
              </a:solidFill>
            </a:endParaRPr>
          </a:p>
          <a:p>
            <a:endParaRPr lang="th-TH" dirty="0"/>
          </a:p>
          <a:p>
            <a:endParaRPr lang="th-TH" dirty="0"/>
          </a:p>
        </p:txBody>
      </p:sp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OPD-</a:t>
            </a:r>
            <a:r>
              <a:rPr lang="th-TH" sz="2800" dirty="0"/>
              <a:t>การบริการการแพทย์แผนไทยแม่หลังคลอด รายปีงบประมาณ (ต่อ)</a:t>
            </a:r>
          </a:p>
        </p:txBody>
      </p:sp>
    </p:spTree>
    <p:extLst>
      <p:ext uri="{BB962C8B-B14F-4D97-AF65-F5344CB8AC3E}">
        <p14:creationId xmlns:p14="http://schemas.microsoft.com/office/powerpoint/2010/main" val="88695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OPD-</a:t>
            </a:r>
            <a:r>
              <a:rPr lang="th-TH" dirty="0"/>
              <a:t>การจ่ายยาสมุนไพร รายปีงบประมาณ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66081" y="1290320"/>
            <a:ext cx="7168319" cy="508507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4000" u="sng" dirty="0" smtClean="0"/>
              <a:t>การนับรายงาน</a:t>
            </a:r>
            <a:r>
              <a:rPr lang="th-TH" sz="4000" u="sng" dirty="0"/>
              <a:t>การจ่ายยาสมุนไพร</a:t>
            </a:r>
            <a:r>
              <a:rPr lang="th-TH" sz="4000" u="sng" dirty="0" smtClean="0"/>
              <a:t> </a:t>
            </a:r>
          </a:p>
          <a:p>
            <a:r>
              <a:rPr lang="th-TH" sz="4000" dirty="0" smtClean="0"/>
              <a:t>นับจำนวนครั้งการจ่าย จากการได้รับบริการ </a:t>
            </a:r>
            <a:r>
              <a:rPr lang="en-US" sz="4000" dirty="0" smtClean="0"/>
              <a:t>visit</a:t>
            </a:r>
            <a:endParaRPr lang="th-TH" sz="4000" dirty="0" smtClean="0"/>
          </a:p>
          <a:p>
            <a:r>
              <a:rPr lang="th-TH" sz="4000" dirty="0" smtClean="0"/>
              <a:t>นับจำนวนรายการยาที่จ่าย </a:t>
            </a:r>
          </a:p>
          <a:p>
            <a:pPr marL="0" indent="0">
              <a:buNone/>
            </a:pPr>
            <a:r>
              <a:rPr lang="th-TH" sz="4000" u="sng" dirty="0" smtClean="0"/>
              <a:t>การเชื่อมโยงข้อมูล</a:t>
            </a:r>
          </a:p>
          <a:p>
            <a:r>
              <a:rPr lang="th-TH" sz="4000" dirty="0"/>
              <a:t>รหัสยาขึ้นต้นด้วย </a:t>
            </a:r>
            <a:r>
              <a:rPr lang="en-US" sz="4000" dirty="0"/>
              <a:t>41,42 </a:t>
            </a:r>
            <a:r>
              <a:rPr lang="th-TH" sz="4000" dirty="0" smtClean="0"/>
              <a:t> เชื่อมโยงแฟ้มรหัสยาแผนไทย (</a:t>
            </a:r>
            <a:r>
              <a:rPr lang="en-US" sz="4000" dirty="0" err="1"/>
              <a:t>cdrug_planthai</a:t>
            </a:r>
            <a:r>
              <a:rPr lang="th-TH" sz="4000" dirty="0" smtClean="0"/>
              <a:t>) แบบ </a:t>
            </a:r>
            <a:r>
              <a:rPr lang="en-US" sz="4000" dirty="0" smtClean="0"/>
              <a:t>left join</a:t>
            </a:r>
            <a:endParaRPr lang="th-TH" sz="4000" dirty="0" smtClean="0"/>
          </a:p>
          <a:p>
            <a:r>
              <a:rPr lang="th-TH" sz="4000" dirty="0"/>
              <a:t>เชื่อมโยง</a:t>
            </a:r>
            <a:r>
              <a:rPr lang="th-TH" sz="4000" dirty="0" smtClean="0"/>
              <a:t>แฟ้มผู้รับบริการ (</a:t>
            </a:r>
            <a:r>
              <a:rPr lang="en-US" sz="4000" dirty="0" smtClean="0"/>
              <a:t>service</a:t>
            </a:r>
            <a:r>
              <a:rPr lang="th-TH" sz="4000" dirty="0" smtClean="0"/>
              <a:t>) แบบ </a:t>
            </a:r>
            <a:r>
              <a:rPr lang="en-US" sz="4000" dirty="0" smtClean="0"/>
              <a:t>left join</a:t>
            </a:r>
            <a:endParaRPr lang="th-TH" sz="4000" dirty="0" smtClean="0"/>
          </a:p>
          <a:p>
            <a:r>
              <a:rPr lang="th-TH" sz="4000" dirty="0" smtClean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sz="4000" dirty="0" smtClean="0">
                <a:solidFill>
                  <a:srgbClr val="FF0000"/>
                </a:solidFill>
              </a:rPr>
              <a:t>person)</a:t>
            </a:r>
          </a:p>
          <a:p>
            <a:endParaRPr lang="th-TH" sz="4000" dirty="0"/>
          </a:p>
        </p:txBody>
      </p:sp>
    </p:spTree>
    <p:extLst>
      <p:ext uri="{BB962C8B-B14F-4D97-AF65-F5344CB8AC3E}">
        <p14:creationId xmlns:p14="http://schemas.microsoft.com/office/powerpoint/2010/main" val="1967916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OPD-</a:t>
            </a:r>
            <a:r>
              <a:rPr lang="th-TH" sz="2800" dirty="0"/>
              <a:t>การใช้ยาแพทย์แผนไทยจำแนกตามอายุและเพศ รายหน่วยบริการ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h-TH" sz="3600" u="sng" dirty="0"/>
              <a:t>การนับรายงาน</a:t>
            </a:r>
            <a:endParaRPr lang="th-TH" sz="3600" dirty="0" smtClean="0"/>
          </a:p>
          <a:p>
            <a:r>
              <a:rPr lang="th-TH" sz="3200" dirty="0" smtClean="0"/>
              <a:t>นับแบบคนต่อ</a:t>
            </a:r>
            <a:r>
              <a:rPr lang="th-TH" sz="3200" dirty="0" err="1" smtClean="0"/>
              <a:t>ไตรมาส</a:t>
            </a:r>
            <a:r>
              <a:rPr lang="th-TH" sz="3200" dirty="0" smtClean="0"/>
              <a:t>  และนำมารวมเป็นยอดรวมทั้งปี </a:t>
            </a:r>
          </a:p>
          <a:p>
            <a:r>
              <a:rPr lang="th-TH" sz="3200" dirty="0" smtClean="0"/>
              <a:t>คำนวณอายุด้วย วันต้นปีงบประมาณ ลบด้วย วันเกิด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Service.servplace</a:t>
            </a:r>
            <a:r>
              <a:rPr lang="th-TH" sz="3200" dirty="0" smtClean="0">
                <a:solidFill>
                  <a:srgbClr val="FF0000"/>
                </a:solidFill>
              </a:rPr>
              <a:t> ต้องเป็น </a:t>
            </a:r>
            <a:r>
              <a:rPr lang="en-US" sz="3200" dirty="0" smtClean="0">
                <a:solidFill>
                  <a:srgbClr val="FF0000"/>
                </a:solidFill>
              </a:rPr>
              <a:t>1,2 </a:t>
            </a:r>
            <a:r>
              <a:rPr lang="th-TH" sz="3200" dirty="0" smtClean="0">
                <a:solidFill>
                  <a:srgbClr val="FF0000"/>
                </a:solidFill>
              </a:rPr>
              <a:t>เท่านั้น</a:t>
            </a:r>
          </a:p>
          <a:p>
            <a:pPr marL="0" indent="0">
              <a:buNone/>
            </a:pPr>
            <a:r>
              <a:rPr lang="th-TH" sz="3200" u="sng" dirty="0"/>
              <a:t>การเชื่อมโยงข้อมูล</a:t>
            </a:r>
          </a:p>
          <a:p>
            <a:r>
              <a:rPr lang="th-TH" sz="3200" dirty="0"/>
              <a:t>รหัสยาขึ้นต้นด้วย </a:t>
            </a:r>
            <a:r>
              <a:rPr lang="en-US" sz="3200" dirty="0"/>
              <a:t>41,42 </a:t>
            </a:r>
            <a:r>
              <a:rPr lang="th-TH" sz="3200" dirty="0"/>
              <a:t> เชื่อมโยงแฟ้มรหัสยาแผนไทย (</a:t>
            </a:r>
            <a:r>
              <a:rPr lang="en-US" sz="3200" dirty="0" err="1"/>
              <a:t>cdrug_planthai</a:t>
            </a:r>
            <a:r>
              <a:rPr lang="th-TH" sz="3200" dirty="0"/>
              <a:t>) แบบ </a:t>
            </a:r>
            <a:r>
              <a:rPr lang="en-US" sz="3200" dirty="0"/>
              <a:t>left </a:t>
            </a:r>
            <a:r>
              <a:rPr lang="en-US" sz="3200" dirty="0" smtClean="0"/>
              <a:t>join</a:t>
            </a:r>
            <a:endParaRPr lang="th-TH" sz="3200" dirty="0"/>
          </a:p>
          <a:p>
            <a:r>
              <a:rPr lang="th-TH" sz="3200" dirty="0"/>
              <a:t>เชื่อมโยงแฟ้มผู้รับบริการ (</a:t>
            </a:r>
            <a:r>
              <a:rPr lang="en-US" sz="3200" dirty="0"/>
              <a:t>service</a:t>
            </a:r>
            <a:r>
              <a:rPr lang="th-TH" sz="3200" dirty="0"/>
              <a:t>) แบบ </a:t>
            </a:r>
            <a:r>
              <a:rPr lang="en-US" sz="3200" dirty="0"/>
              <a:t>left </a:t>
            </a:r>
            <a:r>
              <a:rPr lang="en-US" sz="3200" dirty="0" smtClean="0"/>
              <a:t>join</a:t>
            </a:r>
            <a:endParaRPr lang="th-TH" sz="3200" dirty="0"/>
          </a:p>
          <a:p>
            <a:r>
              <a:rPr lang="th-TH" sz="3200" dirty="0" smtClean="0">
                <a:solidFill>
                  <a:srgbClr val="FF0000"/>
                </a:solidFill>
              </a:rPr>
              <a:t>เชื่อมโยง</a:t>
            </a:r>
            <a:r>
              <a:rPr lang="th-TH" sz="3200" dirty="0">
                <a:solidFill>
                  <a:srgbClr val="FF0000"/>
                </a:solidFill>
              </a:rPr>
              <a:t>แฟ้มประชากร(</a:t>
            </a:r>
            <a:r>
              <a:rPr lang="en-US" sz="3200" dirty="0">
                <a:solidFill>
                  <a:srgbClr val="FF0000"/>
                </a:solidFill>
              </a:rPr>
              <a:t>person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r>
              <a:rPr lang="th-TH" sz="3200" dirty="0" smtClean="0">
                <a:solidFill>
                  <a:srgbClr val="FF0000"/>
                </a:solidFill>
              </a:rPr>
              <a:t>เพื่อหาอายุ </a:t>
            </a:r>
            <a:r>
              <a:rPr lang="th-TH" sz="3200" dirty="0"/>
              <a:t>แบบ </a:t>
            </a:r>
            <a:r>
              <a:rPr lang="en-US" sz="3200" dirty="0"/>
              <a:t>left join</a:t>
            </a:r>
            <a:endParaRPr lang="en-US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15856584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OPD-</a:t>
            </a:r>
            <a:r>
              <a:rPr lang="th-TH" dirty="0"/>
              <a:t>การจ่ายยาสมุนไพรจำแนกตามรายการ รายปีงบประมาณ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u="sng" dirty="0"/>
              <a:t>การนับรายงาน</a:t>
            </a:r>
            <a:endParaRPr lang="th-TH" dirty="0"/>
          </a:p>
          <a:p>
            <a:r>
              <a:rPr lang="th-TH" dirty="0" smtClean="0"/>
              <a:t>นับรายการยาสมุนไพรเป็นหลัก </a:t>
            </a:r>
          </a:p>
          <a:p>
            <a:r>
              <a:rPr lang="th-TH" dirty="0" smtClean="0"/>
              <a:t>มูลค่ายา </a:t>
            </a:r>
            <a:r>
              <a:rPr lang="en-US" dirty="0" smtClean="0"/>
              <a:t>(AMOUNT X DRUGPRICE)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r>
              <a:rPr lang="th-TH" u="sng" dirty="0"/>
              <a:t>การเชื่อมโยงข้อมูล</a:t>
            </a:r>
          </a:p>
          <a:p>
            <a:r>
              <a:rPr lang="th-TH" dirty="0"/>
              <a:t>รหัสยาขึ้นต้นด้วย </a:t>
            </a:r>
            <a:r>
              <a:rPr lang="en-US" dirty="0"/>
              <a:t>41,42 </a:t>
            </a:r>
            <a:r>
              <a:rPr lang="th-TH" dirty="0"/>
              <a:t> เชื่อมโยงแฟ้มรหัสยาแผนไทย (</a:t>
            </a:r>
            <a:r>
              <a:rPr lang="en-US" dirty="0" err="1"/>
              <a:t>cdrug_planthai</a:t>
            </a:r>
            <a:r>
              <a:rPr lang="th-TH" dirty="0"/>
              <a:t>) แบบ </a:t>
            </a:r>
            <a:r>
              <a:rPr lang="en-US" dirty="0"/>
              <a:t>left join</a:t>
            </a:r>
            <a:endParaRPr lang="th-TH" dirty="0"/>
          </a:p>
          <a:p>
            <a:r>
              <a:rPr lang="th-TH" dirty="0"/>
              <a:t>เชื่อมโยงแฟ้มผู้รับบริการ (</a:t>
            </a:r>
            <a:r>
              <a:rPr lang="en-US" dirty="0"/>
              <a:t>service</a:t>
            </a:r>
            <a:r>
              <a:rPr lang="th-TH" dirty="0"/>
              <a:t>) แบบ </a:t>
            </a:r>
            <a:r>
              <a:rPr lang="en-US" dirty="0"/>
              <a:t>left join</a:t>
            </a:r>
            <a:endParaRPr lang="th-TH" dirty="0"/>
          </a:p>
          <a:p>
            <a:r>
              <a:rPr lang="th-TH" dirty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dirty="0">
                <a:solidFill>
                  <a:srgbClr val="FF0000"/>
                </a:solidFill>
              </a:rPr>
              <a:t>person)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086333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OPD-</a:t>
            </a:r>
            <a:r>
              <a:rPr lang="th-TH" dirty="0"/>
              <a:t>คลินิกเฉพาะโรค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345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OPD-</a:t>
            </a:r>
            <a:r>
              <a:rPr lang="th-TH" dirty="0"/>
              <a:t>มูลค่าการจ่ายยาสมุนไพร รายปีงบประมาณ</a:t>
            </a:r>
          </a:p>
        </p:txBody>
      </p:sp>
      <p:sp>
        <p:nvSpPr>
          <p:cNvPr id="8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u="sng" dirty="0"/>
              <a:t>การนับรายงาน</a:t>
            </a:r>
            <a:endParaRPr lang="th-TH" dirty="0"/>
          </a:p>
          <a:p>
            <a:r>
              <a:rPr lang="th-TH" dirty="0" smtClean="0">
                <a:solidFill>
                  <a:srgbClr val="FF0000"/>
                </a:solidFill>
              </a:rPr>
              <a:t>นับแบบไม่เชื่อมโยง </a:t>
            </a:r>
            <a:r>
              <a:rPr lang="en-US" dirty="0" err="1" smtClean="0">
                <a:solidFill>
                  <a:srgbClr val="FF0000"/>
                </a:solidFill>
              </a:rPr>
              <a:t>cdrug_planthai</a:t>
            </a:r>
            <a:r>
              <a:rPr lang="th-TH" dirty="0" smtClean="0">
                <a:solidFill>
                  <a:srgbClr val="FF0000"/>
                </a:solidFill>
              </a:rPr>
              <a:t> นับจากรหัสยา </a:t>
            </a:r>
            <a:r>
              <a:rPr lang="en-US" dirty="0" smtClean="0">
                <a:solidFill>
                  <a:srgbClr val="FF0000"/>
                </a:solidFill>
              </a:rPr>
              <a:t>2 </a:t>
            </a:r>
            <a:r>
              <a:rPr lang="th-TH" dirty="0" smtClean="0">
                <a:solidFill>
                  <a:srgbClr val="FF0000"/>
                </a:solidFill>
              </a:rPr>
              <a:t>หลักแรกเป็น </a:t>
            </a:r>
            <a:r>
              <a:rPr lang="en-US" dirty="0" smtClean="0">
                <a:solidFill>
                  <a:srgbClr val="FF0000"/>
                </a:solidFill>
              </a:rPr>
              <a:t>41,42 </a:t>
            </a:r>
            <a:r>
              <a:rPr lang="th-TH" dirty="0" smtClean="0">
                <a:solidFill>
                  <a:srgbClr val="FF0000"/>
                </a:solidFill>
              </a:rPr>
              <a:t>เป็นยาแพทย์แผนไทย </a:t>
            </a:r>
          </a:p>
          <a:p>
            <a:r>
              <a:rPr lang="th-TH" dirty="0" smtClean="0"/>
              <a:t>มูลค่ายา </a:t>
            </a:r>
            <a:r>
              <a:rPr lang="en-US" dirty="0" smtClean="0"/>
              <a:t>(AMOUNT X DRUGPRICE)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r>
              <a:rPr lang="th-TH" u="sng" dirty="0"/>
              <a:t>การเชื่อมโยงข้อมูล</a:t>
            </a:r>
          </a:p>
          <a:p>
            <a:r>
              <a:rPr lang="th-TH" dirty="0" smtClean="0"/>
              <a:t>ใช้แฟ้ม </a:t>
            </a:r>
            <a:r>
              <a:rPr lang="en-US" dirty="0" err="1" smtClean="0"/>
              <a:t>drug_opd</a:t>
            </a:r>
            <a:r>
              <a:rPr lang="en-US" dirty="0" smtClean="0"/>
              <a:t> </a:t>
            </a:r>
            <a:r>
              <a:rPr lang="th-TH" dirty="0" smtClean="0"/>
              <a:t>เป็นหลัก ไม่เชื่อมโยง</a:t>
            </a:r>
            <a:r>
              <a:rPr lang="en-US" dirty="0" smtClean="0"/>
              <a:t> </a:t>
            </a:r>
            <a:r>
              <a:rPr lang="en-US" dirty="0" err="1" smtClean="0"/>
              <a:t>cdrug_planthai</a:t>
            </a:r>
            <a:endParaRPr lang="th-TH" dirty="0"/>
          </a:p>
          <a:p>
            <a:r>
              <a:rPr lang="th-TH" dirty="0"/>
              <a:t>เชื่อมโยงแฟ้มผู้รับบริการ (</a:t>
            </a:r>
            <a:r>
              <a:rPr lang="en-US" dirty="0"/>
              <a:t>service</a:t>
            </a:r>
            <a:r>
              <a:rPr lang="th-TH" dirty="0"/>
              <a:t>) แบบ </a:t>
            </a:r>
            <a:r>
              <a:rPr lang="en-US" dirty="0"/>
              <a:t>left join</a:t>
            </a:r>
            <a:endParaRPr lang="th-TH" dirty="0"/>
          </a:p>
          <a:p>
            <a:r>
              <a:rPr lang="th-TH" dirty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dirty="0">
                <a:solidFill>
                  <a:srgbClr val="FF0000"/>
                </a:solidFill>
              </a:rPr>
              <a:t>person)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363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OPD-</a:t>
            </a:r>
            <a:r>
              <a:rPr lang="th-TH" dirty="0"/>
              <a:t>การบริการนวด ประคบ อบ (ในและนอกสถานบริการ)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66081" y="1150620"/>
            <a:ext cx="7168319" cy="55295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u="sng" dirty="0"/>
              <a:t>การนับรายงาน</a:t>
            </a:r>
            <a:endParaRPr lang="th-TH" sz="2400" dirty="0"/>
          </a:p>
          <a:p>
            <a:r>
              <a:rPr lang="th-TH" sz="2400" dirty="0" smtClean="0"/>
              <a:t>นับแบบครั้งที่รับบริการจากแฟ้ม </a:t>
            </a:r>
            <a:r>
              <a:rPr lang="en-US" sz="2400" dirty="0" err="1" smtClean="0"/>
              <a:t>procedure_opd</a:t>
            </a:r>
            <a:r>
              <a:rPr lang="en-US" sz="2400" dirty="0" smtClean="0"/>
              <a:t> </a:t>
            </a:r>
            <a:r>
              <a:rPr lang="th-TH" sz="2400" dirty="0" smtClean="0"/>
              <a:t>เชื่อมโยงแฟ้ม </a:t>
            </a:r>
            <a:r>
              <a:rPr lang="en-US" sz="2400" dirty="0" smtClean="0"/>
              <a:t>cicd9ttm_planthai </a:t>
            </a:r>
            <a:r>
              <a:rPr lang="th-TH" sz="2400" dirty="0" smtClean="0"/>
              <a:t>เพื่อตรวจสอบประเภทบริการจาก </a:t>
            </a:r>
            <a:r>
              <a:rPr lang="en-US" sz="2400" dirty="0"/>
              <a:t>cicd9ttm_planthai. </a:t>
            </a:r>
            <a:r>
              <a:rPr lang="en-US" sz="2400" dirty="0" err="1" smtClean="0"/>
              <a:t>tmtype</a:t>
            </a:r>
            <a:r>
              <a:rPr lang="en-US" sz="2400" dirty="0"/>
              <a:t> </a:t>
            </a:r>
            <a:r>
              <a:rPr lang="th-TH" sz="2400" dirty="0" smtClean="0"/>
              <a:t>ว่าเป็นประเภทใด </a:t>
            </a:r>
            <a:endParaRPr lang="en-US" sz="2400" dirty="0" smtClean="0"/>
          </a:p>
          <a:p>
            <a:r>
              <a:rPr lang="th-TH" sz="2400" dirty="0" smtClean="0"/>
              <a:t>กรณีที่ไม่สามารถเชื่อมโยงได้ แต่</a:t>
            </a:r>
            <a:r>
              <a:rPr lang="th-TH" sz="2400" dirty="0"/>
              <a:t>มี</a:t>
            </a:r>
            <a:r>
              <a:rPr lang="th-TH" sz="2400" dirty="0" smtClean="0"/>
              <a:t>รหัสหัตถการเป็น  9007712 , 9007713 , 9007714 </a:t>
            </a:r>
            <a:r>
              <a:rPr lang="en-US" sz="2400" dirty="0" smtClean="0"/>
              <a:t>,</a:t>
            </a:r>
            <a:r>
              <a:rPr lang="th-TH" sz="2400" dirty="0" smtClean="0"/>
              <a:t> 9007716 , 9007730 จะนับเป็นบริการแผนไทยอื่นๆด้วย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SERVICE.SERVPLACE </a:t>
            </a:r>
            <a:r>
              <a:rPr lang="th-TH" sz="2400" dirty="0" smtClean="0">
                <a:solidFill>
                  <a:srgbClr val="FF0000"/>
                </a:solidFill>
              </a:rPr>
              <a:t>เป็น </a:t>
            </a:r>
            <a:r>
              <a:rPr lang="en-US" sz="2400" dirty="0" smtClean="0">
                <a:solidFill>
                  <a:srgbClr val="FF0000"/>
                </a:solidFill>
              </a:rPr>
              <a:t>1,2 </a:t>
            </a:r>
            <a:r>
              <a:rPr lang="th-TH" sz="2400" dirty="0" smtClean="0">
                <a:solidFill>
                  <a:srgbClr val="FF0000"/>
                </a:solidFill>
              </a:rPr>
              <a:t>เท่านั้น</a:t>
            </a:r>
          </a:p>
          <a:p>
            <a:pPr marL="0" indent="0">
              <a:buNone/>
            </a:pPr>
            <a:r>
              <a:rPr lang="th-TH" sz="2400" u="sng" dirty="0" smtClean="0"/>
              <a:t>การ</a:t>
            </a:r>
            <a:r>
              <a:rPr lang="th-TH" sz="2400" u="sng" dirty="0"/>
              <a:t>เชื่อมโยงข้อมูล</a:t>
            </a:r>
          </a:p>
          <a:p>
            <a:r>
              <a:rPr lang="th-TH" sz="2400" dirty="0"/>
              <a:t> </a:t>
            </a:r>
            <a:r>
              <a:rPr lang="th-TH" sz="2400" dirty="0" smtClean="0"/>
              <a:t>แฟ้มหัตถการผู้ป่วยนอก </a:t>
            </a:r>
            <a:r>
              <a:rPr lang="en-US" sz="2400" dirty="0" smtClean="0"/>
              <a:t>(</a:t>
            </a:r>
            <a:r>
              <a:rPr lang="en-US" sz="2400" dirty="0" err="1" smtClean="0"/>
              <a:t>procedure_opd</a:t>
            </a:r>
            <a:r>
              <a:rPr lang="th-TH" sz="2400" dirty="0"/>
              <a:t>)</a:t>
            </a:r>
            <a:r>
              <a:rPr lang="th-TH" sz="2400" dirty="0" smtClean="0"/>
              <a:t> เชื่อมโยงแฟ้มหัตถการแผน</a:t>
            </a:r>
            <a:r>
              <a:rPr lang="th-TH" sz="2400" dirty="0"/>
              <a:t>ไทย </a:t>
            </a:r>
            <a:r>
              <a:rPr lang="en-US" sz="2400" dirty="0" smtClean="0"/>
              <a:t>(cicd9ttm_planthai) </a:t>
            </a:r>
            <a:r>
              <a:rPr lang="th-TH" sz="2400" dirty="0"/>
              <a:t>แบบ </a:t>
            </a:r>
            <a:r>
              <a:rPr lang="en-US" sz="2400" dirty="0" smtClean="0"/>
              <a:t>left join not null</a:t>
            </a:r>
            <a:endParaRPr lang="th-TH" sz="2400" dirty="0" smtClean="0"/>
          </a:p>
          <a:p>
            <a:r>
              <a:rPr lang="th-TH" sz="2400" dirty="0" smtClean="0"/>
              <a:t>เชื่อมโยง</a:t>
            </a:r>
            <a:r>
              <a:rPr lang="th-TH" sz="2400" dirty="0"/>
              <a:t>แฟ้มผู้รับบริการ (</a:t>
            </a:r>
            <a:r>
              <a:rPr lang="en-US" sz="2400" dirty="0"/>
              <a:t>service</a:t>
            </a:r>
            <a:r>
              <a:rPr lang="th-TH" sz="2400" dirty="0"/>
              <a:t>) แบบ </a:t>
            </a:r>
            <a:r>
              <a:rPr lang="en-US" sz="2400" dirty="0"/>
              <a:t>left join</a:t>
            </a:r>
            <a:endParaRPr lang="th-TH" sz="2400" dirty="0"/>
          </a:p>
          <a:p>
            <a:r>
              <a:rPr lang="th-TH" sz="2400" dirty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sz="2400" dirty="0">
                <a:solidFill>
                  <a:srgbClr val="FF0000"/>
                </a:solidFill>
              </a:rPr>
              <a:t>person)</a:t>
            </a:r>
          </a:p>
          <a:p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4197996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OPD-</a:t>
            </a:r>
            <a:r>
              <a:rPr lang="th-TH" dirty="0"/>
              <a:t>การวินิจฉัยโรคแพทย์แผนไทย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h-TH" sz="3200" u="sng" dirty="0"/>
              <a:t>การนับรายงาน</a:t>
            </a:r>
            <a:endParaRPr lang="th-TH" sz="3200" dirty="0"/>
          </a:p>
          <a:p>
            <a:r>
              <a:rPr lang="en-US" sz="3200" dirty="0" smtClean="0"/>
              <a:t>Diagnosis</a:t>
            </a:r>
            <a:r>
              <a:rPr lang="th-TH" sz="3200" dirty="0" smtClean="0"/>
              <a:t> ขึ้นต้นด้วย </a:t>
            </a:r>
            <a:r>
              <a:rPr lang="en-US" sz="3200" dirty="0" smtClean="0"/>
              <a:t>“U” </a:t>
            </a:r>
            <a:r>
              <a:rPr lang="th-TH" sz="3200" dirty="0" smtClean="0"/>
              <a:t>แต่ไม่นับที่ขึ้นต้น </a:t>
            </a:r>
            <a:r>
              <a:rPr lang="en-US" sz="3200" dirty="0" smtClean="0"/>
              <a:t>“U77”</a:t>
            </a:r>
          </a:p>
          <a:p>
            <a:r>
              <a:rPr lang="en-US" sz="3200" dirty="0" err="1" smtClean="0"/>
              <a:t>Person.sex</a:t>
            </a:r>
            <a:r>
              <a:rPr lang="en-US" sz="3200" dirty="0" smtClean="0"/>
              <a:t> </a:t>
            </a:r>
            <a:r>
              <a:rPr lang="th-TH" sz="3200" dirty="0" smtClean="0"/>
              <a:t>ต้องเป็น </a:t>
            </a:r>
            <a:r>
              <a:rPr lang="en-US" sz="3200" dirty="0" smtClean="0"/>
              <a:t>1,2</a:t>
            </a:r>
            <a:endParaRPr lang="th-TH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h-TH" sz="3200" u="sng" dirty="0" smtClean="0"/>
              <a:t>การ</a:t>
            </a:r>
            <a:r>
              <a:rPr lang="th-TH" sz="3200" u="sng" dirty="0"/>
              <a:t>เชื่อมโยงข้อมูล</a:t>
            </a:r>
          </a:p>
          <a:p>
            <a:r>
              <a:rPr lang="th-TH" sz="3200" dirty="0" smtClean="0"/>
              <a:t>แฟ้มวินิจฉัยผู้ป่วยนอก (</a:t>
            </a:r>
            <a:r>
              <a:rPr lang="en-US" sz="3200" dirty="0" err="1" smtClean="0"/>
              <a:t>diagnosis_opd</a:t>
            </a:r>
            <a:r>
              <a:rPr lang="th-TH" sz="3200" dirty="0"/>
              <a:t>)</a:t>
            </a:r>
            <a:r>
              <a:rPr lang="th-TH" sz="3200" dirty="0" smtClean="0"/>
              <a:t> </a:t>
            </a:r>
          </a:p>
          <a:p>
            <a:r>
              <a:rPr lang="th-TH" sz="3200" dirty="0" smtClean="0"/>
              <a:t>เชื่อมโยงแฟ้มยาผู้ป่วยนอก (</a:t>
            </a:r>
            <a:r>
              <a:rPr lang="en-US" sz="3200" dirty="0" err="1" smtClean="0"/>
              <a:t>drug_opd</a:t>
            </a:r>
            <a:r>
              <a:rPr lang="th-TH" sz="3200" dirty="0" smtClean="0"/>
              <a:t>) </a:t>
            </a:r>
          </a:p>
          <a:p>
            <a:r>
              <a:rPr lang="th-TH" sz="3200" dirty="0" smtClean="0"/>
              <a:t>เชื่อมโยง</a:t>
            </a:r>
            <a:r>
              <a:rPr lang="th-TH" sz="3200" dirty="0"/>
              <a:t>แฟ้มผู้รับบริการ (</a:t>
            </a:r>
            <a:r>
              <a:rPr lang="en-US" sz="3200" dirty="0"/>
              <a:t>service</a:t>
            </a:r>
            <a:r>
              <a:rPr lang="th-TH" sz="3200" dirty="0"/>
              <a:t>) </a:t>
            </a:r>
          </a:p>
          <a:p>
            <a:r>
              <a:rPr lang="th-TH" sz="3200" dirty="0" smtClean="0">
                <a:solidFill>
                  <a:srgbClr val="FF0000"/>
                </a:solidFill>
              </a:rPr>
              <a:t>เชื่อมโยง</a:t>
            </a:r>
            <a:r>
              <a:rPr lang="th-TH" sz="3200" dirty="0">
                <a:solidFill>
                  <a:srgbClr val="FF0000"/>
                </a:solidFill>
              </a:rPr>
              <a:t>แฟ้มประชากร(</a:t>
            </a:r>
            <a:r>
              <a:rPr lang="en-US" sz="3200" dirty="0">
                <a:solidFill>
                  <a:srgbClr val="FF0000"/>
                </a:solidFill>
              </a:rPr>
              <a:t>person</a:t>
            </a:r>
            <a:r>
              <a:rPr lang="en-US" sz="3200" dirty="0" smtClean="0">
                <a:solidFill>
                  <a:srgbClr val="FF0000"/>
                </a:solidFill>
              </a:rPr>
              <a:t>) </a:t>
            </a:r>
            <a:endParaRPr lang="en-US" sz="3200" dirty="0">
              <a:solidFill>
                <a:srgbClr val="FF0000"/>
              </a:solidFill>
            </a:endParaRPr>
          </a:p>
          <a:p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3417565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OPD-</a:t>
            </a:r>
            <a:r>
              <a:rPr lang="th-TH" dirty="0"/>
              <a:t>การสั่งจ่ายยาสมุนไพรใน/นอกบัญชียาหลักแห่งชาติ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h-TH" u="sng" dirty="0"/>
              <a:t>การนับรายงาน</a:t>
            </a:r>
            <a:endParaRPr lang="th-TH" dirty="0"/>
          </a:p>
          <a:p>
            <a:r>
              <a:rPr lang="th-TH" dirty="0" smtClean="0"/>
              <a:t>นับรายการยาสมุนไพรเป็นหลัก ซึ่งแยกประเภทโดย </a:t>
            </a:r>
            <a:r>
              <a:rPr lang="en-US" dirty="0" err="1" smtClean="0"/>
              <a:t>cdrug_planthai.ed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ED </a:t>
            </a:r>
            <a:r>
              <a:rPr lang="th-TH" dirty="0" smtClean="0"/>
              <a:t>นับที่รหัส </a:t>
            </a:r>
            <a:r>
              <a:rPr lang="en-US" dirty="0" smtClean="0"/>
              <a:t>1 ,</a:t>
            </a:r>
            <a:r>
              <a:rPr lang="en-US" dirty="0"/>
              <a:t> NONE_ED </a:t>
            </a:r>
            <a:r>
              <a:rPr lang="th-TH" dirty="0" smtClean="0"/>
              <a:t>นับที่รหัส </a:t>
            </a:r>
            <a:r>
              <a:rPr lang="en-US" dirty="0" smtClean="0"/>
              <a:t>2,3,4,5,6  , OTHER 41,42 ED NULL</a:t>
            </a:r>
          </a:p>
          <a:p>
            <a:r>
              <a:rPr lang="th-TH" dirty="0" smtClean="0"/>
              <a:t>นับแบบคนต่อ</a:t>
            </a:r>
            <a:r>
              <a:rPr lang="th-TH" dirty="0" err="1" smtClean="0"/>
              <a:t>ไตรมาส</a:t>
            </a:r>
            <a:r>
              <a:rPr lang="th-TH" dirty="0" smtClean="0"/>
              <a:t>  และนำมารวมเป็นยอดรวมทั้งปี </a:t>
            </a:r>
          </a:p>
          <a:p>
            <a:r>
              <a:rPr lang="th-TH" dirty="0" smtClean="0"/>
              <a:t>ยอดรวมจำนวนจ่ายยาทุกประเภท ต้องมากกว่าหรือเท่ากับ ยอดรวมครั้ง เพราะหนึ่งครั้งจ่ายหลายชนิดยาได้</a:t>
            </a:r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r>
              <a:rPr lang="th-TH" u="sng" dirty="0"/>
              <a:t>การเชื่อมโยงข้อมูล</a:t>
            </a:r>
          </a:p>
          <a:p>
            <a:r>
              <a:rPr lang="th-TH" dirty="0"/>
              <a:t>รหัสยาขึ้นต้นด้วย </a:t>
            </a:r>
            <a:r>
              <a:rPr lang="en-US" dirty="0"/>
              <a:t>41,42 </a:t>
            </a:r>
            <a:r>
              <a:rPr lang="th-TH" dirty="0"/>
              <a:t> เชื่อมโยงแฟ้มรหัสยาแผนไทย (</a:t>
            </a:r>
            <a:r>
              <a:rPr lang="en-US" dirty="0" err="1"/>
              <a:t>cdrug_planthai</a:t>
            </a:r>
            <a:r>
              <a:rPr lang="th-TH" dirty="0"/>
              <a:t>) </a:t>
            </a:r>
          </a:p>
          <a:p>
            <a:r>
              <a:rPr lang="th-TH" dirty="0"/>
              <a:t>เชื่อมโยงแฟ้มผู้รับบริการ (</a:t>
            </a:r>
            <a:r>
              <a:rPr lang="en-US" dirty="0"/>
              <a:t>service</a:t>
            </a:r>
            <a:r>
              <a:rPr lang="th-TH" dirty="0"/>
              <a:t>) แบบ </a:t>
            </a:r>
            <a:r>
              <a:rPr lang="en-US" dirty="0"/>
              <a:t>left join</a:t>
            </a:r>
            <a:endParaRPr lang="th-TH" dirty="0"/>
          </a:p>
          <a:p>
            <a:r>
              <a:rPr lang="th-TH" dirty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dirty="0">
                <a:solidFill>
                  <a:srgbClr val="FF0000"/>
                </a:solidFill>
              </a:rPr>
              <a:t>person)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98967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ttps://scontent.fbkk2-1.fna.fbcdn.net/hphotos-xtp1/v/t1.0-9/11755688_1019941854717772_9042821382984056145_n.jpg?oh=06d673ab8637c179afad1b5742b2cc4e&amp;oe=5614E9D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1670843"/>
            <a:ext cx="5410200" cy="464105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259840" y="292100"/>
            <a:ext cx="7439660" cy="92673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>
                  <a:outerShdw blurRad="114300" dist="38100" dir="2700000" algn="tl">
                    <a:srgbClr val="000000">
                      <a:alpha val="26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Health Data Center(HDC)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421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OPD-</a:t>
            </a:r>
            <a:r>
              <a:rPr lang="th-TH" dirty="0"/>
              <a:t>กิจกรรมการส่งเสริมสุขภาพและการป้องกันโรคแผนไทย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66081" y="1290320"/>
            <a:ext cx="7358820" cy="52755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u="sng" dirty="0"/>
              <a:t>การนับรายงาน</a:t>
            </a:r>
            <a:endParaRPr lang="th-TH" sz="2400" dirty="0"/>
          </a:p>
          <a:p>
            <a:r>
              <a:rPr lang="th-TH" sz="2400" dirty="0" smtClean="0"/>
              <a:t>นับรายการที่มีรหัสการวินิจฉัยขึ้นต้นด้วย </a:t>
            </a:r>
            <a:r>
              <a:rPr lang="en-US" sz="2400" dirty="0" smtClean="0"/>
              <a:t>U77 </a:t>
            </a:r>
            <a:r>
              <a:rPr lang="th-TH" sz="2400" dirty="0" smtClean="0"/>
              <a:t>และมี</a:t>
            </a:r>
            <a:r>
              <a:rPr lang="th-TH" sz="2400" dirty="0"/>
              <a:t>รหัส</a:t>
            </a:r>
            <a:r>
              <a:rPr lang="th-TH" sz="2400" dirty="0" smtClean="0"/>
              <a:t>หัตถการเป็น 9007900 , 9007901 , 9007902 , 9007903 , 9007904 , 9007998 , 9007999</a:t>
            </a:r>
          </a:p>
          <a:p>
            <a:r>
              <a:rPr lang="th-TH" sz="2400" dirty="0" smtClean="0"/>
              <a:t>การนับบริการแผนไทย นับที่มีรหัสหัตถการเป็น 9007900 , 9007901 , 9007902 , 9007904</a:t>
            </a:r>
          </a:p>
          <a:p>
            <a:r>
              <a:rPr lang="th-TH" sz="2400" dirty="0" smtClean="0"/>
              <a:t>การนับบริการทางเลือก </a:t>
            </a:r>
            <a:r>
              <a:rPr lang="th-TH" sz="2400" dirty="0"/>
              <a:t>นับที่มีรหัสหัตถการเป็น </a:t>
            </a:r>
            <a:r>
              <a:rPr lang="th-TH" sz="2400" dirty="0" smtClean="0"/>
              <a:t>9007903</a:t>
            </a:r>
            <a:r>
              <a:rPr lang="th-TH" sz="2400" dirty="0"/>
              <a:t> </a:t>
            </a:r>
            <a:r>
              <a:rPr lang="th-TH" sz="2400" dirty="0" smtClean="0"/>
              <a:t>, 9007998  ,9007999</a:t>
            </a:r>
            <a:endParaRPr lang="en-US" sz="2400" dirty="0" smtClean="0"/>
          </a:p>
          <a:p>
            <a:pPr marL="0" indent="0">
              <a:buNone/>
            </a:pPr>
            <a:endParaRPr lang="th-TH" sz="2400" u="sng" dirty="0" smtClean="0"/>
          </a:p>
          <a:p>
            <a:pPr marL="0" indent="0">
              <a:buNone/>
            </a:pPr>
            <a:r>
              <a:rPr lang="th-TH" sz="2400" u="sng" dirty="0" smtClean="0"/>
              <a:t>การ</a:t>
            </a:r>
            <a:r>
              <a:rPr lang="th-TH" sz="2400" u="sng" dirty="0"/>
              <a:t>เชื่อมโยงข้อมูล</a:t>
            </a:r>
          </a:p>
          <a:p>
            <a:r>
              <a:rPr lang="th-TH" sz="2400" dirty="0" smtClean="0"/>
              <a:t>แฟ้ม </a:t>
            </a:r>
            <a:r>
              <a:rPr lang="en-US" sz="2400" dirty="0" err="1" smtClean="0"/>
              <a:t>diagnosis_opd</a:t>
            </a:r>
            <a:r>
              <a:rPr lang="en-US" sz="2400" dirty="0" smtClean="0"/>
              <a:t>  </a:t>
            </a:r>
            <a:r>
              <a:rPr lang="th-TH" sz="2400" dirty="0" smtClean="0"/>
              <a:t>เชื่อมโยง</a:t>
            </a:r>
            <a:r>
              <a:rPr lang="th-TH" sz="2400" dirty="0"/>
              <a:t>แฟ้มผู้รับบริการ (</a:t>
            </a:r>
            <a:r>
              <a:rPr lang="en-US" sz="2400" dirty="0"/>
              <a:t>service</a:t>
            </a:r>
            <a:r>
              <a:rPr lang="th-TH" sz="2400" dirty="0"/>
              <a:t>) </a:t>
            </a:r>
            <a:endParaRPr lang="th-TH" sz="2400" dirty="0" smtClean="0"/>
          </a:p>
          <a:p>
            <a:r>
              <a:rPr lang="th-TH" sz="2400" dirty="0" smtClean="0"/>
              <a:t>เชื่อมโยงแฟ้มหัตถการผู้ป่วยนอก (</a:t>
            </a:r>
            <a:r>
              <a:rPr lang="en-US" sz="2400" dirty="0" err="1" smtClean="0"/>
              <a:t>procedure_opd</a:t>
            </a:r>
            <a:r>
              <a:rPr lang="th-TH" sz="2400" dirty="0" smtClean="0"/>
              <a:t>) </a:t>
            </a:r>
            <a:endParaRPr lang="th-TH" sz="2400" dirty="0"/>
          </a:p>
          <a:p>
            <a:r>
              <a:rPr lang="th-TH" sz="2400" dirty="0" smtClean="0">
                <a:solidFill>
                  <a:srgbClr val="FF0000"/>
                </a:solidFill>
              </a:rPr>
              <a:t>เชื่อมโยง</a:t>
            </a:r>
            <a:r>
              <a:rPr lang="th-TH" sz="2400" dirty="0">
                <a:solidFill>
                  <a:srgbClr val="FF0000"/>
                </a:solidFill>
              </a:rPr>
              <a:t>แฟ้มประชากร(</a:t>
            </a:r>
            <a:r>
              <a:rPr lang="en-US" sz="2400" dirty="0">
                <a:solidFill>
                  <a:srgbClr val="FF0000"/>
                </a:solidFill>
              </a:rPr>
              <a:t>person)</a:t>
            </a:r>
          </a:p>
          <a:p>
            <a:endParaRPr lang="th-TH" sz="2400" dirty="0"/>
          </a:p>
        </p:txBody>
      </p:sp>
    </p:spTree>
    <p:extLst>
      <p:ext uri="{BB962C8B-B14F-4D97-AF65-F5344CB8AC3E}">
        <p14:creationId xmlns:p14="http://schemas.microsoft.com/office/powerpoint/2010/main" val="39789673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OPD-</a:t>
            </a:r>
            <a:r>
              <a:rPr lang="th-TH" dirty="0"/>
              <a:t>สัดส่วนการให้บริการแพทย์แผนไทย รายปีงบประมาณ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66081" y="1290320"/>
            <a:ext cx="7168319" cy="55676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h-TH" u="sng" dirty="0"/>
              <a:t>การนับรายงาน</a:t>
            </a:r>
            <a:endParaRPr lang="th-TH" dirty="0"/>
          </a:p>
          <a:p>
            <a:r>
              <a:rPr lang="th-TH" u="sng" dirty="0" smtClean="0"/>
              <a:t>บริการผู้ป่วยนอก</a:t>
            </a:r>
            <a:r>
              <a:rPr lang="th-TH" dirty="0" smtClean="0"/>
              <a:t> ไม่นับรวมที่มีรหัสขึ้นต้นด้วย </a:t>
            </a:r>
            <a:r>
              <a:rPr lang="en-US" dirty="0" smtClean="0"/>
              <a:t>Z</a:t>
            </a:r>
          </a:p>
          <a:p>
            <a:r>
              <a:rPr lang="th-TH" u="sng" dirty="0" smtClean="0">
                <a:solidFill>
                  <a:schemeClr val="accent5">
                    <a:lumMod val="75000"/>
                  </a:schemeClr>
                </a:solidFill>
              </a:rPr>
              <a:t>บริการแผนไทย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  นับจาก</a:t>
            </a:r>
          </a:p>
          <a:p>
            <a:pPr lvl="1"/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รหัสวินิจฉัยขึ้นต้นด้วย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U 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จากแฟ้ม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Diagnosis_OPD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รหัสยาขึ้นต้นด้วย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41 , 42 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จากแฟ้ม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Drug_opd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หัตถการเชื่อมโยงหัตถการแผนไทยได้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Procdedure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&lt;-&gt;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cicd9ttm_planthai</a:t>
            </a:r>
            <a:endParaRPr lang="th-TH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57150" indent="0">
              <a:buNone/>
            </a:pPr>
            <a:r>
              <a:rPr lang="th-TH" dirty="0" smtClean="0">
                <a:solidFill>
                  <a:srgbClr val="FF0000"/>
                </a:solidFill>
              </a:rPr>
              <a:t>โดยที่หากมีในหลายเงื่อนแฟ้มไขจะนับเพียง </a:t>
            </a:r>
            <a:r>
              <a:rPr lang="en-US" dirty="0" smtClean="0">
                <a:solidFill>
                  <a:srgbClr val="FF0000"/>
                </a:solidFill>
              </a:rPr>
              <a:t>1 </a:t>
            </a:r>
            <a:r>
              <a:rPr lang="th-TH" dirty="0" smtClean="0">
                <a:solidFill>
                  <a:srgbClr val="FF0000"/>
                </a:solidFill>
              </a:rPr>
              <a:t>รายการ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h-TH" u="sng" dirty="0" smtClean="0"/>
              <a:t>การ</a:t>
            </a:r>
            <a:r>
              <a:rPr lang="th-TH" u="sng" dirty="0"/>
              <a:t>เชื่อมโยงข้อมูล</a:t>
            </a:r>
          </a:p>
          <a:p>
            <a:r>
              <a:rPr lang="th-TH" dirty="0" smtClean="0"/>
              <a:t>แฟ้ม </a:t>
            </a:r>
            <a:r>
              <a:rPr lang="en-US" dirty="0" err="1" smtClean="0"/>
              <a:t>diagnosis_opd</a:t>
            </a:r>
            <a:r>
              <a:rPr lang="en-US" dirty="0" smtClean="0"/>
              <a:t>  </a:t>
            </a:r>
            <a:r>
              <a:rPr lang="th-TH" dirty="0" smtClean="0"/>
              <a:t>เชื่อมโยง</a:t>
            </a:r>
            <a:r>
              <a:rPr lang="th-TH" dirty="0"/>
              <a:t>แฟ้มผู้รับบริการ (</a:t>
            </a:r>
            <a:r>
              <a:rPr lang="en-US" dirty="0"/>
              <a:t>service</a:t>
            </a:r>
            <a:r>
              <a:rPr lang="th-TH" dirty="0"/>
              <a:t>) </a:t>
            </a:r>
            <a:endParaRPr lang="th-TH" dirty="0" smtClean="0"/>
          </a:p>
          <a:p>
            <a:r>
              <a:rPr lang="th-TH" dirty="0" smtClean="0"/>
              <a:t>เชื่อมโยงแฟ้มหัตถการ </a:t>
            </a:r>
            <a:r>
              <a:rPr lang="en-US" dirty="0" err="1" smtClean="0"/>
              <a:t>procedure_opd</a:t>
            </a:r>
            <a:r>
              <a:rPr lang="th-TH" dirty="0" smtClean="0"/>
              <a:t> </a:t>
            </a:r>
            <a:endParaRPr lang="th-TH" dirty="0"/>
          </a:p>
          <a:p>
            <a:r>
              <a:rPr lang="th-TH" dirty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dirty="0">
                <a:solidFill>
                  <a:srgbClr val="FF0000"/>
                </a:solidFill>
              </a:rPr>
              <a:t>person)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81554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OPD-</a:t>
            </a:r>
            <a:r>
              <a:rPr lang="th-TH" sz="2400" dirty="0"/>
              <a:t>สัดส่วนการให้บริการแพทย์แผนไทย รายปีงบประมาณของ </a:t>
            </a:r>
            <a:r>
              <a:rPr lang="th-TH" sz="2400" dirty="0" err="1"/>
              <a:t>สปสช</a:t>
            </a:r>
            <a:r>
              <a:rPr lang="th-TH" sz="2400" dirty="0"/>
              <a:t>. ร้อยละ 8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>
          <a:xfrm>
            <a:off x="1366081" y="1290320"/>
            <a:ext cx="7168319" cy="53898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h-TH" u="sng" dirty="0"/>
              <a:t>การนับ</a:t>
            </a:r>
            <a:r>
              <a:rPr lang="th-TH" u="sng" dirty="0" smtClean="0"/>
              <a:t>รายงาน</a:t>
            </a:r>
            <a:r>
              <a:rPr lang="th-TH" dirty="0" smtClean="0"/>
              <a:t> </a:t>
            </a:r>
            <a:r>
              <a:rPr lang="th-TH" dirty="0" smtClean="0">
                <a:solidFill>
                  <a:srgbClr val="FF0000"/>
                </a:solidFill>
              </a:rPr>
              <a:t>นับจากสิทธิ </a:t>
            </a:r>
            <a:r>
              <a:rPr lang="en-US" dirty="0" smtClean="0">
                <a:solidFill>
                  <a:srgbClr val="FF0000"/>
                </a:solidFill>
              </a:rPr>
              <a:t>UC “0100”</a:t>
            </a:r>
            <a:endParaRPr lang="th-TH" dirty="0">
              <a:solidFill>
                <a:srgbClr val="FF0000"/>
              </a:solidFill>
            </a:endParaRPr>
          </a:p>
          <a:p>
            <a:r>
              <a:rPr lang="th-TH" u="sng" dirty="0" smtClean="0"/>
              <a:t>บริการผู้ป่วยนอก</a:t>
            </a:r>
            <a:r>
              <a:rPr lang="th-TH" dirty="0" smtClean="0"/>
              <a:t> ไม่นับรวมที่มีรหัสขึ้นต้นด้วย </a:t>
            </a:r>
            <a:r>
              <a:rPr lang="en-US" dirty="0" smtClean="0"/>
              <a:t>Z</a:t>
            </a:r>
          </a:p>
          <a:p>
            <a:r>
              <a:rPr lang="th-TH" u="sng" dirty="0" smtClean="0">
                <a:solidFill>
                  <a:schemeClr val="accent5">
                    <a:lumMod val="75000"/>
                  </a:schemeClr>
                </a:solidFill>
              </a:rPr>
              <a:t>บริการแผนไทย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  นับจาก</a:t>
            </a:r>
          </a:p>
          <a:p>
            <a:pPr lvl="1"/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รหัสวินิจฉัยขึ้นต้นด้วย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U 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จากแฟ้ม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Diagnosis_OPD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รหัสยาขึ้นต้นด้วย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41 , 42 </a:t>
            </a:r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จากแฟ้ม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Drug_opd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th-TH" dirty="0" smtClean="0">
                <a:solidFill>
                  <a:schemeClr val="accent5">
                    <a:lumMod val="75000"/>
                  </a:schemeClr>
                </a:solidFill>
              </a:rPr>
              <a:t>หัตถการเชื่อมโยงหัตถการแผนไทยได้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Procdedure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&lt;-&gt;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cicd9ttm_planthai</a:t>
            </a:r>
            <a:b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>ไม่นับ</a:t>
            </a:r>
            <a:r>
              <a:rPr lang="th-TH" dirty="0">
                <a:solidFill>
                  <a:srgbClr val="FF0000"/>
                </a:solidFill>
              </a:rPr>
              <a:t>รหัสดังนี้ </a:t>
            </a:r>
            <a:r>
              <a:rPr lang="th-TH" dirty="0" smtClean="0">
                <a:solidFill>
                  <a:srgbClr val="FF0000"/>
                </a:solidFill>
              </a:rPr>
              <a:t>9007900 , 9007901 , 9007902 , 9007903 , 9007904 , 9007998 , 9007999</a:t>
            </a:r>
          </a:p>
          <a:p>
            <a:pPr marL="57150" indent="0">
              <a:buNone/>
            </a:pPr>
            <a:r>
              <a:rPr lang="th-TH" dirty="0" smtClean="0">
                <a:solidFill>
                  <a:srgbClr val="FF0000"/>
                </a:solidFill>
              </a:rPr>
              <a:t>โดยที่หากมีในหลายเงื่อนแฟ้มไขจะนับเพียง </a:t>
            </a:r>
            <a:r>
              <a:rPr lang="en-US" dirty="0" smtClean="0">
                <a:solidFill>
                  <a:srgbClr val="FF0000"/>
                </a:solidFill>
              </a:rPr>
              <a:t>1 </a:t>
            </a:r>
            <a:r>
              <a:rPr lang="th-TH" dirty="0" smtClean="0">
                <a:solidFill>
                  <a:srgbClr val="FF0000"/>
                </a:solidFill>
              </a:rPr>
              <a:t>รายการ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h-TH" u="sng" dirty="0" smtClean="0"/>
              <a:t>การ</a:t>
            </a:r>
            <a:r>
              <a:rPr lang="th-TH" u="sng" dirty="0"/>
              <a:t>เชื่อมโยงข้อมูล</a:t>
            </a:r>
          </a:p>
          <a:p>
            <a:r>
              <a:rPr lang="th-TH" dirty="0" smtClean="0"/>
              <a:t>แฟ้ม </a:t>
            </a:r>
            <a:r>
              <a:rPr lang="en-US" dirty="0" err="1" smtClean="0"/>
              <a:t>diagnosis_opd</a:t>
            </a:r>
            <a:r>
              <a:rPr lang="en-US" dirty="0" smtClean="0"/>
              <a:t>  </a:t>
            </a:r>
            <a:r>
              <a:rPr lang="th-TH" dirty="0" smtClean="0"/>
              <a:t>เชื่อมโยง</a:t>
            </a:r>
            <a:r>
              <a:rPr lang="th-TH" dirty="0"/>
              <a:t>แฟ้มผู้รับบริการ (</a:t>
            </a:r>
            <a:r>
              <a:rPr lang="en-US" dirty="0"/>
              <a:t>service</a:t>
            </a:r>
            <a:r>
              <a:rPr lang="th-TH" dirty="0"/>
              <a:t>) </a:t>
            </a:r>
            <a:endParaRPr lang="th-TH" dirty="0" smtClean="0"/>
          </a:p>
          <a:p>
            <a:r>
              <a:rPr lang="th-TH" dirty="0" smtClean="0"/>
              <a:t>เชื่อมโยงแฟ้มหัตถการ </a:t>
            </a:r>
            <a:r>
              <a:rPr lang="en-US" dirty="0" err="1" smtClean="0"/>
              <a:t>procedure_opd</a:t>
            </a:r>
            <a:r>
              <a:rPr lang="th-TH" dirty="0" smtClean="0"/>
              <a:t> </a:t>
            </a:r>
            <a:endParaRPr lang="th-TH" dirty="0"/>
          </a:p>
          <a:p>
            <a:r>
              <a:rPr lang="th-TH" dirty="0">
                <a:solidFill>
                  <a:srgbClr val="FF0000"/>
                </a:solidFill>
              </a:rPr>
              <a:t>ไม่เชื่อมโยงแฟ้มประชากร(</a:t>
            </a:r>
            <a:r>
              <a:rPr lang="en-US" dirty="0">
                <a:solidFill>
                  <a:srgbClr val="FF0000"/>
                </a:solidFill>
              </a:rPr>
              <a:t>person)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604661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1148080" y="1771549"/>
            <a:ext cx="78562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HDC PROVINCE   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กับตัวอย่างการเรียกใช้งาน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4800" b="1" u="sng" dirty="0">
                <a:solidFill>
                  <a:srgbClr val="0563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http://203.157.102.1</a:t>
            </a:r>
            <a:r>
              <a:rPr lang="en-US" sz="4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xx</a:t>
            </a:r>
            <a:r>
              <a:rPr lang="en-US" sz="3600" b="1" dirty="0">
                <a:solidFill>
                  <a:srgbClr val="0563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   </a:t>
            </a:r>
            <a:r>
              <a:rPr lang="th-TH" sz="4400" b="1" dirty="0">
                <a:solidFill>
                  <a:srgbClr val="0563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โดย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xx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 </a:t>
            </a:r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TH SarabunPSK" panose="020B0500040200020003" pitchFamily="34" charset="-34"/>
              </a:rPr>
              <a:t>หมายถึงรหัสจังหวัด 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2 </a:t>
            </a:r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ตัวท้าย เช่น </a:t>
            </a:r>
            <a:r>
              <a:rPr lang="th-TH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จังหวัดชัยนาท 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=18  </a:t>
            </a:r>
            <a:r>
              <a:rPr lang="th-TH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ea typeface="Calibri" panose="020F0502020204030204" pitchFamily="34" charset="0"/>
                <a:cs typeface="Cordia New" panose="020B0304020202020204" pitchFamily="34" charset="-34"/>
              </a:rPr>
              <a:t>ฉะนั้นการเรียกใช้งานให้ใช้</a:t>
            </a:r>
            <a:r>
              <a:rPr lang="th-TH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th-TH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</a:t>
            </a:r>
            <a:r>
              <a:rPr lang="en-US" sz="4000" b="1" u="sng" dirty="0">
                <a:solidFill>
                  <a:srgbClr val="0563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http://</a:t>
            </a:r>
            <a:r>
              <a:rPr lang="en-US" sz="4000" b="1" u="sng" dirty="0" smtClean="0">
                <a:solidFill>
                  <a:srgbClr val="0563C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203.157.102.118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ordia New" panose="020B0304020202020204" pitchFamily="34" charset="-34"/>
              </a:rPr>
              <a:t>  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70000" y="224658"/>
            <a:ext cx="7505700" cy="99417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>
                  <a:outerShdw blurRad="114300" dist="38100" dir="2700000" algn="tl">
                    <a:srgbClr val="000000">
                      <a:alpha val="26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Health Data Center(HDC)</a:t>
            </a:r>
            <a:endParaRPr lang="en-US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6188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63770" y="0"/>
            <a:ext cx="8630529" cy="1092199"/>
          </a:xfrm>
          <a:solidFill>
            <a:schemeClr val="accent3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68580" tIns="34290" rIns="68580" bIns="34290" rtlCol="0" anchor="t">
            <a:noAutofit/>
          </a:bodyPr>
          <a:lstStyle/>
          <a:p>
            <a:r>
              <a:rPr lang="th-TH" sz="3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แผนผังการทำงานของ </a:t>
            </a:r>
            <a:r>
              <a:rPr lang="en-US" sz="3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Health Data Center </a:t>
            </a:r>
            <a:r>
              <a:rPr lang="th-TH" sz="3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3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HDC</a:t>
            </a:r>
            <a:r>
              <a:rPr lang="th-TH" sz="3400" b="1" dirty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แบบเต็มระบบ</a:t>
            </a:r>
          </a:p>
        </p:txBody>
      </p:sp>
      <p:pic>
        <p:nvPicPr>
          <p:cNvPr id="170" name="รูปภาพ 16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770" y="1092200"/>
            <a:ext cx="8630528" cy="558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57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61550" y="156750"/>
            <a:ext cx="7199850" cy="98578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/>
              <a:t>http://</a:t>
            </a:r>
            <a:r>
              <a:rPr lang="en-US" sz="4800" b="1" dirty="0" smtClean="0"/>
              <a:t>thcc.or.th</a:t>
            </a:r>
            <a:endParaRPr lang="th-TH" sz="4800" dirty="0"/>
          </a:p>
        </p:txBody>
      </p:sp>
      <p:pic>
        <p:nvPicPr>
          <p:cNvPr id="6" name="ตัวแทนเนื้อหา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8300" y="1142537"/>
            <a:ext cx="8775700" cy="571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08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เรื่องพื้นฐานที่ควรทราบสำหรับงานแผนไทย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600" dirty="0" smtClean="0"/>
              <a:t>การจำแนกสิทธิ์</a:t>
            </a:r>
            <a:r>
              <a:rPr lang="en-US" sz="3600" dirty="0" smtClean="0"/>
              <a:t> UC</a:t>
            </a:r>
            <a:r>
              <a:rPr lang="th-TH" sz="3600" dirty="0" smtClean="0"/>
              <a:t> ด้วย</a:t>
            </a:r>
            <a:r>
              <a:rPr lang="en-US" sz="3600" dirty="0" smtClean="0"/>
              <a:t> INSTYPE</a:t>
            </a:r>
            <a:r>
              <a:rPr lang="en-US" sz="3600" dirty="0"/>
              <a:t>=</a:t>
            </a:r>
            <a:r>
              <a:rPr lang="en-US" sz="3600" dirty="0" smtClean="0"/>
              <a:t>'0100‘</a:t>
            </a:r>
          </a:p>
          <a:p>
            <a:r>
              <a:rPr lang="th-TH" sz="3600" dirty="0" smtClean="0"/>
              <a:t>การคำนวณ</a:t>
            </a:r>
            <a:r>
              <a:rPr lang="th-TH" sz="3600" dirty="0"/>
              <a:t>อายุ คำนวณโดยใช้ วันต้นปีงบประมาณ ลบด้วย วัน</a:t>
            </a:r>
            <a:r>
              <a:rPr lang="th-TH" sz="3600" dirty="0" smtClean="0"/>
              <a:t>เกิด</a:t>
            </a:r>
          </a:p>
          <a:p>
            <a:r>
              <a:rPr lang="en-US" sz="3600" dirty="0" smtClean="0"/>
              <a:t>HDC </a:t>
            </a:r>
            <a:r>
              <a:rPr lang="th-TH" sz="3600" dirty="0" smtClean="0"/>
              <a:t>ใช้ </a:t>
            </a:r>
            <a:r>
              <a:rPr lang="en-US" sz="3600" dirty="0" smtClean="0"/>
              <a:t>script </a:t>
            </a:r>
            <a:r>
              <a:rPr lang="th-TH" sz="3600" dirty="0" smtClean="0"/>
              <a:t>ของกรมแพทย์แผนไทย กระทรวงสาธารณสุข</a:t>
            </a:r>
            <a:endParaRPr lang="th-TH" sz="3600" dirty="0"/>
          </a:p>
        </p:txBody>
      </p:sp>
    </p:spTree>
    <p:extLst>
      <p:ext uri="{BB962C8B-B14F-4D97-AF65-F5344CB8AC3E}">
        <p14:creationId xmlns:p14="http://schemas.microsoft.com/office/powerpoint/2010/main" val="290816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1"/>
          <p:cNvSpPr txBox="1"/>
          <p:nvPr/>
        </p:nvSpPr>
        <p:spPr>
          <a:xfrm>
            <a:off x="1568642" y="1998604"/>
            <a:ext cx="7740458" cy="3016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622300" algn="l"/>
              </a:tabLst>
            </a:pPr>
            <a:r>
              <a:rPr lang="th-TH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</a:t>
            </a:r>
            <a:r>
              <a:rPr lang="th-TH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มี</a:t>
            </a:r>
            <a:r>
              <a:rPr lang="th-TH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ปัญหาอะไร (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What)</a:t>
            </a:r>
          </a:p>
          <a:p>
            <a:pPr marL="12700">
              <a:lnSpc>
                <a:spcPct val="100000"/>
              </a:lnSpc>
              <a:tabLst>
                <a:tab pos="622300" algn="l"/>
              </a:tabLst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</a:t>
            </a:r>
            <a:r>
              <a:rPr lang="th-TH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ปัญหาเกิดขึ้นที่ไหน(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Where)</a:t>
            </a:r>
          </a:p>
          <a:p>
            <a:pPr marL="12700">
              <a:lnSpc>
                <a:spcPct val="100000"/>
              </a:lnSpc>
              <a:tabLst>
                <a:tab pos="622300" algn="l"/>
              </a:tabLst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r>
              <a:rPr lang="th-TH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เกิดเมื่อไร(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When)</a:t>
            </a:r>
          </a:p>
          <a:p>
            <a:pPr marL="12700">
              <a:lnSpc>
                <a:spcPct val="100000"/>
              </a:lnSpc>
              <a:tabLst>
                <a:tab pos="622300" algn="l"/>
              </a:tabLst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</a:t>
            </a:r>
            <a:r>
              <a:rPr lang="th-TH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เกิดกับใคร(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Who)</a:t>
            </a:r>
          </a:p>
          <a:p>
            <a:pPr marL="12700">
              <a:lnSpc>
                <a:spcPct val="100000"/>
              </a:lnSpc>
              <a:tabLst>
                <a:tab pos="622300" algn="l"/>
              </a:tabLst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</a:t>
            </a:r>
            <a:r>
              <a:rPr lang="th-TH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ทำไม</a:t>
            </a:r>
            <a:r>
              <a:rPr lang="th-TH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จึงเกิดปัญหานี้(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Why)</a:t>
            </a:r>
          </a:p>
          <a:p>
            <a:pPr marL="12700">
              <a:lnSpc>
                <a:spcPct val="100000"/>
              </a:lnSpc>
              <a:tabLst>
                <a:tab pos="622300" algn="l"/>
              </a:tabLst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</a:t>
            </a:r>
            <a:r>
              <a:rPr lang="th-TH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จะแก้ปัญหาอย่างไร(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</a:t>
            </a: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b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sz="2800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กล่องข้อความ 2"/>
          <p:cNvSpPr txBox="1"/>
          <p:nvPr/>
        </p:nvSpPr>
        <p:spPr>
          <a:xfrm>
            <a:off x="1327342" y="381000"/>
            <a:ext cx="7461058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2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หลักการทางระบาดวิทยาที่ใช้ได้กับทุกงาน</a:t>
            </a:r>
            <a:endParaRPr lang="th-TH" sz="3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917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คำบรรยายภาพแบบเส้น 2 (แถบเน้น) 20"/>
          <p:cNvSpPr/>
          <p:nvPr/>
        </p:nvSpPr>
        <p:spPr>
          <a:xfrm rot="10800000">
            <a:off x="101600" y="4445512"/>
            <a:ext cx="2126686" cy="875788"/>
          </a:xfrm>
          <a:prstGeom prst="accentCallout2">
            <a:avLst>
              <a:gd name="adj1" fmla="val 18751"/>
              <a:gd name="adj2" fmla="val 8"/>
              <a:gd name="adj3" fmla="val 18750"/>
              <a:gd name="adj4" fmla="val -21308"/>
              <a:gd name="adj5" fmla="val 125737"/>
              <a:gd name="adj6" fmla="val -38027"/>
            </a:avLst>
          </a:prstGeom>
          <a:solidFill>
            <a:schemeClr val="accent4">
              <a:lumMod val="40000"/>
              <a:lumOff val="6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0" name="คำบรรยายภาพแบบเส้น 2 (แถบเน้น) 19"/>
          <p:cNvSpPr/>
          <p:nvPr/>
        </p:nvSpPr>
        <p:spPr>
          <a:xfrm>
            <a:off x="4552376" y="5937590"/>
            <a:ext cx="2436244" cy="717210"/>
          </a:xfrm>
          <a:prstGeom prst="accentCallout2">
            <a:avLst>
              <a:gd name="adj1" fmla="val 18751"/>
              <a:gd name="adj2" fmla="val 8"/>
              <a:gd name="adj3" fmla="val 18750"/>
              <a:gd name="adj4" fmla="val -16667"/>
              <a:gd name="adj5" fmla="val -101856"/>
              <a:gd name="adj6" fmla="val -28421"/>
            </a:avLst>
          </a:prstGeom>
          <a:solidFill>
            <a:schemeClr val="accent1">
              <a:lumMod val="60000"/>
              <a:lumOff val="4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9" name="คำบรรยายภาพแบบเส้น 2 (แถบเน้น) 18"/>
          <p:cNvSpPr/>
          <p:nvPr/>
        </p:nvSpPr>
        <p:spPr>
          <a:xfrm>
            <a:off x="6605730" y="4415711"/>
            <a:ext cx="2538270" cy="657825"/>
          </a:xfrm>
          <a:prstGeom prst="accentCallout2">
            <a:avLst>
              <a:gd name="adj1" fmla="val 18751"/>
              <a:gd name="adj2" fmla="val 8"/>
              <a:gd name="adj3" fmla="val 18750"/>
              <a:gd name="adj4" fmla="val -16667"/>
              <a:gd name="adj5" fmla="val -39167"/>
              <a:gd name="adj6" fmla="val -32070"/>
            </a:avLst>
          </a:prstGeom>
          <a:solidFill>
            <a:srgbClr val="F57B84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8" name="คำบรรยายภาพแบบเส้น 2 (แถบเน้น) 17"/>
          <p:cNvSpPr/>
          <p:nvPr/>
        </p:nvSpPr>
        <p:spPr>
          <a:xfrm>
            <a:off x="6046930" y="1219166"/>
            <a:ext cx="2436244" cy="723934"/>
          </a:xfrm>
          <a:prstGeom prst="accentCallout2">
            <a:avLst>
              <a:gd name="adj1" fmla="val 18751"/>
              <a:gd name="adj2" fmla="val 8"/>
              <a:gd name="adj3" fmla="val 18750"/>
              <a:gd name="adj4" fmla="val -16667"/>
              <a:gd name="adj5" fmla="val 88233"/>
              <a:gd name="adj6" fmla="val -33113"/>
            </a:avLst>
          </a:prstGeom>
          <a:solidFill>
            <a:srgbClr val="FFC000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5" name="วงรี 14"/>
          <p:cNvSpPr/>
          <p:nvPr/>
        </p:nvSpPr>
        <p:spPr>
          <a:xfrm>
            <a:off x="3411903" y="3733371"/>
            <a:ext cx="2010210" cy="1763415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4" name="วงรี 13"/>
          <p:cNvSpPr/>
          <p:nvPr/>
        </p:nvSpPr>
        <p:spPr>
          <a:xfrm>
            <a:off x="5144338" y="2591314"/>
            <a:ext cx="2010210" cy="1763415"/>
          </a:xfrm>
          <a:prstGeom prst="ellipse">
            <a:avLst/>
          </a:prstGeom>
          <a:solidFill>
            <a:srgbClr val="F57B8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วงรี 12"/>
          <p:cNvSpPr/>
          <p:nvPr/>
        </p:nvSpPr>
        <p:spPr>
          <a:xfrm>
            <a:off x="3346926" y="1355010"/>
            <a:ext cx="2010210" cy="176341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วงรี 11"/>
          <p:cNvSpPr/>
          <p:nvPr/>
        </p:nvSpPr>
        <p:spPr>
          <a:xfrm>
            <a:off x="1647390" y="2574210"/>
            <a:ext cx="2010210" cy="1763415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กล่องข้อความ 3"/>
          <p:cNvSpPr txBox="1"/>
          <p:nvPr/>
        </p:nvSpPr>
        <p:spPr>
          <a:xfrm>
            <a:off x="3505200" y="1854200"/>
            <a:ext cx="183575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รู้วิธีประเมิน</a:t>
            </a:r>
            <a:b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WHAT?</a:t>
            </a:r>
            <a:endPara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5396043" y="2991495"/>
            <a:ext cx="165462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รู้เป้าหมาย</a:t>
            </a:r>
            <a:b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WHO?</a:t>
            </a:r>
            <a:endPara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6206996" y="1226176"/>
            <a:ext cx="2210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วิธีคิด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43 </a:t>
            </a:r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แฟ้ม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HDC</a:t>
            </a:r>
            <a:endPara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1970278" y="2946400"/>
            <a:ext cx="13548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ลงมือทำ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WHEN?</a:t>
            </a:r>
            <a:endParaRPr lang="th-T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กล่องข้อความ 7"/>
          <p:cNvSpPr txBox="1"/>
          <p:nvPr/>
        </p:nvSpPr>
        <p:spPr>
          <a:xfrm>
            <a:off x="3744367" y="4163892"/>
            <a:ext cx="14895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รู้วิธีแก้ไข</a:t>
            </a:r>
            <a:br>
              <a:rPr lang="th-TH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WHERE?</a:t>
            </a:r>
            <a:endParaRPr lang="th-TH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6661872" y="4536309"/>
            <a:ext cx="21018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Exchange</a:t>
            </a:r>
            <a:endParaRPr lang="th-TH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4567764" y="5998572"/>
            <a:ext cx="2420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รู้วิธีแก้ข้อมูลใน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  <a:endPara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261993" y="4416624"/>
            <a:ext cx="191015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ความร่วมมือ</a:t>
            </a:r>
            <a:b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h-TH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ของหน่วยงาน</a:t>
            </a:r>
            <a:endParaRPr lang="th-TH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1259840" y="272708"/>
            <a:ext cx="7720688" cy="82018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effectLst>
                  <a:outerShdw blurRad="114300" dist="38100" dir="2700000" algn="tl">
                    <a:srgbClr val="000000">
                      <a:alpha val="26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แนวคิดความสำเร็จการจัดการข้อมูล </a:t>
            </a:r>
            <a:r>
              <a:rPr lang="en-US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HDC</a:t>
            </a:r>
            <a:endParaRPr lang="en-US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8278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OPD-</a:t>
            </a:r>
            <a:r>
              <a:rPr lang="th-TH" sz="2800" dirty="0"/>
              <a:t>การบริการการแพทย์แผนไทยแม่หลังคลอด รายปีงบประมาณ</a:t>
            </a:r>
          </a:p>
        </p:txBody>
      </p:sp>
      <p:sp>
        <p:nvSpPr>
          <p:cNvPr id="4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02335" y="1531621"/>
            <a:ext cx="7895810" cy="48447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u="sng" dirty="0" smtClean="0"/>
              <a:t>การนับรายงาน</a:t>
            </a:r>
          </a:p>
          <a:p>
            <a:r>
              <a:rPr lang="th-TH" dirty="0"/>
              <a:t>การบริการ 1 ครั้งต้องประกอบด้วย หัตถการครบทั้ง 5 รายการ ดังนี้ </a:t>
            </a:r>
            <a:br>
              <a:rPr lang="th-TH" dirty="0"/>
            </a:br>
            <a:r>
              <a:rPr lang="th-TH" dirty="0"/>
              <a:t>9007712 การบริบาลหญิงหลังคลอดด้วยการทับหม้อเกลือที่ทั่วร่างกาย</a:t>
            </a:r>
            <a:br>
              <a:rPr lang="th-TH" dirty="0"/>
            </a:br>
            <a:r>
              <a:rPr lang="th-TH" dirty="0"/>
              <a:t>9007713 การบริบาลหญิงหลังคลอดด้วยการนวดที่ทั่วร่างกาย</a:t>
            </a:r>
            <a:br>
              <a:rPr lang="th-TH" dirty="0"/>
            </a:br>
            <a:r>
              <a:rPr lang="th-TH" dirty="0"/>
              <a:t>9007714 การบริบาลหญิงหลังคลอดด้วยการประคบสมุนไพรที่ทั่วร่างกาย</a:t>
            </a:r>
            <a:br>
              <a:rPr lang="th-TH" dirty="0"/>
            </a:br>
            <a:r>
              <a:rPr lang="th-TH" dirty="0"/>
              <a:t>9007716 การบริบาลหญิงหลังคลอดด้วยการอบไอน้ำสมุนไพรที่ทั่วร่างกาย</a:t>
            </a:r>
            <a:br>
              <a:rPr lang="th-TH" dirty="0"/>
            </a:br>
            <a:r>
              <a:rPr lang="th-TH" dirty="0"/>
              <a:t>9007730 การบริบาลหญิงหลังคลอดด้วยการปฏิบัติตัวสำหรับหลังคลอดที่ทั่วร่างกาย </a:t>
            </a:r>
          </a:p>
          <a:p>
            <a:pPr marL="0" indent="0">
              <a:buNone/>
            </a:pP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45248985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2420</TotalTime>
  <Words>1255</Words>
  <Application>Microsoft Office PowerPoint</Application>
  <PresentationFormat>นำเสนอทางหน้าจอ (4:3)</PresentationFormat>
  <Paragraphs>142</Paragraphs>
  <Slides>22</Slides>
  <Notes>0</Notes>
  <HiddenSlides>1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22</vt:i4>
      </vt:variant>
    </vt:vector>
  </HeadingPairs>
  <TitlesOfParts>
    <vt:vector size="31" baseType="lpstr">
      <vt:lpstr>Arial</vt:lpstr>
      <vt:lpstr>Calibri</vt:lpstr>
      <vt:lpstr>Century Gothic</vt:lpstr>
      <vt:lpstr>Cordia New</vt:lpstr>
      <vt:lpstr>DilleniaUPC</vt:lpstr>
      <vt:lpstr>Tahoma</vt:lpstr>
      <vt:lpstr>TH SarabunPSK</vt:lpstr>
      <vt:lpstr>Wingdings 3</vt:lpstr>
      <vt:lpstr>ช่อ</vt:lpstr>
      <vt:lpstr>HDC แผนแพทย์ไทย</vt:lpstr>
      <vt:lpstr>งานนำเสนอ PowerPoint</vt:lpstr>
      <vt:lpstr>งานนำเสนอ PowerPoint</vt:lpstr>
      <vt:lpstr>แผนผังการทำงานของ Health Data Center (HDC) แบบเต็มระบบ</vt:lpstr>
      <vt:lpstr>http://thcc.or.th</vt:lpstr>
      <vt:lpstr>เรื่องพื้นฐานที่ควรทราบสำหรับงานแผนไทย</vt:lpstr>
      <vt:lpstr>งานนำเสนอ PowerPoint</vt:lpstr>
      <vt:lpstr>งานนำเสนอ PowerPoint</vt:lpstr>
      <vt:lpstr>OPD-การบริการการแพทย์แผนไทยแม่หลังคลอด รายปีงบประมาณ</vt:lpstr>
      <vt:lpstr>OPD-การบริการการแพทย์แผนไทยแม่หลังคลอด รายปีงบประมาณ(ต่อ)</vt:lpstr>
      <vt:lpstr>OPD-การบริการการแพทย์แผนไทยแม่หลังคลอด รายปีงบประมาณ (ต่อ)</vt:lpstr>
      <vt:lpstr>OPD-การจ่ายยาสมุนไพร รายปีงบประมาณ</vt:lpstr>
      <vt:lpstr>OPD-การใช้ยาแพทย์แผนไทยจำแนกตามอายุและเพศ รายหน่วยบริการ</vt:lpstr>
      <vt:lpstr>OPD-การจ่ายยาสมุนไพรจำแนกตามรายการ รายปีงบประมาณ</vt:lpstr>
      <vt:lpstr>OPD-คลินิกเฉพาะโรค</vt:lpstr>
      <vt:lpstr>OPD-มูลค่าการจ่ายยาสมุนไพร รายปีงบประมาณ</vt:lpstr>
      <vt:lpstr>OPD-การบริการนวด ประคบ อบ (ในและนอกสถานบริการ)</vt:lpstr>
      <vt:lpstr>OPD-การวินิจฉัยโรคแพทย์แผนไทย</vt:lpstr>
      <vt:lpstr>OPD-การสั่งจ่ายยาสมุนไพรใน/นอกบัญชียาหลักแห่งชาติ</vt:lpstr>
      <vt:lpstr>OPD-กิจกรรมการส่งเสริมสุขภาพและการป้องกันโรคแผนไทย</vt:lpstr>
      <vt:lpstr>OPD-สัดส่วนการให้บริการแพทย์แผนไทย รายปีงบประมาณ</vt:lpstr>
      <vt:lpstr>OPD-สัดส่วนการให้บริการแพทย์แผนไทย รายปีงบประมาณของ สปสช. ร้อยละ 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HDC แผนแพทย์ไทย</dc:title>
  <dc:creator>ไพบูลย์ อยุธยา</dc:creator>
  <cp:lastModifiedBy>ไพบูลย์ อยุธยา</cp:lastModifiedBy>
  <cp:revision>128</cp:revision>
  <dcterms:created xsi:type="dcterms:W3CDTF">2016-12-23T08:58:51Z</dcterms:created>
  <dcterms:modified xsi:type="dcterms:W3CDTF">2017-01-19T02:06:17Z</dcterms:modified>
</cp:coreProperties>
</file>